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8" r:id="rId2"/>
    <p:sldMasterId id="2147483852" r:id="rId3"/>
  </p:sldMasterIdLst>
  <p:notesMasterIdLst>
    <p:notesMasterId r:id="rId46"/>
  </p:notesMasterIdLst>
  <p:handoutMasterIdLst>
    <p:handoutMasterId r:id="rId47"/>
  </p:handoutMasterIdLst>
  <p:sldIdLst>
    <p:sldId id="401" r:id="rId4"/>
    <p:sldId id="402" r:id="rId5"/>
    <p:sldId id="416" r:id="rId6"/>
    <p:sldId id="534" r:id="rId7"/>
    <p:sldId id="473" r:id="rId8"/>
    <p:sldId id="476" r:id="rId9"/>
    <p:sldId id="408" r:id="rId10"/>
    <p:sldId id="409" r:id="rId11"/>
    <p:sldId id="477" r:id="rId12"/>
    <p:sldId id="413" r:id="rId13"/>
    <p:sldId id="453" r:id="rId14"/>
    <p:sldId id="468" r:id="rId15"/>
    <p:sldId id="414" r:id="rId16"/>
    <p:sldId id="484" r:id="rId17"/>
    <p:sldId id="502" r:id="rId18"/>
    <p:sldId id="511" r:id="rId19"/>
    <p:sldId id="504" r:id="rId20"/>
    <p:sldId id="538" r:id="rId21"/>
    <p:sldId id="494" r:id="rId22"/>
    <p:sldId id="474" r:id="rId23"/>
    <p:sldId id="508" r:id="rId24"/>
    <p:sldId id="512" r:id="rId25"/>
    <p:sldId id="513" r:id="rId26"/>
    <p:sldId id="514" r:id="rId27"/>
    <p:sldId id="515" r:id="rId28"/>
    <p:sldId id="478" r:id="rId29"/>
    <p:sldId id="518" r:id="rId30"/>
    <p:sldId id="435" r:id="rId31"/>
    <p:sldId id="539" r:id="rId32"/>
    <p:sldId id="540" r:id="rId33"/>
    <p:sldId id="467" r:id="rId34"/>
    <p:sldId id="437" r:id="rId35"/>
    <p:sldId id="488" r:id="rId36"/>
    <p:sldId id="490" r:id="rId37"/>
    <p:sldId id="471" r:id="rId38"/>
    <p:sldId id="492" r:id="rId39"/>
    <p:sldId id="506" r:id="rId40"/>
    <p:sldId id="520" r:id="rId41"/>
    <p:sldId id="543" r:id="rId42"/>
    <p:sldId id="545" r:id="rId43"/>
    <p:sldId id="544" r:id="rId44"/>
    <p:sldId id="542" r:id="rId45"/>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5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E" initials="S" lastIdx="4" clrIdx="0">
    <p:extLst>
      <p:ext uri="{19B8F6BF-5375-455C-9EA6-DF929625EA0E}">
        <p15:presenceInfo xmlns:p15="http://schemas.microsoft.com/office/powerpoint/2012/main" userId="466cae96363841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9D"/>
    <a:srgbClr val="0909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5" autoAdjust="0"/>
    <p:restoredTop sz="94598" autoAdjust="0"/>
  </p:normalViewPr>
  <p:slideViewPr>
    <p:cSldViewPr snapToGrid="0">
      <p:cViewPr varScale="1">
        <p:scale>
          <a:sx n="79" d="100"/>
          <a:sy n="79" d="100"/>
        </p:scale>
        <p:origin x="1358" y="67"/>
      </p:cViewPr>
      <p:guideLst>
        <p:guide orient="horz" pos="2160"/>
        <p:guide pos="5534"/>
      </p:guideLst>
    </p:cSldViewPr>
  </p:slideViewPr>
  <p:notesTextViewPr>
    <p:cViewPr>
      <p:scale>
        <a:sx n="1" d="1"/>
        <a:sy n="1" d="1"/>
      </p:scale>
      <p:origin x="0" y="0"/>
    </p:cViewPr>
  </p:notesTextViewPr>
  <p:sorterViewPr>
    <p:cViewPr>
      <p:scale>
        <a:sx n="100" d="100"/>
        <a:sy n="100" d="100"/>
      </p:scale>
      <p:origin x="0" y="-325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 JSIS-RCAM Reports 2007 to 2021</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Feuil1!$B$5</c:f>
              <c:strCache>
                <c:ptCount val="1"/>
                <c:pt idx="0">
                  <c:v>Income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Feuil1!$C$4:$Q$4</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Feuil1!$C$5:$Q$5</c:f>
              <c:numCache>
                <c:formatCode>General</c:formatCode>
                <c:ptCount val="15"/>
                <c:pt idx="0">
                  <c:v>199</c:v>
                </c:pt>
                <c:pt idx="1">
                  <c:v>210</c:v>
                </c:pt>
                <c:pt idx="2">
                  <c:v>230</c:v>
                </c:pt>
                <c:pt idx="3">
                  <c:v>248</c:v>
                </c:pt>
                <c:pt idx="4">
                  <c:v>255</c:v>
                </c:pt>
                <c:pt idx="5">
                  <c:v>260</c:v>
                </c:pt>
                <c:pt idx="6">
                  <c:v>275</c:v>
                </c:pt>
                <c:pt idx="7">
                  <c:v>281</c:v>
                </c:pt>
                <c:pt idx="8">
                  <c:v>291</c:v>
                </c:pt>
                <c:pt idx="9">
                  <c:v>307</c:v>
                </c:pt>
                <c:pt idx="10">
                  <c:v>322</c:v>
                </c:pt>
                <c:pt idx="11">
                  <c:v>333</c:v>
                </c:pt>
                <c:pt idx="12">
                  <c:v>337</c:v>
                </c:pt>
                <c:pt idx="13">
                  <c:v>360</c:v>
                </c:pt>
                <c:pt idx="14">
                  <c:v>376</c:v>
                </c:pt>
              </c:numCache>
            </c:numRef>
          </c:val>
          <c:smooth val="0"/>
          <c:extLst>
            <c:ext xmlns:c16="http://schemas.microsoft.com/office/drawing/2014/chart" uri="{C3380CC4-5D6E-409C-BE32-E72D297353CC}">
              <c16:uniqueId val="{00000000-FC63-4618-97D2-6DAF27305401}"/>
            </c:ext>
          </c:extLst>
        </c:ser>
        <c:ser>
          <c:idx val="1"/>
          <c:order val="1"/>
          <c:tx>
            <c:strRef>
              <c:f>Feuil1!$B$6</c:f>
              <c:strCache>
                <c:ptCount val="1"/>
                <c:pt idx="0">
                  <c:v>Expenses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Feuil1!$C$4:$Q$4</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Feuil1!$C$6:$Q$6</c:f>
              <c:numCache>
                <c:formatCode>General</c:formatCode>
                <c:ptCount val="15"/>
                <c:pt idx="0">
                  <c:v>205</c:v>
                </c:pt>
                <c:pt idx="1">
                  <c:v>240</c:v>
                </c:pt>
                <c:pt idx="2">
                  <c:v>245</c:v>
                </c:pt>
                <c:pt idx="3">
                  <c:v>250</c:v>
                </c:pt>
                <c:pt idx="4">
                  <c:v>265</c:v>
                </c:pt>
                <c:pt idx="5">
                  <c:v>280</c:v>
                </c:pt>
                <c:pt idx="6">
                  <c:v>285</c:v>
                </c:pt>
                <c:pt idx="7">
                  <c:v>281</c:v>
                </c:pt>
                <c:pt idx="8">
                  <c:v>286</c:v>
                </c:pt>
                <c:pt idx="9">
                  <c:v>294</c:v>
                </c:pt>
                <c:pt idx="10">
                  <c:v>324</c:v>
                </c:pt>
                <c:pt idx="11">
                  <c:v>340</c:v>
                </c:pt>
                <c:pt idx="12">
                  <c:v>325</c:v>
                </c:pt>
                <c:pt idx="13">
                  <c:v>323</c:v>
                </c:pt>
                <c:pt idx="14">
                  <c:v>345</c:v>
                </c:pt>
              </c:numCache>
            </c:numRef>
          </c:val>
          <c:smooth val="0"/>
          <c:extLst>
            <c:ext xmlns:c16="http://schemas.microsoft.com/office/drawing/2014/chart" uri="{C3380CC4-5D6E-409C-BE32-E72D297353CC}">
              <c16:uniqueId val="{00000001-FC63-4618-97D2-6DAF27305401}"/>
            </c:ext>
          </c:extLst>
        </c:ser>
        <c:ser>
          <c:idx val="2"/>
          <c:order val="2"/>
          <c:tx>
            <c:strRef>
              <c:f>Feuil1!$B$7</c:f>
              <c:strCache>
                <c:ptCount val="1"/>
                <c:pt idx="0">
                  <c:v>Delta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Feuil1!$C$4:$Q$4</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Feuil1!$C$7:$Q$7</c:f>
              <c:numCache>
                <c:formatCode>General</c:formatCode>
                <c:ptCount val="15"/>
                <c:pt idx="0">
                  <c:v>-6</c:v>
                </c:pt>
                <c:pt idx="1">
                  <c:v>-30</c:v>
                </c:pt>
                <c:pt idx="2">
                  <c:v>-15</c:v>
                </c:pt>
                <c:pt idx="3">
                  <c:v>-2</c:v>
                </c:pt>
                <c:pt idx="4">
                  <c:v>-10</c:v>
                </c:pt>
                <c:pt idx="5">
                  <c:v>-20</c:v>
                </c:pt>
                <c:pt idx="6">
                  <c:v>-10</c:v>
                </c:pt>
                <c:pt idx="7">
                  <c:v>0</c:v>
                </c:pt>
                <c:pt idx="8">
                  <c:v>5</c:v>
                </c:pt>
                <c:pt idx="9">
                  <c:v>13</c:v>
                </c:pt>
                <c:pt idx="10">
                  <c:v>-2</c:v>
                </c:pt>
                <c:pt idx="11">
                  <c:v>-7</c:v>
                </c:pt>
                <c:pt idx="12">
                  <c:v>12</c:v>
                </c:pt>
                <c:pt idx="13">
                  <c:v>37</c:v>
                </c:pt>
                <c:pt idx="14">
                  <c:v>31</c:v>
                </c:pt>
              </c:numCache>
            </c:numRef>
          </c:val>
          <c:smooth val="0"/>
          <c:extLst>
            <c:ext xmlns:c16="http://schemas.microsoft.com/office/drawing/2014/chart" uri="{C3380CC4-5D6E-409C-BE32-E72D297353CC}">
              <c16:uniqueId val="{00000002-FC63-4618-97D2-6DAF27305401}"/>
            </c:ext>
          </c:extLst>
        </c:ser>
        <c:dLbls>
          <c:showLegendKey val="0"/>
          <c:showVal val="0"/>
          <c:showCatName val="0"/>
          <c:showSerName val="0"/>
          <c:showPercent val="0"/>
          <c:showBubbleSize val="0"/>
        </c:dLbls>
        <c:marker val="1"/>
        <c:smooth val="0"/>
        <c:axId val="1797578672"/>
        <c:axId val="1797582416"/>
      </c:lineChart>
      <c:catAx>
        <c:axId val="17975786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BE" sz="1800"/>
                  <a:t>Year</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797582416"/>
        <c:crosses val="autoZero"/>
        <c:auto val="1"/>
        <c:lblAlgn val="ctr"/>
        <c:lblOffset val="100"/>
        <c:noMultiLvlLbl val="0"/>
      </c:catAx>
      <c:valAx>
        <c:axId val="179758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fr-BE" sz="1800"/>
                  <a:t>Milion</a:t>
                </a:r>
                <a:r>
                  <a:rPr lang="fr-BE" sz="1800" baseline="0"/>
                  <a:t> €</a:t>
                </a:r>
                <a:endParaRPr lang="fr-BE" sz="180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797578672"/>
        <c:crosses val="autoZero"/>
        <c:crossBetween val="between"/>
      </c:valAx>
      <c:spPr>
        <a:noFill/>
        <a:ln>
          <a:noFill/>
        </a:ln>
        <a:effectLst/>
      </c:spPr>
    </c:plotArea>
    <c:legend>
      <c:legendPos val="b"/>
      <c:layout>
        <c:manualLayout>
          <c:xMode val="edge"/>
          <c:yMode val="edge"/>
          <c:x val="0.24838414249021012"/>
          <c:y val="0.41550470253718291"/>
          <c:w val="0.57453278734543212"/>
          <c:h val="8.796751968503936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77459-E431-4214-991D-FE58D2C4921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09F29CD-7056-424C-98AE-D50442F44175}">
      <dgm:prSet custT="1"/>
      <dgm:spPr>
        <a:solidFill>
          <a:srgbClr val="0070C0">
            <a:alpha val="90000"/>
          </a:srgbClr>
        </a:solidFill>
      </dgm:spPr>
      <dgm:t>
        <a:bodyPr/>
        <a:lstStyle/>
        <a:p>
          <a:r>
            <a:rPr lang="en-US" sz="2400" dirty="0">
              <a:solidFill>
                <a:schemeClr val="bg1"/>
              </a:solidFill>
              <a:latin typeface="Arial Black" panose="020B0A04020102020204" pitchFamily="34" charset="0"/>
              <a:cs typeface="Arial" panose="020B0604020202020204" pitchFamily="34" charset="0"/>
            </a:rPr>
            <a:t>Insurance policies to supplement JSIS</a:t>
          </a:r>
        </a:p>
      </dgm:t>
    </dgm:pt>
    <dgm:pt modelId="{F0E4511F-A7EF-4F95-A9E8-B17D82EA0BEB}" type="parTrans" cxnId="{7EA36B09-3B46-41CA-AB42-778FBEEC4D38}">
      <dgm:prSet/>
      <dgm:spPr/>
      <dgm:t>
        <a:bodyPr/>
        <a:lstStyle/>
        <a:p>
          <a:endParaRPr lang="en-US"/>
        </a:p>
      </dgm:t>
    </dgm:pt>
    <dgm:pt modelId="{FB7952F8-3FCB-4A8F-971E-D63AD96D3DE8}" type="sibTrans" cxnId="{7EA36B09-3B46-41CA-AB42-778FBEEC4D38}">
      <dgm:prSet/>
      <dgm:spPr/>
      <dgm:t>
        <a:bodyPr/>
        <a:lstStyle/>
        <a:p>
          <a:endParaRPr lang="en-US"/>
        </a:p>
      </dgm:t>
    </dgm:pt>
    <dgm:pt modelId="{09FE64CB-70FC-4101-B8B4-5DA706FB1B32}">
      <dgm:prSet custT="1"/>
      <dgm:spPr>
        <a:solidFill>
          <a:srgbClr val="0070C0">
            <a:alpha val="90000"/>
          </a:srgbClr>
        </a:solidFill>
      </dgm:spPr>
      <dgm:t>
        <a:bodyPr/>
        <a:lstStyle/>
        <a:p>
          <a:r>
            <a:rPr lang="en-US" sz="2400" dirty="0">
              <a:solidFill>
                <a:schemeClr val="bg1"/>
              </a:solidFill>
              <a:latin typeface="Arial" panose="020B0604020202020204" pitchFamily="34" charset="0"/>
              <a:cs typeface="Arial" panose="020B0604020202020204" pitchFamily="34" charset="0"/>
            </a:rPr>
            <a:t>Accident</a:t>
          </a:r>
          <a:r>
            <a:rPr lang="en-US" sz="2400" baseline="0" dirty="0">
              <a:solidFill>
                <a:schemeClr val="bg1"/>
              </a:solidFill>
              <a:latin typeface="Arial" panose="020B0604020202020204" pitchFamily="34" charset="0"/>
              <a:cs typeface="Arial" panose="020B0604020202020204" pitchFamily="34" charset="0"/>
            </a:rPr>
            <a:t> and assistance </a:t>
          </a:r>
        </a:p>
        <a:p>
          <a:r>
            <a:rPr lang="en-US" sz="2400" baseline="0" dirty="0">
              <a:solidFill>
                <a:schemeClr val="bg1"/>
              </a:solidFill>
              <a:latin typeface="Arial" panose="020B0604020202020204" pitchFamily="34" charset="0"/>
              <a:cs typeface="Arial" panose="020B0604020202020204" pitchFamily="34" charset="0"/>
            </a:rPr>
            <a:t>Insurance policies</a:t>
          </a:r>
          <a:endParaRPr lang="en-US" sz="2400" dirty="0">
            <a:solidFill>
              <a:schemeClr val="bg1"/>
            </a:solidFill>
            <a:latin typeface="Arial" panose="020B0604020202020204" pitchFamily="34" charset="0"/>
            <a:cs typeface="Arial" panose="020B0604020202020204" pitchFamily="34" charset="0"/>
          </a:endParaRPr>
        </a:p>
      </dgm:t>
    </dgm:pt>
    <dgm:pt modelId="{FF7CB585-E2F9-435C-992B-A3413EB18643}" type="parTrans" cxnId="{35DDAAA4-2EF6-465E-B9FC-AA1E21250415}">
      <dgm:prSet/>
      <dgm:spPr/>
      <dgm:t>
        <a:bodyPr/>
        <a:lstStyle/>
        <a:p>
          <a:endParaRPr lang="en-US"/>
        </a:p>
      </dgm:t>
    </dgm:pt>
    <dgm:pt modelId="{B77B8160-A71F-4D7C-B97B-9CE0D1E77984}" type="sibTrans" cxnId="{35DDAAA4-2EF6-465E-B9FC-AA1E21250415}">
      <dgm:prSet/>
      <dgm:spPr/>
      <dgm:t>
        <a:bodyPr/>
        <a:lstStyle/>
        <a:p>
          <a:endParaRPr lang="en-US"/>
        </a:p>
      </dgm:t>
    </dgm:pt>
    <dgm:pt modelId="{C9F48803-8D08-4A16-8A40-D96182B4A4F3}">
      <dgm:prSet custT="1"/>
      <dgm:spPr>
        <a:solidFill>
          <a:schemeClr val="bg1">
            <a:alpha val="90000"/>
          </a:schemeClr>
        </a:solidFill>
        <a:ln>
          <a:solidFill>
            <a:schemeClr val="bg1"/>
          </a:solidFill>
        </a:ln>
      </dgm:spPr>
      <dgm:t>
        <a:bodyPr/>
        <a:lstStyle/>
        <a:p>
          <a:pPr marL="0" lvl="0" indent="0" algn="ctr" defTabSz="1066800">
            <a:lnSpc>
              <a:spcPct val="90000"/>
            </a:lnSpc>
            <a:spcBef>
              <a:spcPct val="0"/>
            </a:spcBef>
            <a:spcAft>
              <a:spcPts val="0"/>
            </a:spcAft>
            <a:buNone/>
          </a:pPr>
          <a:r>
            <a:rPr lang="fr-FR" sz="2400" b="0" i="1" kern="1200" dirty="0">
              <a:solidFill>
                <a:schemeClr val="tx1"/>
              </a:solidFill>
              <a:latin typeface="+mn-lt"/>
              <a:ea typeface="+mn-ea"/>
              <a:cs typeface="+mn-cs"/>
            </a:rPr>
            <a:t>Under the </a:t>
          </a:r>
          <a:r>
            <a:rPr lang="fr-FR" sz="2400" b="0" i="1" kern="1200" dirty="0" err="1">
              <a:solidFill>
                <a:schemeClr val="tx1"/>
              </a:solidFill>
              <a:latin typeface="+mn-lt"/>
              <a:ea typeface="+mn-ea"/>
              <a:cs typeface="+mn-cs"/>
            </a:rPr>
            <a:t>aegis</a:t>
          </a:r>
          <a:r>
            <a:rPr lang="fr-FR" sz="2400" b="0" i="1" kern="1200">
              <a:solidFill>
                <a:schemeClr val="tx1"/>
              </a:solidFill>
              <a:latin typeface="+mn-lt"/>
              <a:ea typeface="+mn-ea"/>
              <a:cs typeface="+mn-cs"/>
            </a:rPr>
            <a:t> of DG HR D</a:t>
          </a:r>
          <a:endParaRPr lang="fr-FR" sz="2400" b="0" i="1" kern="1200" dirty="0">
            <a:solidFill>
              <a:schemeClr val="tx1"/>
            </a:solidFill>
            <a:latin typeface="+mn-lt"/>
            <a:ea typeface="+mn-ea"/>
            <a:cs typeface="+mn-cs"/>
          </a:endParaRPr>
        </a:p>
      </dgm:t>
    </dgm:pt>
    <dgm:pt modelId="{606FBDC2-58A7-4332-8244-CE2EB3BC21CC}" type="sibTrans" cxnId="{201A1F95-3981-47A2-9878-5A7CDB0B8843}">
      <dgm:prSet/>
      <dgm:spPr/>
      <dgm:t>
        <a:bodyPr/>
        <a:lstStyle/>
        <a:p>
          <a:endParaRPr lang="en-US"/>
        </a:p>
      </dgm:t>
    </dgm:pt>
    <dgm:pt modelId="{8CF9D349-E44E-4658-9764-8B0B11BFDD00}" type="parTrans" cxnId="{201A1F95-3981-47A2-9878-5A7CDB0B8843}">
      <dgm:prSet/>
      <dgm:spPr/>
      <dgm:t>
        <a:bodyPr/>
        <a:lstStyle/>
        <a:p>
          <a:endParaRPr lang="en-US"/>
        </a:p>
      </dgm:t>
    </dgm:pt>
    <dgm:pt modelId="{2A7802C3-189C-4FB0-AFE7-BA5D4FF1DE3A}" type="pres">
      <dgm:prSet presAssocID="{89377459-E431-4214-991D-FE58D2C49219}" presName="hierChild1" presStyleCnt="0">
        <dgm:presLayoutVars>
          <dgm:chPref val="1"/>
          <dgm:dir/>
          <dgm:animOne val="branch"/>
          <dgm:animLvl val="lvl"/>
          <dgm:resizeHandles/>
        </dgm:presLayoutVars>
      </dgm:prSet>
      <dgm:spPr/>
    </dgm:pt>
    <dgm:pt modelId="{A824D78F-95DE-4485-8BBC-288BB1330D00}" type="pres">
      <dgm:prSet presAssocID="{309F29CD-7056-424C-98AE-D50442F44175}" presName="hierRoot1" presStyleCnt="0"/>
      <dgm:spPr/>
    </dgm:pt>
    <dgm:pt modelId="{F4782E8B-205F-421B-9728-29B5D857CF93}" type="pres">
      <dgm:prSet presAssocID="{309F29CD-7056-424C-98AE-D50442F44175}" presName="composite" presStyleCnt="0"/>
      <dgm:spPr/>
    </dgm:pt>
    <dgm:pt modelId="{D9ECEC61-225E-4293-95E2-87D488818743}" type="pres">
      <dgm:prSet presAssocID="{309F29CD-7056-424C-98AE-D50442F44175}" presName="background" presStyleLbl="node0" presStyleIdx="0" presStyleCnt="3"/>
      <dgm:spPr/>
    </dgm:pt>
    <dgm:pt modelId="{092FA17A-0DFE-4775-9D55-7E8292198771}" type="pres">
      <dgm:prSet presAssocID="{309F29CD-7056-424C-98AE-D50442F44175}" presName="text" presStyleLbl="fgAcc0" presStyleIdx="0" presStyleCnt="3" custScaleX="2000000" custScaleY="2000000" custLinFactX="200000" custLinFactY="-367775" custLinFactNeighborX="299514" custLinFactNeighborY="-400000">
        <dgm:presLayoutVars>
          <dgm:chPref val="3"/>
        </dgm:presLayoutVars>
      </dgm:prSet>
      <dgm:spPr>
        <a:prstGeom prst="round2DiagRect">
          <a:avLst/>
        </a:prstGeom>
      </dgm:spPr>
    </dgm:pt>
    <dgm:pt modelId="{70679F96-FFF2-4B46-A46F-6FCCE07378CF}" type="pres">
      <dgm:prSet presAssocID="{309F29CD-7056-424C-98AE-D50442F44175}" presName="hierChild2" presStyleCnt="0"/>
      <dgm:spPr/>
    </dgm:pt>
    <dgm:pt modelId="{50E54A71-48AF-457E-96EF-58011300B1F6}" type="pres">
      <dgm:prSet presAssocID="{09FE64CB-70FC-4101-B8B4-5DA706FB1B32}" presName="hierRoot1" presStyleCnt="0"/>
      <dgm:spPr/>
    </dgm:pt>
    <dgm:pt modelId="{40585FA9-8E10-495F-ACA6-66001F4CF16C}" type="pres">
      <dgm:prSet presAssocID="{09FE64CB-70FC-4101-B8B4-5DA706FB1B32}" presName="composite" presStyleCnt="0"/>
      <dgm:spPr/>
    </dgm:pt>
    <dgm:pt modelId="{19814C01-F762-4D3B-B753-339BA4FE797E}" type="pres">
      <dgm:prSet presAssocID="{09FE64CB-70FC-4101-B8B4-5DA706FB1B32}" presName="background" presStyleLbl="node0" presStyleIdx="1" presStyleCnt="3"/>
      <dgm:spPr/>
    </dgm:pt>
    <dgm:pt modelId="{5572F200-5D98-47FB-8498-02854C666851}" type="pres">
      <dgm:prSet presAssocID="{09FE64CB-70FC-4101-B8B4-5DA706FB1B32}" presName="text" presStyleLbl="fgAcc0" presStyleIdx="1" presStyleCnt="3" custScaleX="1877834" custScaleY="2000000" custLinFactX="668779" custLinFactY="-377643" custLinFactNeighborX="700000" custLinFactNeighborY="-400000">
        <dgm:presLayoutVars>
          <dgm:chPref val="3"/>
        </dgm:presLayoutVars>
      </dgm:prSet>
      <dgm:spPr>
        <a:prstGeom prst="round2DiagRect">
          <a:avLst/>
        </a:prstGeom>
      </dgm:spPr>
    </dgm:pt>
    <dgm:pt modelId="{EDE38AEC-56B4-4CDF-BA4B-3B9C2E0C2AD3}" type="pres">
      <dgm:prSet presAssocID="{09FE64CB-70FC-4101-B8B4-5DA706FB1B32}" presName="hierChild2" presStyleCnt="0"/>
      <dgm:spPr/>
    </dgm:pt>
    <dgm:pt modelId="{F8F0AA81-D447-4424-A30B-F74F465397D5}" type="pres">
      <dgm:prSet presAssocID="{C9F48803-8D08-4A16-8A40-D96182B4A4F3}" presName="hierRoot1" presStyleCnt="0"/>
      <dgm:spPr/>
    </dgm:pt>
    <dgm:pt modelId="{182757D1-1EE6-41F8-97C8-2BFF9E08AA91}" type="pres">
      <dgm:prSet presAssocID="{C9F48803-8D08-4A16-8A40-D96182B4A4F3}" presName="composite" presStyleCnt="0"/>
      <dgm:spPr/>
    </dgm:pt>
    <dgm:pt modelId="{BE185BAC-0C8F-4B6C-B717-A02A97312F5B}" type="pres">
      <dgm:prSet presAssocID="{C9F48803-8D08-4A16-8A40-D96182B4A4F3}" presName="background" presStyleLbl="node0" presStyleIdx="2" presStyleCnt="3"/>
      <dgm:spPr/>
    </dgm:pt>
    <dgm:pt modelId="{6C0E4C3E-B30B-4D02-AA97-D62D8213CF80}" type="pres">
      <dgm:prSet presAssocID="{C9F48803-8D08-4A16-8A40-D96182B4A4F3}" presName="text" presStyleLbl="fgAcc0" presStyleIdx="2" presStyleCnt="3" custAng="10800000" custFlipVert="1" custScaleX="1760428" custScaleY="692264" custLinFactX="-900000" custLinFactY="1176412" custLinFactNeighborX="-928945" custLinFactNeighborY="1200000">
        <dgm:presLayoutVars>
          <dgm:chPref val="3"/>
        </dgm:presLayoutVars>
      </dgm:prSet>
      <dgm:spPr/>
    </dgm:pt>
    <dgm:pt modelId="{3A7F2785-6C57-4CE1-BBEB-60BD8CD61CC4}" type="pres">
      <dgm:prSet presAssocID="{C9F48803-8D08-4A16-8A40-D96182B4A4F3}" presName="hierChild2" presStyleCnt="0"/>
      <dgm:spPr/>
    </dgm:pt>
  </dgm:ptLst>
  <dgm:cxnLst>
    <dgm:cxn modelId="{7EA36B09-3B46-41CA-AB42-778FBEEC4D38}" srcId="{89377459-E431-4214-991D-FE58D2C49219}" destId="{309F29CD-7056-424C-98AE-D50442F44175}" srcOrd="0" destOrd="0" parTransId="{F0E4511F-A7EF-4F95-A9E8-B17D82EA0BEB}" sibTransId="{FB7952F8-3FCB-4A8F-971E-D63AD96D3DE8}"/>
    <dgm:cxn modelId="{3D20FE1B-AA06-44D4-A0DF-B7A65C9C1729}" type="presOf" srcId="{09FE64CB-70FC-4101-B8B4-5DA706FB1B32}" destId="{5572F200-5D98-47FB-8498-02854C666851}" srcOrd="0" destOrd="0" presId="urn:microsoft.com/office/officeart/2005/8/layout/hierarchy1"/>
    <dgm:cxn modelId="{EDB68740-7008-47BD-82A7-A99CFA9FA914}" type="presOf" srcId="{309F29CD-7056-424C-98AE-D50442F44175}" destId="{092FA17A-0DFE-4775-9D55-7E8292198771}" srcOrd="0" destOrd="0" presId="urn:microsoft.com/office/officeart/2005/8/layout/hierarchy1"/>
    <dgm:cxn modelId="{DDC24350-253A-4CAD-B879-55E410896CB3}" type="presOf" srcId="{89377459-E431-4214-991D-FE58D2C49219}" destId="{2A7802C3-189C-4FB0-AFE7-BA5D4FF1DE3A}" srcOrd="0" destOrd="0" presId="urn:microsoft.com/office/officeart/2005/8/layout/hierarchy1"/>
    <dgm:cxn modelId="{07BEAF91-FF72-4322-9BE1-3D39D4BC1D71}" type="presOf" srcId="{C9F48803-8D08-4A16-8A40-D96182B4A4F3}" destId="{6C0E4C3E-B30B-4D02-AA97-D62D8213CF80}" srcOrd="0" destOrd="0" presId="urn:microsoft.com/office/officeart/2005/8/layout/hierarchy1"/>
    <dgm:cxn modelId="{201A1F95-3981-47A2-9878-5A7CDB0B8843}" srcId="{89377459-E431-4214-991D-FE58D2C49219}" destId="{C9F48803-8D08-4A16-8A40-D96182B4A4F3}" srcOrd="2" destOrd="0" parTransId="{8CF9D349-E44E-4658-9764-8B0B11BFDD00}" sibTransId="{606FBDC2-58A7-4332-8244-CE2EB3BC21CC}"/>
    <dgm:cxn modelId="{35DDAAA4-2EF6-465E-B9FC-AA1E21250415}" srcId="{89377459-E431-4214-991D-FE58D2C49219}" destId="{09FE64CB-70FC-4101-B8B4-5DA706FB1B32}" srcOrd="1" destOrd="0" parTransId="{FF7CB585-E2F9-435C-992B-A3413EB18643}" sibTransId="{B77B8160-A71F-4D7C-B97B-9CE0D1E77984}"/>
    <dgm:cxn modelId="{570DDFFC-AB5D-4BA0-8FBF-4EAC90810879}" type="presParOf" srcId="{2A7802C3-189C-4FB0-AFE7-BA5D4FF1DE3A}" destId="{A824D78F-95DE-4485-8BBC-288BB1330D00}" srcOrd="0" destOrd="0" presId="urn:microsoft.com/office/officeart/2005/8/layout/hierarchy1"/>
    <dgm:cxn modelId="{F73D5BC7-359C-424E-AE2B-82F8DB392A09}" type="presParOf" srcId="{A824D78F-95DE-4485-8BBC-288BB1330D00}" destId="{F4782E8B-205F-421B-9728-29B5D857CF93}" srcOrd="0" destOrd="0" presId="urn:microsoft.com/office/officeart/2005/8/layout/hierarchy1"/>
    <dgm:cxn modelId="{315E7115-52D7-4A0C-B762-4528CEF9F12A}" type="presParOf" srcId="{F4782E8B-205F-421B-9728-29B5D857CF93}" destId="{D9ECEC61-225E-4293-95E2-87D488818743}" srcOrd="0" destOrd="0" presId="urn:microsoft.com/office/officeart/2005/8/layout/hierarchy1"/>
    <dgm:cxn modelId="{FD14B3C4-DFC6-48FA-8707-B0F3DBE29A82}" type="presParOf" srcId="{F4782E8B-205F-421B-9728-29B5D857CF93}" destId="{092FA17A-0DFE-4775-9D55-7E8292198771}" srcOrd="1" destOrd="0" presId="urn:microsoft.com/office/officeart/2005/8/layout/hierarchy1"/>
    <dgm:cxn modelId="{D7D17E3D-FB45-435C-8C17-2563E6A1ACFA}" type="presParOf" srcId="{A824D78F-95DE-4485-8BBC-288BB1330D00}" destId="{70679F96-FFF2-4B46-A46F-6FCCE07378CF}" srcOrd="1" destOrd="0" presId="urn:microsoft.com/office/officeart/2005/8/layout/hierarchy1"/>
    <dgm:cxn modelId="{7EFC4B44-9929-42F7-9E87-F366D7BE3E0D}" type="presParOf" srcId="{2A7802C3-189C-4FB0-AFE7-BA5D4FF1DE3A}" destId="{50E54A71-48AF-457E-96EF-58011300B1F6}" srcOrd="1" destOrd="0" presId="urn:microsoft.com/office/officeart/2005/8/layout/hierarchy1"/>
    <dgm:cxn modelId="{56F3FCEE-BB1C-4F15-A75C-62EC7F41820E}" type="presParOf" srcId="{50E54A71-48AF-457E-96EF-58011300B1F6}" destId="{40585FA9-8E10-495F-ACA6-66001F4CF16C}" srcOrd="0" destOrd="0" presId="urn:microsoft.com/office/officeart/2005/8/layout/hierarchy1"/>
    <dgm:cxn modelId="{E5B66C27-6C35-4A9E-9EAD-4C0E6E395C74}" type="presParOf" srcId="{40585FA9-8E10-495F-ACA6-66001F4CF16C}" destId="{19814C01-F762-4D3B-B753-339BA4FE797E}" srcOrd="0" destOrd="0" presId="urn:microsoft.com/office/officeart/2005/8/layout/hierarchy1"/>
    <dgm:cxn modelId="{AB3F4240-3498-442A-812A-233D32D646E0}" type="presParOf" srcId="{40585FA9-8E10-495F-ACA6-66001F4CF16C}" destId="{5572F200-5D98-47FB-8498-02854C666851}" srcOrd="1" destOrd="0" presId="urn:microsoft.com/office/officeart/2005/8/layout/hierarchy1"/>
    <dgm:cxn modelId="{763F9096-3DCF-4C46-A99B-1D7970FAB563}" type="presParOf" srcId="{50E54A71-48AF-457E-96EF-58011300B1F6}" destId="{EDE38AEC-56B4-4CDF-BA4B-3B9C2E0C2AD3}" srcOrd="1" destOrd="0" presId="urn:microsoft.com/office/officeart/2005/8/layout/hierarchy1"/>
    <dgm:cxn modelId="{27C23BAD-2A15-495B-A721-EF1561682710}" type="presParOf" srcId="{2A7802C3-189C-4FB0-AFE7-BA5D4FF1DE3A}" destId="{F8F0AA81-D447-4424-A30B-F74F465397D5}" srcOrd="2" destOrd="0" presId="urn:microsoft.com/office/officeart/2005/8/layout/hierarchy1"/>
    <dgm:cxn modelId="{EE17084C-5AD5-428F-B929-1C1192A030E5}" type="presParOf" srcId="{F8F0AA81-D447-4424-A30B-F74F465397D5}" destId="{182757D1-1EE6-41F8-97C8-2BFF9E08AA91}" srcOrd="0" destOrd="0" presId="urn:microsoft.com/office/officeart/2005/8/layout/hierarchy1"/>
    <dgm:cxn modelId="{D2FEBCF5-24E8-4D5B-848A-9A40F4AA3834}" type="presParOf" srcId="{182757D1-1EE6-41F8-97C8-2BFF9E08AA91}" destId="{BE185BAC-0C8F-4B6C-B717-A02A97312F5B}" srcOrd="0" destOrd="0" presId="urn:microsoft.com/office/officeart/2005/8/layout/hierarchy1"/>
    <dgm:cxn modelId="{441D3E9F-406C-4AD5-AB48-9524DD175354}" type="presParOf" srcId="{182757D1-1EE6-41F8-97C8-2BFF9E08AA91}" destId="{6C0E4C3E-B30B-4D02-AA97-D62D8213CF80}" srcOrd="1" destOrd="0" presId="urn:microsoft.com/office/officeart/2005/8/layout/hierarchy1"/>
    <dgm:cxn modelId="{AAA49E71-1B67-417A-8F73-354054FB922F}" type="presParOf" srcId="{F8F0AA81-D447-4424-A30B-F74F465397D5}" destId="{3A7F2785-6C57-4CE1-BBEB-60BD8CD61C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77459-E431-4214-991D-FE58D2C4921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09F29CD-7056-424C-98AE-D50442F44175}">
      <dgm:prSet custT="1"/>
      <dgm:spPr/>
      <dgm:t>
        <a:bodyPr/>
        <a:lstStyle/>
        <a:p>
          <a:pPr algn="ctr" defTabSz="914400" rtl="0" eaLnBrk="1" latinLnBrk="0" hangingPunct="1">
            <a:lnSpc>
              <a:spcPct val="90000"/>
            </a:lnSpc>
            <a:spcBef>
              <a:spcPct val="0"/>
            </a:spcBef>
            <a:spcAft>
              <a:spcPct val="35000"/>
            </a:spcAft>
            <a:buNone/>
            <a:defRPr/>
          </a:pPr>
          <a:r>
            <a:rPr lang="en-US" sz="3200" b="1" kern="1200" dirty="0">
              <a:solidFill>
                <a:srgbClr val="09099D"/>
              </a:solidFill>
              <a:latin typeface="Arial" panose="020B0604020202020204" pitchFamily="34" charset="0"/>
              <a:ea typeface="+mn-ea"/>
              <a:cs typeface="Arial" panose="020B0604020202020204" pitchFamily="34" charset="0"/>
            </a:rPr>
            <a:t>All insurance policies are </a:t>
          </a:r>
        </a:p>
        <a:p>
          <a:pPr algn="l" defTabSz="914400" rtl="0" eaLnBrk="1" latinLnBrk="0" hangingPunct="1">
            <a:lnSpc>
              <a:spcPct val="90000"/>
            </a:lnSpc>
            <a:spcBef>
              <a:spcPct val="0"/>
            </a:spcBef>
            <a:spcAft>
              <a:spcPct val="35000"/>
            </a:spcAft>
            <a:buNone/>
            <a:defRPr/>
          </a:pPr>
          <a:r>
            <a:rPr lang="en-US" sz="3200" b="1" kern="1200" dirty="0">
              <a:solidFill>
                <a:srgbClr val="09099D"/>
              </a:solidFill>
              <a:latin typeface="Arial" panose="020B0604020202020204" pitchFamily="34" charset="0"/>
              <a:ea typeface="+mn-ea"/>
              <a:cs typeface="Arial" panose="020B0604020202020204" pitchFamily="34" charset="0"/>
            </a:rPr>
            <a:t>- with medical questionnaire</a:t>
          </a:r>
        </a:p>
        <a:p>
          <a:pPr algn="l" defTabSz="914400" rtl="0" eaLnBrk="1" latinLnBrk="0" hangingPunct="1">
            <a:lnSpc>
              <a:spcPct val="90000"/>
            </a:lnSpc>
            <a:spcBef>
              <a:spcPct val="0"/>
            </a:spcBef>
            <a:spcAft>
              <a:spcPct val="35000"/>
            </a:spcAft>
            <a:buNone/>
            <a:defRPr/>
          </a:pPr>
          <a:r>
            <a:rPr lang="fr-BE" sz="3200" b="1" kern="1200" dirty="0">
              <a:solidFill>
                <a:srgbClr val="09099D"/>
              </a:solidFill>
              <a:latin typeface="Arial" panose="020B0604020202020204" pitchFamily="34" charset="0"/>
              <a:ea typeface="+mn-ea"/>
              <a:cs typeface="Arial" panose="020B0604020202020204" pitchFamily="34" charset="0"/>
            </a:rPr>
            <a:t>- or </a:t>
          </a:r>
          <a:r>
            <a:rPr lang="fr-BE" sz="3200" b="1" kern="1200" dirty="0" err="1">
              <a:solidFill>
                <a:srgbClr val="09099D"/>
              </a:solidFill>
              <a:latin typeface="Arial" panose="020B0604020202020204" pitchFamily="34" charset="0"/>
              <a:ea typeface="+mn-ea"/>
              <a:cs typeface="Arial" panose="020B0604020202020204" pitchFamily="34" charset="0"/>
            </a:rPr>
            <a:t>with</a:t>
          </a:r>
          <a:r>
            <a:rPr lang="fr-BE" sz="3200" b="1" kern="1200" dirty="0">
              <a:solidFill>
                <a:srgbClr val="09099D"/>
              </a:solidFill>
              <a:latin typeface="Arial" panose="020B0604020202020204" pitchFamily="34" charset="0"/>
              <a:ea typeface="+mn-ea"/>
              <a:cs typeface="Arial" panose="020B0604020202020204" pitchFamily="34" charset="0"/>
            </a:rPr>
            <a:t> questionnaire </a:t>
          </a:r>
          <a:r>
            <a:rPr lang="fr-BE" sz="3200" b="1" kern="1200" dirty="0" err="1">
              <a:solidFill>
                <a:srgbClr val="09099D"/>
              </a:solidFill>
              <a:latin typeface="Arial" panose="020B0604020202020204" pitchFamily="34" charset="0"/>
              <a:ea typeface="+mn-ea"/>
              <a:cs typeface="Arial" panose="020B0604020202020204" pitchFamily="34" charset="0"/>
            </a:rPr>
            <a:t>only</a:t>
          </a:r>
          <a:r>
            <a:rPr lang="fr-BE" sz="3200" b="1" kern="1200" dirty="0">
              <a:solidFill>
                <a:srgbClr val="09099D"/>
              </a:solidFill>
              <a:latin typeface="Arial" panose="020B0604020202020204" pitchFamily="34" charset="0"/>
              <a:ea typeface="+mn-ea"/>
              <a:cs typeface="Arial" panose="020B0604020202020204" pitchFamily="34" charset="0"/>
            </a:rPr>
            <a:t> if </a:t>
          </a:r>
          <a:r>
            <a:rPr lang="fr-BE" sz="3200" b="1" kern="1200" dirty="0" err="1">
              <a:solidFill>
                <a:srgbClr val="09099D"/>
              </a:solidFill>
              <a:latin typeface="Arial" panose="020B0604020202020204" pitchFamily="34" charset="0"/>
              <a:ea typeface="+mn-ea"/>
              <a:cs typeface="Arial" panose="020B0604020202020204" pitchFamily="34" charset="0"/>
            </a:rPr>
            <a:t>near</a:t>
          </a:r>
          <a:r>
            <a:rPr lang="fr-BE" sz="3200" b="1" kern="1200" dirty="0">
              <a:solidFill>
                <a:srgbClr val="09099D"/>
              </a:solidFill>
              <a:latin typeface="Arial" panose="020B0604020202020204" pitchFamily="34" charset="0"/>
              <a:ea typeface="+mn-ea"/>
              <a:cs typeface="Arial" panose="020B0604020202020204" pitchFamily="34" charset="0"/>
            </a:rPr>
            <a:t> to retirement</a:t>
          </a:r>
        </a:p>
        <a:p>
          <a:pPr algn="l" defTabSz="914400">
            <a:lnSpc>
              <a:spcPct val="90000"/>
            </a:lnSpc>
            <a:spcBef>
              <a:spcPct val="0"/>
            </a:spcBef>
            <a:spcAft>
              <a:spcPts val="0"/>
            </a:spcAft>
            <a:buNone/>
          </a:pPr>
          <a:r>
            <a:rPr lang="en-US" sz="3200" b="1" kern="1200" dirty="0">
              <a:solidFill>
                <a:srgbClr val="09099D"/>
              </a:solidFill>
              <a:latin typeface="Arial" panose="020B0604020202020204" pitchFamily="34" charset="0"/>
              <a:ea typeface="+mn-ea"/>
              <a:cs typeface="Arial" panose="020B0604020202020204" pitchFamily="34" charset="0"/>
            </a:rPr>
            <a:t>- or/and with 2 to 3 years moratorium</a:t>
          </a:r>
        </a:p>
        <a:p>
          <a:pPr algn="l" defTabSz="914400">
            <a:lnSpc>
              <a:spcPct val="90000"/>
            </a:lnSpc>
            <a:spcBef>
              <a:spcPct val="0"/>
            </a:spcBef>
            <a:spcAft>
              <a:spcPts val="0"/>
            </a:spcAft>
            <a:buNone/>
          </a:pPr>
          <a:r>
            <a:rPr lang="en-US" sz="3200" b="1" kern="1200" dirty="0">
              <a:solidFill>
                <a:srgbClr val="09099D"/>
              </a:solidFill>
              <a:latin typeface="Arial" panose="020B0604020202020204" pitchFamily="34" charset="0"/>
              <a:ea typeface="+mn-ea"/>
              <a:cs typeface="Arial" panose="020B0604020202020204" pitchFamily="34" charset="0"/>
            </a:rPr>
            <a:t>        </a:t>
          </a:r>
          <a:r>
            <a:rPr lang="en-US" sz="2400" b="0" kern="1200" dirty="0">
              <a:solidFill>
                <a:srgbClr val="09099D"/>
              </a:solidFill>
              <a:latin typeface="Arial" panose="020B0604020202020204" pitchFamily="34" charset="0"/>
              <a:ea typeface="+mn-ea"/>
              <a:cs typeface="Arial" panose="020B0604020202020204" pitchFamily="34" charset="0"/>
            </a:rPr>
            <a:t>(Waiting period for one specific   illness)</a:t>
          </a:r>
        </a:p>
      </dgm:t>
    </dgm:pt>
    <dgm:pt modelId="{F0E4511F-A7EF-4F95-A9E8-B17D82EA0BEB}" type="parTrans" cxnId="{7EA36B09-3B46-41CA-AB42-778FBEEC4D38}">
      <dgm:prSet/>
      <dgm:spPr/>
      <dgm:t>
        <a:bodyPr/>
        <a:lstStyle/>
        <a:p>
          <a:endParaRPr lang="en-US"/>
        </a:p>
      </dgm:t>
    </dgm:pt>
    <dgm:pt modelId="{FB7952F8-3FCB-4A8F-971E-D63AD96D3DE8}" type="sibTrans" cxnId="{7EA36B09-3B46-41CA-AB42-778FBEEC4D38}">
      <dgm:prSet/>
      <dgm:spPr/>
      <dgm:t>
        <a:bodyPr/>
        <a:lstStyle/>
        <a:p>
          <a:endParaRPr lang="en-US"/>
        </a:p>
      </dgm:t>
    </dgm:pt>
    <dgm:pt modelId="{2A7802C3-189C-4FB0-AFE7-BA5D4FF1DE3A}" type="pres">
      <dgm:prSet presAssocID="{89377459-E431-4214-991D-FE58D2C49219}" presName="hierChild1" presStyleCnt="0">
        <dgm:presLayoutVars>
          <dgm:chPref val="1"/>
          <dgm:dir/>
          <dgm:animOne val="branch"/>
          <dgm:animLvl val="lvl"/>
          <dgm:resizeHandles/>
        </dgm:presLayoutVars>
      </dgm:prSet>
      <dgm:spPr/>
    </dgm:pt>
    <dgm:pt modelId="{A824D78F-95DE-4485-8BBC-288BB1330D00}" type="pres">
      <dgm:prSet presAssocID="{309F29CD-7056-424C-98AE-D50442F44175}" presName="hierRoot1" presStyleCnt="0"/>
      <dgm:spPr/>
    </dgm:pt>
    <dgm:pt modelId="{F4782E8B-205F-421B-9728-29B5D857CF93}" type="pres">
      <dgm:prSet presAssocID="{309F29CD-7056-424C-98AE-D50442F44175}" presName="composite" presStyleCnt="0"/>
      <dgm:spPr/>
    </dgm:pt>
    <dgm:pt modelId="{D9ECEC61-225E-4293-95E2-87D488818743}" type="pres">
      <dgm:prSet presAssocID="{309F29CD-7056-424C-98AE-D50442F44175}" presName="background" presStyleLbl="node0" presStyleIdx="0" presStyleCnt="1"/>
      <dgm:spPr/>
    </dgm:pt>
    <dgm:pt modelId="{092FA17A-0DFE-4775-9D55-7E8292198771}" type="pres">
      <dgm:prSet presAssocID="{309F29CD-7056-424C-98AE-D50442F44175}" presName="text" presStyleLbl="fgAcc0" presStyleIdx="0" presStyleCnt="1" custScaleX="368391" custScaleY="334258" custLinFactNeighborX="-1148" custLinFactNeighborY="-17947">
        <dgm:presLayoutVars>
          <dgm:chPref val="3"/>
        </dgm:presLayoutVars>
      </dgm:prSet>
      <dgm:spPr/>
    </dgm:pt>
    <dgm:pt modelId="{70679F96-FFF2-4B46-A46F-6FCCE07378CF}" type="pres">
      <dgm:prSet presAssocID="{309F29CD-7056-424C-98AE-D50442F44175}" presName="hierChild2" presStyleCnt="0"/>
      <dgm:spPr/>
    </dgm:pt>
  </dgm:ptLst>
  <dgm:cxnLst>
    <dgm:cxn modelId="{7EA36B09-3B46-41CA-AB42-778FBEEC4D38}" srcId="{89377459-E431-4214-991D-FE58D2C49219}" destId="{309F29CD-7056-424C-98AE-D50442F44175}" srcOrd="0" destOrd="0" parTransId="{F0E4511F-A7EF-4F95-A9E8-B17D82EA0BEB}" sibTransId="{FB7952F8-3FCB-4A8F-971E-D63AD96D3DE8}"/>
    <dgm:cxn modelId="{EDB68740-7008-47BD-82A7-A99CFA9FA914}" type="presOf" srcId="{309F29CD-7056-424C-98AE-D50442F44175}" destId="{092FA17A-0DFE-4775-9D55-7E8292198771}" srcOrd="0" destOrd="0" presId="urn:microsoft.com/office/officeart/2005/8/layout/hierarchy1"/>
    <dgm:cxn modelId="{DDC24350-253A-4CAD-B879-55E410896CB3}" type="presOf" srcId="{89377459-E431-4214-991D-FE58D2C49219}" destId="{2A7802C3-189C-4FB0-AFE7-BA5D4FF1DE3A}" srcOrd="0" destOrd="0" presId="urn:microsoft.com/office/officeart/2005/8/layout/hierarchy1"/>
    <dgm:cxn modelId="{570DDFFC-AB5D-4BA0-8FBF-4EAC90810879}" type="presParOf" srcId="{2A7802C3-189C-4FB0-AFE7-BA5D4FF1DE3A}" destId="{A824D78F-95DE-4485-8BBC-288BB1330D00}" srcOrd="0" destOrd="0" presId="urn:microsoft.com/office/officeart/2005/8/layout/hierarchy1"/>
    <dgm:cxn modelId="{F73D5BC7-359C-424E-AE2B-82F8DB392A09}" type="presParOf" srcId="{A824D78F-95DE-4485-8BBC-288BB1330D00}" destId="{F4782E8B-205F-421B-9728-29B5D857CF93}" srcOrd="0" destOrd="0" presId="urn:microsoft.com/office/officeart/2005/8/layout/hierarchy1"/>
    <dgm:cxn modelId="{315E7115-52D7-4A0C-B762-4528CEF9F12A}" type="presParOf" srcId="{F4782E8B-205F-421B-9728-29B5D857CF93}" destId="{D9ECEC61-225E-4293-95E2-87D488818743}" srcOrd="0" destOrd="0" presId="urn:microsoft.com/office/officeart/2005/8/layout/hierarchy1"/>
    <dgm:cxn modelId="{FD14B3C4-DFC6-48FA-8707-B0F3DBE29A82}" type="presParOf" srcId="{F4782E8B-205F-421B-9728-29B5D857CF93}" destId="{092FA17A-0DFE-4775-9D55-7E8292198771}" srcOrd="1" destOrd="0" presId="urn:microsoft.com/office/officeart/2005/8/layout/hierarchy1"/>
    <dgm:cxn modelId="{D7D17E3D-FB45-435C-8C17-2563E6A1ACFA}" type="presParOf" srcId="{A824D78F-95DE-4485-8BBC-288BB1330D00}" destId="{70679F96-FFF2-4B46-A46F-6FCCE07378C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377459-E431-4214-991D-FE58D2C4921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09F29CD-7056-424C-98AE-D50442F44175}">
      <dgm:prSet custT="1"/>
      <dgm:spPr/>
      <dgm:t>
        <a:bodyPr/>
        <a:lstStyle/>
        <a:p>
          <a:pPr algn="ctr" defTabSz="914400" rtl="0" eaLnBrk="1" latinLnBrk="0" hangingPunct="1">
            <a:lnSpc>
              <a:spcPct val="90000"/>
            </a:lnSpc>
            <a:spcBef>
              <a:spcPct val="0"/>
            </a:spcBef>
            <a:spcAft>
              <a:spcPct val="35000"/>
            </a:spcAft>
            <a:buNone/>
            <a:defRPr/>
          </a:pPr>
          <a:r>
            <a:rPr lang="fr-BE" sz="3200" b="1" kern="1200" dirty="0">
              <a:solidFill>
                <a:srgbClr val="09099D"/>
              </a:solidFill>
              <a:latin typeface="Arial Black" panose="020B0A04020102020204" pitchFamily="34" charset="0"/>
              <a:ea typeface="+mn-ea"/>
              <a:cs typeface="Arial" panose="020B0604020202020204" pitchFamily="34" charset="0"/>
            </a:rPr>
            <a:t> </a:t>
          </a:r>
        </a:p>
        <a:p>
          <a:pPr algn="ctr" defTabSz="914400" rtl="0" eaLnBrk="1" latinLnBrk="0" hangingPunct="1">
            <a:lnSpc>
              <a:spcPct val="90000"/>
            </a:lnSpc>
            <a:spcBef>
              <a:spcPct val="0"/>
            </a:spcBef>
            <a:spcAft>
              <a:spcPts val="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Accident</a:t>
          </a:r>
        </a:p>
        <a:p>
          <a:pPr algn="ctr" defTabSz="914400" rtl="0" eaLnBrk="1" latinLnBrk="0" hangingPunct="1">
            <a:lnSpc>
              <a:spcPct val="90000"/>
            </a:lnSpc>
            <a:spcBef>
              <a:spcPct val="0"/>
            </a:spcBef>
            <a:spcAft>
              <a:spcPct val="3500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insurance policy</a:t>
          </a:r>
        </a:p>
        <a:p>
          <a:pPr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For retired staff, </a:t>
          </a:r>
        </a:p>
        <a:p>
          <a:pPr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Partners, </a:t>
          </a:r>
        </a:p>
        <a:p>
          <a:pPr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Staff in invalidity</a:t>
          </a:r>
        </a:p>
        <a:p>
          <a:pPr algn="ctr" defTabSz="1244600">
            <a:lnSpc>
              <a:spcPct val="90000"/>
            </a:lnSpc>
            <a:spcBef>
              <a:spcPct val="0"/>
            </a:spcBef>
            <a:spcAft>
              <a:spcPct val="35000"/>
            </a:spcAft>
            <a:buNone/>
          </a:pPr>
          <a:endParaRPr lang="fr-BE" sz="2800" kern="1200" dirty="0">
            <a:solidFill>
              <a:schemeClr val="tx2"/>
            </a:solidFill>
            <a:latin typeface="Arial Black" panose="020B0A04020102020204" pitchFamily="34" charset="0"/>
          </a:endParaRPr>
        </a:p>
        <a:p>
          <a:pPr algn="ctr" defTabSz="1244600">
            <a:lnSpc>
              <a:spcPct val="90000"/>
            </a:lnSpc>
            <a:spcBef>
              <a:spcPct val="0"/>
            </a:spcBef>
            <a:spcAft>
              <a:spcPct val="35000"/>
            </a:spcAft>
          </a:pPr>
          <a:endParaRPr lang="en-US" sz="2800" kern="1200" dirty="0"/>
        </a:p>
      </dgm:t>
    </dgm:pt>
    <dgm:pt modelId="{F0E4511F-A7EF-4F95-A9E8-B17D82EA0BEB}" type="parTrans" cxnId="{7EA36B09-3B46-41CA-AB42-778FBEEC4D38}">
      <dgm:prSet/>
      <dgm:spPr/>
      <dgm:t>
        <a:bodyPr/>
        <a:lstStyle/>
        <a:p>
          <a:endParaRPr lang="en-US"/>
        </a:p>
      </dgm:t>
    </dgm:pt>
    <dgm:pt modelId="{FB7952F8-3FCB-4A8F-971E-D63AD96D3DE8}" type="sibTrans" cxnId="{7EA36B09-3B46-41CA-AB42-778FBEEC4D38}">
      <dgm:prSet/>
      <dgm:spPr/>
      <dgm:t>
        <a:bodyPr/>
        <a:lstStyle/>
        <a:p>
          <a:endParaRPr lang="en-US"/>
        </a:p>
      </dgm:t>
    </dgm:pt>
    <dgm:pt modelId="{2A7802C3-189C-4FB0-AFE7-BA5D4FF1DE3A}" type="pres">
      <dgm:prSet presAssocID="{89377459-E431-4214-991D-FE58D2C49219}" presName="hierChild1" presStyleCnt="0">
        <dgm:presLayoutVars>
          <dgm:chPref val="1"/>
          <dgm:dir/>
          <dgm:animOne val="branch"/>
          <dgm:animLvl val="lvl"/>
          <dgm:resizeHandles/>
        </dgm:presLayoutVars>
      </dgm:prSet>
      <dgm:spPr/>
    </dgm:pt>
    <dgm:pt modelId="{A824D78F-95DE-4485-8BBC-288BB1330D00}" type="pres">
      <dgm:prSet presAssocID="{309F29CD-7056-424C-98AE-D50442F44175}" presName="hierRoot1" presStyleCnt="0"/>
      <dgm:spPr/>
    </dgm:pt>
    <dgm:pt modelId="{F4782E8B-205F-421B-9728-29B5D857CF93}" type="pres">
      <dgm:prSet presAssocID="{309F29CD-7056-424C-98AE-D50442F44175}" presName="composite" presStyleCnt="0"/>
      <dgm:spPr/>
    </dgm:pt>
    <dgm:pt modelId="{D9ECEC61-225E-4293-95E2-87D488818743}" type="pres">
      <dgm:prSet presAssocID="{309F29CD-7056-424C-98AE-D50442F44175}" presName="background" presStyleLbl="node0" presStyleIdx="0" presStyleCnt="1"/>
      <dgm:spPr/>
    </dgm:pt>
    <dgm:pt modelId="{092FA17A-0DFE-4775-9D55-7E8292198771}" type="pres">
      <dgm:prSet presAssocID="{309F29CD-7056-424C-98AE-D50442F44175}" presName="text" presStyleLbl="fgAcc0" presStyleIdx="0" presStyleCnt="1" custScaleX="548298" custScaleY="747255" custLinFactNeighborX="-41158" custLinFactNeighborY="-20625">
        <dgm:presLayoutVars>
          <dgm:chPref val="3"/>
        </dgm:presLayoutVars>
      </dgm:prSet>
      <dgm:spPr/>
    </dgm:pt>
    <dgm:pt modelId="{70679F96-FFF2-4B46-A46F-6FCCE07378CF}" type="pres">
      <dgm:prSet presAssocID="{309F29CD-7056-424C-98AE-D50442F44175}" presName="hierChild2" presStyleCnt="0"/>
      <dgm:spPr/>
    </dgm:pt>
  </dgm:ptLst>
  <dgm:cxnLst>
    <dgm:cxn modelId="{7EA36B09-3B46-41CA-AB42-778FBEEC4D38}" srcId="{89377459-E431-4214-991D-FE58D2C49219}" destId="{309F29CD-7056-424C-98AE-D50442F44175}" srcOrd="0" destOrd="0" parTransId="{F0E4511F-A7EF-4F95-A9E8-B17D82EA0BEB}" sibTransId="{FB7952F8-3FCB-4A8F-971E-D63AD96D3DE8}"/>
    <dgm:cxn modelId="{EDB68740-7008-47BD-82A7-A99CFA9FA914}" type="presOf" srcId="{309F29CD-7056-424C-98AE-D50442F44175}" destId="{092FA17A-0DFE-4775-9D55-7E8292198771}" srcOrd="0" destOrd="0" presId="urn:microsoft.com/office/officeart/2005/8/layout/hierarchy1"/>
    <dgm:cxn modelId="{DDC24350-253A-4CAD-B879-55E410896CB3}" type="presOf" srcId="{89377459-E431-4214-991D-FE58D2C49219}" destId="{2A7802C3-189C-4FB0-AFE7-BA5D4FF1DE3A}" srcOrd="0" destOrd="0" presId="urn:microsoft.com/office/officeart/2005/8/layout/hierarchy1"/>
    <dgm:cxn modelId="{570DDFFC-AB5D-4BA0-8FBF-4EAC90810879}" type="presParOf" srcId="{2A7802C3-189C-4FB0-AFE7-BA5D4FF1DE3A}" destId="{A824D78F-95DE-4485-8BBC-288BB1330D00}" srcOrd="0" destOrd="0" presId="urn:microsoft.com/office/officeart/2005/8/layout/hierarchy1"/>
    <dgm:cxn modelId="{F73D5BC7-359C-424E-AE2B-82F8DB392A09}" type="presParOf" srcId="{A824D78F-95DE-4485-8BBC-288BB1330D00}" destId="{F4782E8B-205F-421B-9728-29B5D857CF93}" srcOrd="0" destOrd="0" presId="urn:microsoft.com/office/officeart/2005/8/layout/hierarchy1"/>
    <dgm:cxn modelId="{315E7115-52D7-4A0C-B762-4528CEF9F12A}" type="presParOf" srcId="{F4782E8B-205F-421B-9728-29B5D857CF93}" destId="{D9ECEC61-225E-4293-95E2-87D488818743}" srcOrd="0" destOrd="0" presId="urn:microsoft.com/office/officeart/2005/8/layout/hierarchy1"/>
    <dgm:cxn modelId="{FD14B3C4-DFC6-48FA-8707-B0F3DBE29A82}" type="presParOf" srcId="{F4782E8B-205F-421B-9728-29B5D857CF93}" destId="{092FA17A-0DFE-4775-9D55-7E8292198771}" srcOrd="1" destOrd="0" presId="urn:microsoft.com/office/officeart/2005/8/layout/hierarchy1"/>
    <dgm:cxn modelId="{D7D17E3D-FB45-435C-8C17-2563E6A1ACFA}" type="presParOf" srcId="{A824D78F-95DE-4485-8BBC-288BB1330D00}" destId="{70679F96-FFF2-4B46-A46F-6FCCE07378C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377459-E431-4214-991D-FE58D2C49219}"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09F29CD-7056-424C-98AE-D50442F44175}">
      <dgm:prSet custT="1"/>
      <dgm:spPr/>
      <dgm: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200" b="1" kern="1200" noProof="0" dirty="0">
              <a:solidFill>
                <a:srgbClr val="09099D"/>
              </a:solidFill>
              <a:latin typeface="Arial Black" panose="020B0A04020102020204" pitchFamily="34" charset="0"/>
              <a:ea typeface="+mn-ea"/>
              <a:cs typeface="Arial" panose="020B0604020202020204" pitchFamily="34" charset="0"/>
            </a:rPr>
            <a:t>Assistance</a:t>
          </a:r>
        </a:p>
        <a:p>
          <a:pPr marL="0" lvl="0" algn="ctr" defTabSz="914400" rtl="0" eaLnBrk="1" latinLnBrk="0" hangingPunct="1">
            <a:lnSpc>
              <a:spcPct val="90000"/>
            </a:lnSpc>
            <a:spcBef>
              <a:spcPct val="0"/>
            </a:spcBef>
            <a:spcAft>
              <a:spcPct val="3500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insurances policies</a:t>
          </a:r>
        </a:p>
        <a:p>
          <a:pPr marL="0" lvl="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Urgent medical care</a:t>
          </a:r>
        </a:p>
        <a:p>
          <a:pPr marL="0" lvl="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Repatriation </a:t>
          </a:r>
        </a:p>
        <a:p>
          <a:pPr marL="0" lvl="0" algn="ctr" defTabSz="1244600">
            <a:lnSpc>
              <a:spcPct val="90000"/>
            </a:lnSpc>
            <a:spcBef>
              <a:spcPct val="0"/>
            </a:spcBef>
            <a:spcAft>
              <a:spcPct val="35000"/>
            </a:spcAft>
          </a:pPr>
          <a:endParaRPr lang="en-US" sz="2800" kern="1200" dirty="0"/>
        </a:p>
      </dgm:t>
    </dgm:pt>
    <dgm:pt modelId="{F0E4511F-A7EF-4F95-A9E8-B17D82EA0BEB}" type="parTrans" cxnId="{7EA36B09-3B46-41CA-AB42-778FBEEC4D38}">
      <dgm:prSet/>
      <dgm:spPr/>
      <dgm:t>
        <a:bodyPr/>
        <a:lstStyle/>
        <a:p>
          <a:endParaRPr lang="en-US"/>
        </a:p>
      </dgm:t>
    </dgm:pt>
    <dgm:pt modelId="{FB7952F8-3FCB-4A8F-971E-D63AD96D3DE8}" type="sibTrans" cxnId="{7EA36B09-3B46-41CA-AB42-778FBEEC4D38}">
      <dgm:prSet/>
      <dgm:spPr/>
      <dgm:t>
        <a:bodyPr/>
        <a:lstStyle/>
        <a:p>
          <a:endParaRPr lang="en-US"/>
        </a:p>
      </dgm:t>
    </dgm:pt>
    <dgm:pt modelId="{2A7802C3-189C-4FB0-AFE7-BA5D4FF1DE3A}" type="pres">
      <dgm:prSet presAssocID="{89377459-E431-4214-991D-FE58D2C49219}" presName="hierChild1" presStyleCnt="0">
        <dgm:presLayoutVars>
          <dgm:chPref val="1"/>
          <dgm:dir/>
          <dgm:animOne val="branch"/>
          <dgm:animLvl val="lvl"/>
          <dgm:resizeHandles/>
        </dgm:presLayoutVars>
      </dgm:prSet>
      <dgm:spPr/>
    </dgm:pt>
    <dgm:pt modelId="{A824D78F-95DE-4485-8BBC-288BB1330D00}" type="pres">
      <dgm:prSet presAssocID="{309F29CD-7056-424C-98AE-D50442F44175}" presName="hierRoot1" presStyleCnt="0"/>
      <dgm:spPr/>
    </dgm:pt>
    <dgm:pt modelId="{F4782E8B-205F-421B-9728-29B5D857CF93}" type="pres">
      <dgm:prSet presAssocID="{309F29CD-7056-424C-98AE-D50442F44175}" presName="composite" presStyleCnt="0"/>
      <dgm:spPr/>
    </dgm:pt>
    <dgm:pt modelId="{D9ECEC61-225E-4293-95E2-87D488818743}" type="pres">
      <dgm:prSet presAssocID="{309F29CD-7056-424C-98AE-D50442F44175}" presName="background" presStyleLbl="node0" presStyleIdx="0" presStyleCnt="1"/>
      <dgm:spPr/>
    </dgm:pt>
    <dgm:pt modelId="{092FA17A-0DFE-4775-9D55-7E8292198771}" type="pres">
      <dgm:prSet presAssocID="{309F29CD-7056-424C-98AE-D50442F44175}" presName="text" presStyleLbl="fgAcc0" presStyleIdx="0" presStyleCnt="1" custScaleX="548298" custScaleY="747255" custLinFactNeighborX="-37992" custLinFactNeighborY="-8311">
        <dgm:presLayoutVars>
          <dgm:chPref val="3"/>
        </dgm:presLayoutVars>
      </dgm:prSet>
      <dgm:spPr/>
    </dgm:pt>
    <dgm:pt modelId="{70679F96-FFF2-4B46-A46F-6FCCE07378CF}" type="pres">
      <dgm:prSet presAssocID="{309F29CD-7056-424C-98AE-D50442F44175}" presName="hierChild2" presStyleCnt="0"/>
      <dgm:spPr/>
    </dgm:pt>
  </dgm:ptLst>
  <dgm:cxnLst>
    <dgm:cxn modelId="{7EA36B09-3B46-41CA-AB42-778FBEEC4D38}" srcId="{89377459-E431-4214-991D-FE58D2C49219}" destId="{309F29CD-7056-424C-98AE-D50442F44175}" srcOrd="0" destOrd="0" parTransId="{F0E4511F-A7EF-4F95-A9E8-B17D82EA0BEB}" sibTransId="{FB7952F8-3FCB-4A8F-971E-D63AD96D3DE8}"/>
    <dgm:cxn modelId="{EDB68740-7008-47BD-82A7-A99CFA9FA914}" type="presOf" srcId="{309F29CD-7056-424C-98AE-D50442F44175}" destId="{092FA17A-0DFE-4775-9D55-7E8292198771}" srcOrd="0" destOrd="0" presId="urn:microsoft.com/office/officeart/2005/8/layout/hierarchy1"/>
    <dgm:cxn modelId="{DDC24350-253A-4CAD-B879-55E410896CB3}" type="presOf" srcId="{89377459-E431-4214-991D-FE58D2C49219}" destId="{2A7802C3-189C-4FB0-AFE7-BA5D4FF1DE3A}" srcOrd="0" destOrd="0" presId="urn:microsoft.com/office/officeart/2005/8/layout/hierarchy1"/>
    <dgm:cxn modelId="{570DDFFC-AB5D-4BA0-8FBF-4EAC90810879}" type="presParOf" srcId="{2A7802C3-189C-4FB0-AFE7-BA5D4FF1DE3A}" destId="{A824D78F-95DE-4485-8BBC-288BB1330D00}" srcOrd="0" destOrd="0" presId="urn:microsoft.com/office/officeart/2005/8/layout/hierarchy1"/>
    <dgm:cxn modelId="{F73D5BC7-359C-424E-AE2B-82F8DB392A09}" type="presParOf" srcId="{A824D78F-95DE-4485-8BBC-288BB1330D00}" destId="{F4782E8B-205F-421B-9728-29B5D857CF93}" srcOrd="0" destOrd="0" presId="urn:microsoft.com/office/officeart/2005/8/layout/hierarchy1"/>
    <dgm:cxn modelId="{315E7115-52D7-4A0C-B762-4528CEF9F12A}" type="presParOf" srcId="{F4782E8B-205F-421B-9728-29B5D857CF93}" destId="{D9ECEC61-225E-4293-95E2-87D488818743}" srcOrd="0" destOrd="0" presId="urn:microsoft.com/office/officeart/2005/8/layout/hierarchy1"/>
    <dgm:cxn modelId="{FD14B3C4-DFC6-48FA-8707-B0F3DBE29A82}" type="presParOf" srcId="{F4782E8B-205F-421B-9728-29B5D857CF93}" destId="{092FA17A-0DFE-4775-9D55-7E8292198771}" srcOrd="1" destOrd="0" presId="urn:microsoft.com/office/officeart/2005/8/layout/hierarchy1"/>
    <dgm:cxn modelId="{D7D17E3D-FB45-435C-8C17-2563E6A1ACFA}" type="presParOf" srcId="{A824D78F-95DE-4485-8BBC-288BB1330D00}" destId="{70679F96-FFF2-4B46-A46F-6FCCE07378C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EC61-225E-4293-95E2-87D488818743}">
      <dsp:nvSpPr>
        <dsp:cNvPr id="0" name=""/>
        <dsp:cNvSpPr/>
      </dsp:nvSpPr>
      <dsp:spPr>
        <a:xfrm>
          <a:off x="760123" y="979938"/>
          <a:ext cx="3031391" cy="1924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FA17A-0DFE-4775-9D55-7E8292198771}">
      <dsp:nvSpPr>
        <dsp:cNvPr id="0" name=""/>
        <dsp:cNvSpPr/>
      </dsp:nvSpPr>
      <dsp:spPr>
        <a:xfrm>
          <a:off x="776964" y="995937"/>
          <a:ext cx="3031391" cy="1924933"/>
        </a:xfrm>
        <a:prstGeom prst="round2DiagRect">
          <a:avLst/>
        </a:prstGeom>
        <a:solidFill>
          <a:srgbClr val="0070C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Black" panose="020B0A04020102020204" pitchFamily="34" charset="0"/>
              <a:cs typeface="Arial" panose="020B0604020202020204" pitchFamily="34" charset="0"/>
            </a:rPr>
            <a:t>Insurance policies to supplement JSIS</a:t>
          </a:r>
        </a:p>
      </dsp:txBody>
      <dsp:txXfrm>
        <a:off x="870931" y="1089904"/>
        <a:ext cx="2843457" cy="1736999"/>
      </dsp:txXfrm>
    </dsp:sp>
    <dsp:sp modelId="{19814C01-F762-4D3B-B753-339BA4FE797E}">
      <dsp:nvSpPr>
        <dsp:cNvPr id="0" name=""/>
        <dsp:cNvSpPr/>
      </dsp:nvSpPr>
      <dsp:spPr>
        <a:xfrm>
          <a:off x="5142738" y="970441"/>
          <a:ext cx="2846225" cy="19249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2F200-5D98-47FB-8498-02854C666851}">
      <dsp:nvSpPr>
        <dsp:cNvPr id="0" name=""/>
        <dsp:cNvSpPr/>
      </dsp:nvSpPr>
      <dsp:spPr>
        <a:xfrm>
          <a:off x="5159579" y="986440"/>
          <a:ext cx="2846225" cy="1924933"/>
        </a:xfrm>
        <a:prstGeom prst="round2DiagRect">
          <a:avLst/>
        </a:prstGeom>
        <a:solidFill>
          <a:srgbClr val="0070C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Arial" panose="020B0604020202020204" pitchFamily="34" charset="0"/>
              <a:cs typeface="Arial" panose="020B0604020202020204" pitchFamily="34" charset="0"/>
            </a:rPr>
            <a:t>Accident</a:t>
          </a:r>
          <a:r>
            <a:rPr lang="en-US" sz="2400" kern="1200" baseline="0" dirty="0">
              <a:solidFill>
                <a:schemeClr val="bg1"/>
              </a:solidFill>
              <a:latin typeface="Arial" panose="020B0604020202020204" pitchFamily="34" charset="0"/>
              <a:cs typeface="Arial" panose="020B0604020202020204" pitchFamily="34" charset="0"/>
            </a:rPr>
            <a:t> and assistance </a:t>
          </a:r>
        </a:p>
        <a:p>
          <a:pPr marL="0" lvl="0" indent="0" algn="ctr" defTabSz="1066800">
            <a:lnSpc>
              <a:spcPct val="90000"/>
            </a:lnSpc>
            <a:spcBef>
              <a:spcPct val="0"/>
            </a:spcBef>
            <a:spcAft>
              <a:spcPct val="35000"/>
            </a:spcAft>
            <a:buNone/>
          </a:pPr>
          <a:r>
            <a:rPr lang="en-US" sz="2400" kern="1200" baseline="0" dirty="0">
              <a:solidFill>
                <a:schemeClr val="bg1"/>
              </a:solidFill>
              <a:latin typeface="Arial" panose="020B0604020202020204" pitchFamily="34" charset="0"/>
              <a:cs typeface="Arial" panose="020B0604020202020204" pitchFamily="34" charset="0"/>
            </a:rPr>
            <a:t>Insurance policies</a:t>
          </a:r>
          <a:endParaRPr lang="en-US" sz="2400" kern="1200" dirty="0">
            <a:solidFill>
              <a:schemeClr val="bg1"/>
            </a:solidFill>
            <a:latin typeface="Arial" panose="020B0604020202020204" pitchFamily="34" charset="0"/>
            <a:cs typeface="Arial" panose="020B0604020202020204" pitchFamily="34" charset="0"/>
          </a:endParaRPr>
        </a:p>
      </dsp:txBody>
      <dsp:txXfrm>
        <a:off x="5253546" y="1080407"/>
        <a:ext cx="2658291" cy="1736999"/>
      </dsp:txXfrm>
    </dsp:sp>
    <dsp:sp modelId="{BE185BAC-0C8F-4B6C-B717-A02A97312F5B}">
      <dsp:nvSpPr>
        <dsp:cNvPr id="0" name=""/>
        <dsp:cNvSpPr/>
      </dsp:nvSpPr>
      <dsp:spPr>
        <a:xfrm rot="10800000" flipV="1">
          <a:off x="3175868" y="4006115"/>
          <a:ext cx="2668273" cy="6662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0E4C3E-B30B-4D02-AA97-D62D8213CF80}">
      <dsp:nvSpPr>
        <dsp:cNvPr id="0" name=""/>
        <dsp:cNvSpPr/>
      </dsp:nvSpPr>
      <dsp:spPr>
        <a:xfrm rot="10800000" flipV="1">
          <a:off x="3192709" y="4022114"/>
          <a:ext cx="2668273" cy="666281"/>
        </a:xfrm>
        <a:prstGeom prst="roundRect">
          <a:avLst>
            <a:gd name="adj" fmla="val 10000"/>
          </a:avLst>
        </a:prstGeom>
        <a:solidFill>
          <a:schemeClr val="bg1">
            <a:alpha val="9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ts val="0"/>
            </a:spcAft>
            <a:buNone/>
          </a:pPr>
          <a:r>
            <a:rPr lang="fr-FR" sz="2400" b="0" i="1" kern="1200" dirty="0">
              <a:solidFill>
                <a:schemeClr val="tx1"/>
              </a:solidFill>
              <a:latin typeface="+mn-lt"/>
              <a:ea typeface="+mn-ea"/>
              <a:cs typeface="+mn-cs"/>
            </a:rPr>
            <a:t>Under the </a:t>
          </a:r>
          <a:r>
            <a:rPr lang="fr-FR" sz="2400" b="0" i="1" kern="1200" dirty="0" err="1">
              <a:solidFill>
                <a:schemeClr val="tx1"/>
              </a:solidFill>
              <a:latin typeface="+mn-lt"/>
              <a:ea typeface="+mn-ea"/>
              <a:cs typeface="+mn-cs"/>
            </a:rPr>
            <a:t>aegis</a:t>
          </a:r>
          <a:r>
            <a:rPr lang="fr-FR" sz="2400" b="0" i="1" kern="1200">
              <a:solidFill>
                <a:schemeClr val="tx1"/>
              </a:solidFill>
              <a:latin typeface="+mn-lt"/>
              <a:ea typeface="+mn-ea"/>
              <a:cs typeface="+mn-cs"/>
            </a:rPr>
            <a:t> of DG HR D</a:t>
          </a:r>
          <a:endParaRPr lang="fr-FR" sz="2400" b="0" i="1" kern="1200" dirty="0">
            <a:solidFill>
              <a:schemeClr val="tx1"/>
            </a:solidFill>
            <a:latin typeface="+mn-lt"/>
            <a:ea typeface="+mn-ea"/>
            <a:cs typeface="+mn-cs"/>
          </a:endParaRPr>
        </a:p>
      </dsp:txBody>
      <dsp:txXfrm rot="-10800000">
        <a:off x="3212224" y="4041629"/>
        <a:ext cx="2629243" cy="627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EC61-225E-4293-95E2-87D488818743}">
      <dsp:nvSpPr>
        <dsp:cNvPr id="0" name=""/>
        <dsp:cNvSpPr/>
      </dsp:nvSpPr>
      <dsp:spPr>
        <a:xfrm>
          <a:off x="-20714" y="127067"/>
          <a:ext cx="8008640" cy="4614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FA17A-0DFE-4775-9D55-7E8292198771}">
      <dsp:nvSpPr>
        <dsp:cNvPr id="0" name=""/>
        <dsp:cNvSpPr/>
      </dsp:nvSpPr>
      <dsp:spPr>
        <a:xfrm>
          <a:off x="220835" y="356539"/>
          <a:ext cx="8008640" cy="4614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914400" rtl="0" eaLnBrk="1" latinLnBrk="0" hangingPunct="1">
            <a:lnSpc>
              <a:spcPct val="90000"/>
            </a:lnSpc>
            <a:spcBef>
              <a:spcPct val="0"/>
            </a:spcBef>
            <a:spcAft>
              <a:spcPct val="35000"/>
            </a:spcAft>
            <a:buNone/>
            <a:defRPr/>
          </a:pPr>
          <a:r>
            <a:rPr lang="en-US" sz="3200" b="1" kern="1200" dirty="0">
              <a:solidFill>
                <a:srgbClr val="09099D"/>
              </a:solidFill>
              <a:latin typeface="Arial" panose="020B0604020202020204" pitchFamily="34" charset="0"/>
              <a:ea typeface="+mn-ea"/>
              <a:cs typeface="Arial" panose="020B0604020202020204" pitchFamily="34" charset="0"/>
            </a:rPr>
            <a:t>All insurance policies are </a:t>
          </a:r>
        </a:p>
        <a:p>
          <a:pPr marL="0" lvl="0" indent="0" algn="l" defTabSz="914400" rtl="0" eaLnBrk="1" latinLnBrk="0" hangingPunct="1">
            <a:lnSpc>
              <a:spcPct val="90000"/>
            </a:lnSpc>
            <a:spcBef>
              <a:spcPct val="0"/>
            </a:spcBef>
            <a:spcAft>
              <a:spcPct val="35000"/>
            </a:spcAft>
            <a:buNone/>
            <a:defRPr/>
          </a:pPr>
          <a:r>
            <a:rPr lang="en-US" sz="3200" b="1" kern="1200" dirty="0">
              <a:solidFill>
                <a:srgbClr val="09099D"/>
              </a:solidFill>
              <a:latin typeface="Arial" panose="020B0604020202020204" pitchFamily="34" charset="0"/>
              <a:ea typeface="+mn-ea"/>
              <a:cs typeface="Arial" panose="020B0604020202020204" pitchFamily="34" charset="0"/>
            </a:rPr>
            <a:t>- with medical questionnaire</a:t>
          </a:r>
        </a:p>
        <a:p>
          <a:pPr marL="0" lvl="0" indent="0" algn="l" defTabSz="914400" rtl="0" eaLnBrk="1" latinLnBrk="0" hangingPunct="1">
            <a:lnSpc>
              <a:spcPct val="90000"/>
            </a:lnSpc>
            <a:spcBef>
              <a:spcPct val="0"/>
            </a:spcBef>
            <a:spcAft>
              <a:spcPct val="35000"/>
            </a:spcAft>
            <a:buNone/>
            <a:defRPr/>
          </a:pPr>
          <a:r>
            <a:rPr lang="fr-BE" sz="3200" b="1" kern="1200" dirty="0">
              <a:solidFill>
                <a:srgbClr val="09099D"/>
              </a:solidFill>
              <a:latin typeface="Arial" panose="020B0604020202020204" pitchFamily="34" charset="0"/>
              <a:ea typeface="+mn-ea"/>
              <a:cs typeface="Arial" panose="020B0604020202020204" pitchFamily="34" charset="0"/>
            </a:rPr>
            <a:t>- or </a:t>
          </a:r>
          <a:r>
            <a:rPr lang="fr-BE" sz="3200" b="1" kern="1200" dirty="0" err="1">
              <a:solidFill>
                <a:srgbClr val="09099D"/>
              </a:solidFill>
              <a:latin typeface="Arial" panose="020B0604020202020204" pitchFamily="34" charset="0"/>
              <a:ea typeface="+mn-ea"/>
              <a:cs typeface="Arial" panose="020B0604020202020204" pitchFamily="34" charset="0"/>
            </a:rPr>
            <a:t>with</a:t>
          </a:r>
          <a:r>
            <a:rPr lang="fr-BE" sz="3200" b="1" kern="1200" dirty="0">
              <a:solidFill>
                <a:srgbClr val="09099D"/>
              </a:solidFill>
              <a:latin typeface="Arial" panose="020B0604020202020204" pitchFamily="34" charset="0"/>
              <a:ea typeface="+mn-ea"/>
              <a:cs typeface="Arial" panose="020B0604020202020204" pitchFamily="34" charset="0"/>
            </a:rPr>
            <a:t> questionnaire </a:t>
          </a:r>
          <a:r>
            <a:rPr lang="fr-BE" sz="3200" b="1" kern="1200" dirty="0" err="1">
              <a:solidFill>
                <a:srgbClr val="09099D"/>
              </a:solidFill>
              <a:latin typeface="Arial" panose="020B0604020202020204" pitchFamily="34" charset="0"/>
              <a:ea typeface="+mn-ea"/>
              <a:cs typeface="Arial" panose="020B0604020202020204" pitchFamily="34" charset="0"/>
            </a:rPr>
            <a:t>only</a:t>
          </a:r>
          <a:r>
            <a:rPr lang="fr-BE" sz="3200" b="1" kern="1200" dirty="0">
              <a:solidFill>
                <a:srgbClr val="09099D"/>
              </a:solidFill>
              <a:latin typeface="Arial" panose="020B0604020202020204" pitchFamily="34" charset="0"/>
              <a:ea typeface="+mn-ea"/>
              <a:cs typeface="Arial" panose="020B0604020202020204" pitchFamily="34" charset="0"/>
            </a:rPr>
            <a:t> if </a:t>
          </a:r>
          <a:r>
            <a:rPr lang="fr-BE" sz="3200" b="1" kern="1200" dirty="0" err="1">
              <a:solidFill>
                <a:srgbClr val="09099D"/>
              </a:solidFill>
              <a:latin typeface="Arial" panose="020B0604020202020204" pitchFamily="34" charset="0"/>
              <a:ea typeface="+mn-ea"/>
              <a:cs typeface="Arial" panose="020B0604020202020204" pitchFamily="34" charset="0"/>
            </a:rPr>
            <a:t>near</a:t>
          </a:r>
          <a:r>
            <a:rPr lang="fr-BE" sz="3200" b="1" kern="1200" dirty="0">
              <a:solidFill>
                <a:srgbClr val="09099D"/>
              </a:solidFill>
              <a:latin typeface="Arial" panose="020B0604020202020204" pitchFamily="34" charset="0"/>
              <a:ea typeface="+mn-ea"/>
              <a:cs typeface="Arial" panose="020B0604020202020204" pitchFamily="34" charset="0"/>
            </a:rPr>
            <a:t> to retirement</a:t>
          </a:r>
        </a:p>
        <a:p>
          <a:pPr marL="0" lvl="0" indent="0" algn="l" defTabSz="914400">
            <a:lnSpc>
              <a:spcPct val="90000"/>
            </a:lnSpc>
            <a:spcBef>
              <a:spcPct val="0"/>
            </a:spcBef>
            <a:spcAft>
              <a:spcPts val="0"/>
            </a:spcAft>
            <a:buNone/>
          </a:pPr>
          <a:r>
            <a:rPr lang="en-US" sz="3200" b="1" kern="1200" dirty="0">
              <a:solidFill>
                <a:srgbClr val="09099D"/>
              </a:solidFill>
              <a:latin typeface="Arial" panose="020B0604020202020204" pitchFamily="34" charset="0"/>
              <a:ea typeface="+mn-ea"/>
              <a:cs typeface="Arial" panose="020B0604020202020204" pitchFamily="34" charset="0"/>
            </a:rPr>
            <a:t>- or/and with 2 to 3 years moratorium</a:t>
          </a:r>
        </a:p>
        <a:p>
          <a:pPr marL="0" lvl="0" indent="0" algn="l" defTabSz="914400">
            <a:lnSpc>
              <a:spcPct val="90000"/>
            </a:lnSpc>
            <a:spcBef>
              <a:spcPct val="0"/>
            </a:spcBef>
            <a:spcAft>
              <a:spcPts val="0"/>
            </a:spcAft>
            <a:buNone/>
          </a:pPr>
          <a:r>
            <a:rPr lang="en-US" sz="3200" b="1" kern="1200" dirty="0">
              <a:solidFill>
                <a:srgbClr val="09099D"/>
              </a:solidFill>
              <a:latin typeface="Arial" panose="020B0604020202020204" pitchFamily="34" charset="0"/>
              <a:ea typeface="+mn-ea"/>
              <a:cs typeface="Arial" panose="020B0604020202020204" pitchFamily="34" charset="0"/>
            </a:rPr>
            <a:t>        </a:t>
          </a:r>
          <a:r>
            <a:rPr lang="en-US" sz="2400" b="0" kern="1200" dirty="0">
              <a:solidFill>
                <a:srgbClr val="09099D"/>
              </a:solidFill>
              <a:latin typeface="Arial" panose="020B0604020202020204" pitchFamily="34" charset="0"/>
              <a:ea typeface="+mn-ea"/>
              <a:cs typeface="Arial" panose="020B0604020202020204" pitchFamily="34" charset="0"/>
            </a:rPr>
            <a:t>(Waiting period for one specific   illness)</a:t>
          </a:r>
        </a:p>
      </dsp:txBody>
      <dsp:txXfrm>
        <a:off x="355983" y="491687"/>
        <a:ext cx="7738344" cy="4343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EC61-225E-4293-95E2-87D488818743}">
      <dsp:nvSpPr>
        <dsp:cNvPr id="0" name=""/>
        <dsp:cNvSpPr/>
      </dsp:nvSpPr>
      <dsp:spPr>
        <a:xfrm>
          <a:off x="1253006" y="-94623"/>
          <a:ext cx="4915148" cy="4253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FA17A-0DFE-4775-9D55-7E8292198771}">
      <dsp:nvSpPr>
        <dsp:cNvPr id="0" name=""/>
        <dsp:cNvSpPr/>
      </dsp:nvSpPr>
      <dsp:spPr>
        <a:xfrm>
          <a:off x="1352610" y="0"/>
          <a:ext cx="4915148" cy="4253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914400" rtl="0" eaLnBrk="1" latinLnBrk="0" hangingPunct="1">
            <a:lnSpc>
              <a:spcPct val="90000"/>
            </a:lnSpc>
            <a:spcBef>
              <a:spcPct val="0"/>
            </a:spcBef>
            <a:spcAft>
              <a:spcPct val="35000"/>
            </a:spcAft>
            <a:buNone/>
            <a:defRPr/>
          </a:pPr>
          <a:r>
            <a:rPr lang="fr-BE" sz="3200" b="1" kern="1200" dirty="0">
              <a:solidFill>
                <a:srgbClr val="09099D"/>
              </a:solidFill>
              <a:latin typeface="Arial Black" panose="020B0A04020102020204" pitchFamily="34" charset="0"/>
              <a:ea typeface="+mn-ea"/>
              <a:cs typeface="Arial" panose="020B0604020202020204" pitchFamily="34" charset="0"/>
            </a:rPr>
            <a:t> </a:t>
          </a:r>
        </a:p>
        <a:p>
          <a:pPr marL="0" lvl="0" indent="0" algn="ctr" defTabSz="914400" rtl="0" eaLnBrk="1" latinLnBrk="0" hangingPunct="1">
            <a:lnSpc>
              <a:spcPct val="90000"/>
            </a:lnSpc>
            <a:spcBef>
              <a:spcPct val="0"/>
            </a:spcBef>
            <a:spcAft>
              <a:spcPts val="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Accident</a:t>
          </a:r>
        </a:p>
        <a:p>
          <a:pPr marL="0" lvl="0" indent="0" algn="ctr" defTabSz="914400" rtl="0" eaLnBrk="1" latinLnBrk="0" hangingPunct="1">
            <a:lnSpc>
              <a:spcPct val="90000"/>
            </a:lnSpc>
            <a:spcBef>
              <a:spcPct val="0"/>
            </a:spcBef>
            <a:spcAft>
              <a:spcPct val="3500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insurance policy</a:t>
          </a:r>
        </a:p>
        <a:p>
          <a:pPr marL="0" lvl="0" indent="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For retired staff, </a:t>
          </a:r>
        </a:p>
        <a:p>
          <a:pPr marL="0" lvl="0" indent="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Partners, </a:t>
          </a:r>
        </a:p>
        <a:p>
          <a:pPr marL="0" lvl="0" indent="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Staff in invalidity</a:t>
          </a:r>
        </a:p>
        <a:p>
          <a:pPr marL="0" lvl="0" indent="0" algn="ctr" defTabSz="1244600">
            <a:lnSpc>
              <a:spcPct val="90000"/>
            </a:lnSpc>
            <a:spcBef>
              <a:spcPct val="0"/>
            </a:spcBef>
            <a:spcAft>
              <a:spcPct val="35000"/>
            </a:spcAft>
            <a:buNone/>
          </a:pPr>
          <a:endParaRPr lang="fr-BE" sz="2800" kern="1200" dirty="0">
            <a:solidFill>
              <a:schemeClr val="tx2"/>
            </a:solidFill>
            <a:latin typeface="Arial Black" panose="020B0A04020102020204" pitchFamily="34" charset="0"/>
          </a:endParaRPr>
        </a:p>
        <a:p>
          <a:pPr marL="0" lvl="0" indent="0" algn="ctr" defTabSz="1244600">
            <a:lnSpc>
              <a:spcPct val="90000"/>
            </a:lnSpc>
            <a:spcBef>
              <a:spcPct val="0"/>
            </a:spcBef>
            <a:spcAft>
              <a:spcPct val="35000"/>
            </a:spcAft>
            <a:buNone/>
          </a:pPr>
          <a:endParaRPr lang="en-US" sz="2800" kern="1200" dirty="0"/>
        </a:p>
      </dsp:txBody>
      <dsp:txXfrm>
        <a:off x="1477195" y="124585"/>
        <a:ext cx="4665978" cy="40044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EC61-225E-4293-95E2-87D488818743}">
      <dsp:nvSpPr>
        <dsp:cNvPr id="0" name=""/>
        <dsp:cNvSpPr/>
      </dsp:nvSpPr>
      <dsp:spPr>
        <a:xfrm>
          <a:off x="1281387" y="-45780"/>
          <a:ext cx="4915148" cy="4253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2FA17A-0DFE-4775-9D55-7E8292198771}">
      <dsp:nvSpPr>
        <dsp:cNvPr id="0" name=""/>
        <dsp:cNvSpPr/>
      </dsp:nvSpPr>
      <dsp:spPr>
        <a:xfrm>
          <a:off x="1380991" y="48842"/>
          <a:ext cx="4915148" cy="4253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200" b="1" kern="1200" noProof="0" dirty="0">
              <a:solidFill>
                <a:srgbClr val="09099D"/>
              </a:solidFill>
              <a:latin typeface="Arial Black" panose="020B0A04020102020204" pitchFamily="34" charset="0"/>
              <a:ea typeface="+mn-ea"/>
              <a:cs typeface="Arial" panose="020B0604020202020204" pitchFamily="34" charset="0"/>
            </a:rPr>
            <a:t>Assistance</a:t>
          </a:r>
        </a:p>
        <a:p>
          <a:pPr marL="0" lvl="0" algn="ctr" defTabSz="914400" rtl="0" eaLnBrk="1" latinLnBrk="0" hangingPunct="1">
            <a:lnSpc>
              <a:spcPct val="90000"/>
            </a:lnSpc>
            <a:spcBef>
              <a:spcPct val="0"/>
            </a:spcBef>
            <a:spcAft>
              <a:spcPct val="35000"/>
            </a:spcAft>
            <a:buNone/>
            <a:defRPr/>
          </a:pPr>
          <a:r>
            <a:rPr lang="en-GB" sz="3200" b="1" kern="1200" noProof="0" dirty="0">
              <a:solidFill>
                <a:srgbClr val="09099D"/>
              </a:solidFill>
              <a:latin typeface="Arial Black" panose="020B0A04020102020204" pitchFamily="34" charset="0"/>
              <a:ea typeface="+mn-ea"/>
              <a:cs typeface="Arial" panose="020B0604020202020204" pitchFamily="34" charset="0"/>
            </a:rPr>
            <a:t>insurances policies</a:t>
          </a:r>
        </a:p>
        <a:p>
          <a:pPr marL="0" lvl="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Urgent medical care</a:t>
          </a:r>
        </a:p>
        <a:p>
          <a:pPr marL="0" lvl="0" algn="ctr" defTabSz="914400" rtl="0" eaLnBrk="1" latinLnBrk="0" hangingPunct="1">
            <a:lnSpc>
              <a:spcPct val="90000"/>
            </a:lnSpc>
            <a:spcBef>
              <a:spcPct val="0"/>
            </a:spcBef>
            <a:spcAft>
              <a:spcPct val="35000"/>
            </a:spcAft>
            <a:buNone/>
            <a:defRPr/>
          </a:pPr>
          <a:r>
            <a:rPr lang="en-GB" sz="2400" b="1" kern="1200" noProof="0" dirty="0">
              <a:solidFill>
                <a:srgbClr val="09099D"/>
              </a:solidFill>
              <a:latin typeface="Arial" panose="020B0604020202020204" pitchFamily="34" charset="0"/>
              <a:ea typeface="+mn-ea"/>
              <a:cs typeface="Arial" panose="020B0604020202020204" pitchFamily="34" charset="0"/>
            </a:rPr>
            <a:t>Repatriation </a:t>
          </a:r>
        </a:p>
        <a:p>
          <a:pPr marL="0" lvl="0" algn="ctr" defTabSz="1244600">
            <a:lnSpc>
              <a:spcPct val="90000"/>
            </a:lnSpc>
            <a:spcBef>
              <a:spcPct val="0"/>
            </a:spcBef>
            <a:spcAft>
              <a:spcPct val="35000"/>
            </a:spcAft>
            <a:buNone/>
          </a:pPr>
          <a:endParaRPr lang="en-US" sz="2800" kern="1200" dirty="0"/>
        </a:p>
      </dsp:txBody>
      <dsp:txXfrm>
        <a:off x="1505576" y="173427"/>
        <a:ext cx="4665978" cy="40044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6332"/>
          </a:xfrm>
          <a:prstGeom prst="rect">
            <a:avLst/>
          </a:prstGeom>
        </p:spPr>
        <p:txBody>
          <a:bodyPr vert="horz" lIns="90733" tIns="45366" rIns="90733" bIns="45366" rtlCol="0"/>
          <a:lstStyle>
            <a:lvl1pPr algn="l">
              <a:defRPr sz="1200"/>
            </a:lvl1pPr>
          </a:lstStyle>
          <a:p>
            <a:endParaRPr lang="en-GB"/>
          </a:p>
        </p:txBody>
      </p:sp>
      <p:sp>
        <p:nvSpPr>
          <p:cNvPr id="3" name="Date Placeholder 2"/>
          <p:cNvSpPr>
            <a:spLocks noGrp="1"/>
          </p:cNvSpPr>
          <p:nvPr>
            <p:ph type="dt" sz="quarter" idx="1"/>
          </p:nvPr>
        </p:nvSpPr>
        <p:spPr>
          <a:xfrm>
            <a:off x="3777607" y="4"/>
            <a:ext cx="2889938" cy="496332"/>
          </a:xfrm>
          <a:prstGeom prst="rect">
            <a:avLst/>
          </a:prstGeom>
        </p:spPr>
        <p:txBody>
          <a:bodyPr vert="horz" lIns="90733" tIns="45366" rIns="90733" bIns="45366" rtlCol="0"/>
          <a:lstStyle>
            <a:lvl1pPr algn="r">
              <a:defRPr sz="1200"/>
            </a:lvl1pPr>
          </a:lstStyle>
          <a:p>
            <a:fld id="{E58BFD2F-8B8B-4A79-8EBA-3566881393A1}" type="datetimeFigureOut">
              <a:rPr lang="en-GB" smtClean="0"/>
              <a:t>23/11/2022</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0733" tIns="45366" rIns="90733" bIns="45366"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0733" tIns="45366" rIns="90733" bIns="45366" rtlCol="0" anchor="b"/>
          <a:lstStyle>
            <a:lvl1pPr algn="r">
              <a:defRPr sz="1200"/>
            </a:lvl1pPr>
          </a:lstStyle>
          <a:p>
            <a:fld id="{B45964B5-6162-4577-8696-48EFA10C1F9F}" type="slidenum">
              <a:rPr lang="en-GB" smtClean="0"/>
              <a:t>‹N°›</a:t>
            </a:fld>
            <a:endParaRPr lang="en-GB"/>
          </a:p>
        </p:txBody>
      </p:sp>
    </p:spTree>
    <p:extLst>
      <p:ext uri="{BB962C8B-B14F-4D97-AF65-F5344CB8AC3E}">
        <p14:creationId xmlns:p14="http://schemas.microsoft.com/office/powerpoint/2010/main" val="2585618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5"/>
          </a:xfrm>
          <a:prstGeom prst="rect">
            <a:avLst/>
          </a:prstGeom>
        </p:spPr>
        <p:txBody>
          <a:bodyPr vert="horz" lIns="90733" tIns="45366" rIns="90733" bIns="45366" rtlCol="0"/>
          <a:lstStyle>
            <a:lvl1pPr algn="l">
              <a:defRPr sz="1200"/>
            </a:lvl1pPr>
          </a:lstStyle>
          <a:p>
            <a:endParaRPr lang="fr-BE"/>
          </a:p>
        </p:txBody>
      </p:sp>
      <p:sp>
        <p:nvSpPr>
          <p:cNvPr id="3" name="Espace réservé de la date 2"/>
          <p:cNvSpPr>
            <a:spLocks noGrp="1"/>
          </p:cNvSpPr>
          <p:nvPr>
            <p:ph type="dt" idx="1"/>
          </p:nvPr>
        </p:nvSpPr>
        <p:spPr>
          <a:xfrm>
            <a:off x="3777607" y="0"/>
            <a:ext cx="2889938" cy="498055"/>
          </a:xfrm>
          <a:prstGeom prst="rect">
            <a:avLst/>
          </a:prstGeom>
        </p:spPr>
        <p:txBody>
          <a:bodyPr vert="horz" lIns="90733" tIns="45366" rIns="90733" bIns="45366" rtlCol="0"/>
          <a:lstStyle>
            <a:lvl1pPr algn="r">
              <a:defRPr sz="1200"/>
            </a:lvl1pPr>
          </a:lstStyle>
          <a:p>
            <a:fld id="{302B4449-EF10-4FE5-8BC3-6BB0299EFD35}" type="datetimeFigureOut">
              <a:rPr lang="fr-BE" smtClean="0"/>
              <a:t>23-11-22</a:t>
            </a:fld>
            <a:endParaRPr lang="fr-BE"/>
          </a:p>
        </p:txBody>
      </p:sp>
      <p:sp>
        <p:nvSpPr>
          <p:cNvPr id="4" name="Espace réservé de l'image des diapositives 3"/>
          <p:cNvSpPr>
            <a:spLocks noGrp="1" noRot="1" noChangeAspect="1"/>
          </p:cNvSpPr>
          <p:nvPr>
            <p:ph type="sldImg" idx="2"/>
          </p:nvPr>
        </p:nvSpPr>
        <p:spPr>
          <a:xfrm>
            <a:off x="1101725" y="1241425"/>
            <a:ext cx="4465638" cy="3351213"/>
          </a:xfrm>
          <a:prstGeom prst="rect">
            <a:avLst/>
          </a:prstGeom>
          <a:noFill/>
          <a:ln w="12700">
            <a:solidFill>
              <a:prstClr val="black"/>
            </a:solidFill>
          </a:ln>
        </p:spPr>
        <p:txBody>
          <a:bodyPr vert="horz" lIns="90733" tIns="45366" rIns="90733" bIns="45366" rtlCol="0" anchor="ctr"/>
          <a:lstStyle/>
          <a:p>
            <a:endParaRPr lang="fr-BE"/>
          </a:p>
        </p:txBody>
      </p:sp>
      <p:sp>
        <p:nvSpPr>
          <p:cNvPr id="5" name="Espace réservé des commentaires 4"/>
          <p:cNvSpPr>
            <a:spLocks noGrp="1"/>
          </p:cNvSpPr>
          <p:nvPr>
            <p:ph type="body" sz="quarter" idx="3"/>
          </p:nvPr>
        </p:nvSpPr>
        <p:spPr>
          <a:xfrm>
            <a:off x="666910" y="4777194"/>
            <a:ext cx="5335270" cy="3908614"/>
          </a:xfrm>
          <a:prstGeom prst="rect">
            <a:avLst/>
          </a:prstGeom>
        </p:spPr>
        <p:txBody>
          <a:bodyPr vert="horz" lIns="90733" tIns="45366" rIns="90733" bIns="45366"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8"/>
            <a:ext cx="2889938" cy="498054"/>
          </a:xfrm>
          <a:prstGeom prst="rect">
            <a:avLst/>
          </a:prstGeom>
        </p:spPr>
        <p:txBody>
          <a:bodyPr vert="horz" lIns="90733" tIns="45366" rIns="90733" bIns="45366"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777607" y="9428588"/>
            <a:ext cx="2889938" cy="498054"/>
          </a:xfrm>
          <a:prstGeom prst="rect">
            <a:avLst/>
          </a:prstGeom>
        </p:spPr>
        <p:txBody>
          <a:bodyPr vert="horz" lIns="90733" tIns="45366" rIns="90733" bIns="45366" rtlCol="0" anchor="b"/>
          <a:lstStyle>
            <a:lvl1pPr algn="r">
              <a:defRPr sz="1200"/>
            </a:lvl1pPr>
          </a:lstStyle>
          <a:p>
            <a:fld id="{230833A1-E987-49C6-9516-2A2D6DC5FDF6}" type="slidenum">
              <a:rPr lang="fr-BE" smtClean="0"/>
              <a:t>‹N°›</a:t>
            </a:fld>
            <a:endParaRPr lang="fr-BE"/>
          </a:p>
        </p:txBody>
      </p:sp>
    </p:spTree>
    <p:extLst>
      <p:ext uri="{BB962C8B-B14F-4D97-AF65-F5344CB8AC3E}">
        <p14:creationId xmlns:p14="http://schemas.microsoft.com/office/powerpoint/2010/main" val="125429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EA825511-720C-42FA-8D5A-05B23574DB23}" type="slidenum">
              <a:rPr lang="fr-FR" smtClean="0">
                <a:solidFill>
                  <a:prstClr val="black"/>
                </a:solidFill>
              </a:rPr>
              <a:pPr>
                <a:defRPr/>
              </a:pPr>
              <a:t>1</a:t>
            </a:fld>
            <a:endParaRPr lang="fr-FR">
              <a:solidFill>
                <a:prstClr val="black"/>
              </a:solidFill>
            </a:endParaRPr>
          </a:p>
        </p:txBody>
      </p:sp>
    </p:spTree>
    <p:extLst>
      <p:ext uri="{BB962C8B-B14F-4D97-AF65-F5344CB8AC3E}">
        <p14:creationId xmlns:p14="http://schemas.microsoft.com/office/powerpoint/2010/main" val="251022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AA522-8B3B-4F19-90C3-8FDD0A3F83D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50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AA522-8B3B-4F19-90C3-8FDD0A3F83D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54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EA825511-720C-42FA-8D5A-05B23574DB23}" type="slidenum">
              <a:rPr lang="fr-FR" smtClean="0">
                <a:solidFill>
                  <a:prstClr val="black"/>
                </a:solidFill>
              </a:rPr>
              <a:pPr>
                <a:defRPr/>
              </a:pPr>
              <a:t>28</a:t>
            </a:fld>
            <a:endParaRPr lang="fr-FR">
              <a:solidFill>
                <a:prstClr val="black"/>
              </a:solidFill>
            </a:endParaRPr>
          </a:p>
        </p:txBody>
      </p:sp>
    </p:spTree>
    <p:extLst>
      <p:ext uri="{BB962C8B-B14F-4D97-AF65-F5344CB8AC3E}">
        <p14:creationId xmlns:p14="http://schemas.microsoft.com/office/powerpoint/2010/main" val="51741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EA825511-720C-42FA-8D5A-05B23574DB23}" type="slidenum">
              <a:rPr lang="fr-FR" smtClean="0">
                <a:solidFill>
                  <a:prstClr val="black"/>
                </a:solidFill>
              </a:rPr>
              <a:pPr>
                <a:defRPr/>
              </a:pPr>
              <a:t>31</a:t>
            </a:fld>
            <a:endParaRPr lang="fr-FR">
              <a:solidFill>
                <a:prstClr val="black"/>
              </a:solidFill>
            </a:endParaRPr>
          </a:p>
        </p:txBody>
      </p:sp>
    </p:spTree>
    <p:extLst>
      <p:ext uri="{BB962C8B-B14F-4D97-AF65-F5344CB8AC3E}">
        <p14:creationId xmlns:p14="http://schemas.microsoft.com/office/powerpoint/2010/main" val="78393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EA825511-720C-42FA-8D5A-05B23574DB23}" type="slidenum">
              <a:rPr lang="fr-FR" smtClean="0">
                <a:solidFill>
                  <a:prstClr val="black"/>
                </a:solidFill>
              </a:rPr>
              <a:pPr>
                <a:defRPr/>
              </a:pPr>
              <a:t>35</a:t>
            </a:fld>
            <a:endParaRPr lang="fr-FR">
              <a:solidFill>
                <a:prstClr val="black"/>
              </a:solidFill>
            </a:endParaRPr>
          </a:p>
        </p:txBody>
      </p:sp>
    </p:spTree>
    <p:extLst>
      <p:ext uri="{BB962C8B-B14F-4D97-AF65-F5344CB8AC3E}">
        <p14:creationId xmlns:p14="http://schemas.microsoft.com/office/powerpoint/2010/main" val="2157199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AA522-8B3B-4F19-90C3-8FDD0A3F83D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95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EA825511-720C-42FA-8D5A-05B23574DB23}" type="slidenum">
              <a:rPr lang="fr-FR" smtClean="0">
                <a:solidFill>
                  <a:prstClr val="black"/>
                </a:solidFill>
              </a:rPr>
              <a:pPr>
                <a:defRPr/>
              </a:pPr>
              <a:t>2</a:t>
            </a:fld>
            <a:endParaRPr lang="fr-FR">
              <a:solidFill>
                <a:prstClr val="black"/>
              </a:solidFill>
            </a:endParaRPr>
          </a:p>
        </p:txBody>
      </p:sp>
    </p:spTree>
    <p:extLst>
      <p:ext uri="{BB962C8B-B14F-4D97-AF65-F5344CB8AC3E}">
        <p14:creationId xmlns:p14="http://schemas.microsoft.com/office/powerpoint/2010/main" val="2699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833A1-E987-49C6-9516-2A2D6DC5FDF6}"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739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9F96B-71F7-4980-A55C-A63C6D021BB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85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9F96B-71F7-4980-A55C-A63C6D021BB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16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9F96B-71F7-4980-A55C-A63C6D021BB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60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59F96B-71F7-4980-A55C-A63C6D021BBC}"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19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25511-720C-42FA-8D5A-05B23574DB2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96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AAA522-8B3B-4F19-90C3-8FDD0A3F83D6}"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2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fld id="{8185C44D-4887-4ADA-8100-8D278C64F138}" type="datetime1">
              <a:rPr lang="fr-FR" smtClean="0">
                <a:solidFill>
                  <a:prstClr val="black">
                    <a:tint val="75000"/>
                  </a:prstClr>
                </a:solidFill>
              </a:rPr>
              <a:t>23/11/2022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86FFF4A-771E-4551-91DD-B0F31C4F56ED}"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02183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9D083A48-1783-4973-B25C-AF0BDF4B8A42}" type="datetime1">
              <a:rPr lang="fr-FR" smtClean="0">
                <a:solidFill>
                  <a:prstClr val="black">
                    <a:tint val="75000"/>
                  </a:prstClr>
                </a:solidFill>
              </a:rPr>
              <a:t>23/11/2022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6E43B05-0739-4D2B-926B-3BADF122EEBC}"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856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3217397A-9044-4A49-B2CF-354D8F5AA554}" type="datetime1">
              <a:rPr lang="fr-FR" smtClean="0">
                <a:solidFill>
                  <a:prstClr val="black">
                    <a:tint val="75000"/>
                  </a:prstClr>
                </a:solidFill>
              </a:rPr>
              <a:t>23/11/2022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D8050C5-8AAE-428E-99DD-3E10C03FC5DE}"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31448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pPr>
              <a:defRPr/>
            </a:pPr>
            <a:fld id="{C1E5E8AB-F66E-4FB2-B3B5-EF5075768B1C}"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85D59B70-8B22-43BD-9701-785857A04D98}"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20564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4FEF5D4B-9B03-44C9-8A1F-2F7038506100}"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F5E1E1AE-C042-48E1-8176-9BD2D370805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22455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BE"/>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fld id="{5039A207-B3B0-4E14-82A8-1F9D5A9C7799}"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32AA7329-3127-45A1-B407-54B39132FDCB}"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47819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pPr>
              <a:defRPr/>
            </a:pPr>
            <a:fld id="{1FCE68AB-0412-4AB4-B5A2-F501DF15D939}"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FA13C35-6963-438D-8E8B-7D404DB8965C}"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034596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pPr>
              <a:defRPr/>
            </a:pPr>
            <a:fld id="{19819A9B-8E7D-492B-A09F-64801DEB1404}" type="datetime1">
              <a:rPr lang="fr-FR" smtClean="0">
                <a:solidFill>
                  <a:prstClr val="black">
                    <a:tint val="75000"/>
                  </a:prstClr>
                </a:solidFill>
              </a:rPr>
              <a:t>23/11/2022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pPr>
              <a:defRPr/>
            </a:pP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8428A6C3-6D8D-4C75-A51E-807303DA2CD1}"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98598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pPr>
              <a:defRPr/>
            </a:pPr>
            <a:fld id="{39A305FB-56EB-497A-AE6A-25F7C4B41ADE}" type="datetime1">
              <a:rPr lang="fr-FR" smtClean="0">
                <a:solidFill>
                  <a:prstClr val="black">
                    <a:tint val="75000"/>
                  </a:prstClr>
                </a:solidFill>
              </a:rPr>
              <a:t>23/11/2022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a:defRPr/>
            </a:pP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9D5421CC-B17F-4E52-9E8A-F532A550E4A9}"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215208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07DBBB75-332F-4C0B-8D37-CB62D96E55AC}" type="datetime1">
              <a:rPr lang="fr-FR" smtClean="0">
                <a:solidFill>
                  <a:prstClr val="black">
                    <a:tint val="75000"/>
                  </a:prstClr>
                </a:solidFill>
              </a:rPr>
              <a:t>23/11/2022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pPr>
              <a:defRPr/>
            </a:pP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8C58EAF0-D58D-443D-88A2-2E9EACC073A0}"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88941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BE"/>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7F36DF28-A391-46D3-B2CF-4FB94E8B3EEB}"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D363638-4C1A-459F-BB0D-DD7F2B8EAAE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29759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fld id="{6B24E8F3-69D6-4F5B-ACBC-97033661948E}" type="datetime1">
              <a:rPr lang="fr-FR" smtClean="0">
                <a:solidFill>
                  <a:prstClr val="black">
                    <a:tint val="75000"/>
                  </a:prstClr>
                </a:solidFill>
              </a:rPr>
              <a:t>23/11/2022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1BEB37-471C-4943-8425-6B18E5DA9AD1}"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4578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BE"/>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7D16848B-E4C6-48EE-8235-6AB442260435}"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EF5433E-B23F-4E96-A65F-1272C90C19F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305370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5B8133A1-34B9-473D-A24A-ED7C9F5CC1A5}"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41C9AF53-0730-4017-9A21-4C9D67479879}"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5290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859EE0DD-2C31-47D5-B0AA-D2F9357CFA76}"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02BE16D-05D0-4559-AE3C-92AAC957F6FB}"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20767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pPr>
              <a:defRPr/>
            </a:pPr>
            <a:fld id="{4CDF3027-6C7D-4F6B-9962-F5C6DD2DD030}"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85D59B70-8B22-43BD-9701-785857A04D98}"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63429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3CB2BC1A-8B0C-4E2E-A9C1-5A223F44B1F1}"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F5E1E1AE-C042-48E1-8176-9BD2D370805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93481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fr-BE"/>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fld id="{C8957B9B-E554-4647-83AA-F4093CA5D8D9}"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32AA7329-3127-45A1-B407-54B39132FDCB}"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923829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pPr>
              <a:defRPr/>
            </a:pPr>
            <a:fld id="{C6532598-41B0-4825-A4CE-8B44DB84647C}"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FA13C35-6963-438D-8E8B-7D404DB8965C}"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82240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pPr>
              <a:defRPr/>
            </a:pPr>
            <a:fld id="{F282AAE9-A7B1-4FCF-9AB5-8138AFF4FE6F}" type="datetime1">
              <a:rPr lang="fr-FR" smtClean="0">
                <a:solidFill>
                  <a:prstClr val="black">
                    <a:tint val="75000"/>
                  </a:prstClr>
                </a:solidFill>
              </a:rPr>
              <a:t>23/11/2022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pPr>
              <a:defRPr/>
            </a:pPr>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8428A6C3-6D8D-4C75-A51E-807303DA2CD1}"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33326857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pPr>
              <a:defRPr/>
            </a:pPr>
            <a:fld id="{6F2B0A32-8B68-4A97-9B6C-26FD02C9537B}" type="datetime1">
              <a:rPr lang="fr-FR" smtClean="0">
                <a:solidFill>
                  <a:prstClr val="black">
                    <a:tint val="75000"/>
                  </a:prstClr>
                </a:solidFill>
              </a:rPr>
              <a:t>23/11/2022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pPr>
              <a:defRPr/>
            </a:pPr>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9D5421CC-B17F-4E52-9E8A-F532A550E4A9}"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425481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64A8B88C-E75E-4507-9555-FD8FE0F37BEF}" type="datetime1">
              <a:rPr lang="fr-FR" smtClean="0">
                <a:solidFill>
                  <a:prstClr val="black">
                    <a:tint val="75000"/>
                  </a:prstClr>
                </a:solidFill>
              </a:rPr>
              <a:t>23/11/2022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pPr>
              <a:defRPr/>
            </a:pPr>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8C58EAF0-D58D-443D-88A2-2E9EACC073A0}"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74470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pPr>
              <a:defRPr/>
            </a:pPr>
            <a:fld id="{4C0E247C-3202-4B8E-B8CE-1C08A9DE7FD0}" type="datetime1">
              <a:rPr lang="fr-FR" smtClean="0">
                <a:solidFill>
                  <a:prstClr val="black">
                    <a:tint val="75000"/>
                  </a:prstClr>
                </a:solidFill>
              </a:rPr>
              <a:t>23/11/2022</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fr-BE">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C1CD56A-5360-44FE-95C5-DECE075C4D30}"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913772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BE"/>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0BB5D7FC-D8D5-43A9-B5D3-9A9243F6F56A}"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D363638-4C1A-459F-BB0D-DD7F2B8EAAE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710194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fr-BE"/>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BE"/>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fld id="{ECB9B615-B34B-4DDB-870A-8D0B16646195}" type="datetime1">
              <a:rPr lang="fr-FR" smtClean="0">
                <a:solidFill>
                  <a:prstClr val="black">
                    <a:tint val="75000"/>
                  </a:prstClr>
                </a:solidFill>
              </a:rPr>
              <a:t>23/11/2022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CEF5433E-B23F-4E96-A65F-1272C90C19F3}"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512048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CE9E8448-4837-4323-97F9-7126CB97180A}"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41C9AF53-0730-4017-9A21-4C9D67479879}"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91986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pPr>
              <a:defRPr/>
            </a:pPr>
            <a:fld id="{937B8833-FC01-4092-981C-325829F0AD73}"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C02BE16D-05D0-4559-AE3C-92AAC957F6FB}"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13315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fld id="{AB6C2280-9CB9-4D26-8B4B-FE0235277D25}" type="datetime1">
              <a:rPr lang="fr-FR" smtClean="0">
                <a:solidFill>
                  <a:prstClr val="black">
                    <a:tint val="75000"/>
                  </a:prstClr>
                </a:solidFill>
              </a:rPr>
              <a:t>23/11/2022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85B2544-9BEC-4BA8-8A25-367DB46EBE41}"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24253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fld id="{3EF2E1E9-0E04-4357-9C77-9521CE32C415}" type="datetime1">
              <a:rPr lang="fr-FR" smtClean="0">
                <a:solidFill>
                  <a:prstClr val="black">
                    <a:tint val="75000"/>
                  </a:prstClr>
                </a:solidFill>
              </a:rPr>
              <a:t>23/11/2022</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fr-BE">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8322C70-3A4C-48FB-8183-3792D753ADE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56771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fld id="{519F56BE-F5A3-43E6-B48D-749B28535E96}" type="datetime1">
              <a:rPr lang="fr-FR" smtClean="0">
                <a:solidFill>
                  <a:prstClr val="black">
                    <a:tint val="75000"/>
                  </a:prstClr>
                </a:solidFill>
              </a:rPr>
              <a:t>23/11/2022</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fr-BE">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A21EA13-3EAE-4D70-9624-3F74E830C01D}"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43876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8FE0E26-1F9A-4C3E-A53A-3CC39D420016}" type="datetime1">
              <a:rPr lang="fr-FR" smtClean="0">
                <a:solidFill>
                  <a:prstClr val="black">
                    <a:tint val="75000"/>
                  </a:prstClr>
                </a:solidFill>
              </a:rPr>
              <a:t>23/11/2022</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fr-BE">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B0B2022-425E-4F26-8571-794F9CB0A0AA}"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24602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fld id="{2CF18888-4504-4F9D-951F-13C1D3A37CC3}" type="datetime1">
              <a:rPr lang="fr-FR" smtClean="0">
                <a:solidFill>
                  <a:prstClr val="black">
                    <a:tint val="75000"/>
                  </a:prstClr>
                </a:solidFill>
              </a:rPr>
              <a:t>23/11/2022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9CE4D09-DF2C-4494-B2CB-062DAD498B3B}"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67824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pPr>
              <a:defRPr/>
            </a:pPr>
            <a:fld id="{21D2F9D1-FF6A-463C-8008-5864E2FFF36D}" type="datetime1">
              <a:rPr lang="fr-FR" smtClean="0">
                <a:solidFill>
                  <a:prstClr val="black">
                    <a:tint val="75000"/>
                  </a:prstClr>
                </a:solidFill>
              </a:rPr>
              <a:t>23/11/2022</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fr-BE">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18AAB7D-F8DE-47DD-A589-39D208E57F54}" type="slidenum">
              <a:rPr lang="fr-FR" smtClean="0">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1901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81B4F408-08D2-4E47-8D97-86EC956AB4EA}" type="datetime1">
              <a:rPr lang="fr-FR" smtClean="0">
                <a:solidFill>
                  <a:prstClr val="black">
                    <a:tint val="75000"/>
                  </a:prstClr>
                </a:solidFill>
                <a:latin typeface="Arial" charset="0"/>
                <a:cs typeface="Arial" charset="0"/>
              </a:rPr>
              <a:t>23/11/2022</a:t>
            </a:fld>
            <a:endParaRPr lang="fr-FR">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fr-BE">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3181D60C-BB6C-46F5-8281-26872D653120}" type="slidenum">
              <a:rPr lang="fr-FR" smtClean="0">
                <a:solidFill>
                  <a:prstClr val="black">
                    <a:tint val="75000"/>
                  </a:prstClr>
                </a:solidFill>
                <a:latin typeface="Arial" charset="0"/>
                <a:cs typeface="Arial" charset="0"/>
              </a:rPr>
              <a:pPr fontAlgn="base">
                <a:spcBef>
                  <a:spcPct val="0"/>
                </a:spcBef>
                <a:spcAft>
                  <a:spcPct val="0"/>
                </a:spcAft>
                <a:defRPr/>
              </a:pPr>
              <a:t>‹N°›</a:t>
            </a:fld>
            <a:endParaRPr lang="fr-FR">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2328781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051F3E8B-6242-496A-ADFF-22FF63E6B002}" type="datetime1">
              <a:rPr lang="fr-FR" smtClean="0">
                <a:solidFill>
                  <a:prstClr val="black">
                    <a:tint val="75000"/>
                  </a:prstClr>
                </a:solidFill>
                <a:latin typeface="Arial" charset="0"/>
                <a:cs typeface="Arial" charset="0"/>
              </a:rPr>
              <a:t>23/11/2022</a:t>
            </a:fld>
            <a:endParaRPr lang="fr-FR">
              <a:solidFill>
                <a:prstClr val="black">
                  <a:tint val="75000"/>
                </a:prstClr>
              </a:solidFill>
              <a:latin typeface="Arial" charset="0"/>
              <a:cs typeface="Arial" charset="0"/>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fr-FR">
              <a:solidFill>
                <a:prstClr val="black">
                  <a:tint val="75000"/>
                </a:prstClr>
              </a:solidFill>
              <a:latin typeface="Arial" charset="0"/>
              <a:cs typeface="Arial" charset="0"/>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2B905248-D1C7-4429-9E0C-9FD6E9FE95D4}" type="slidenum">
              <a:rPr lang="fr-FR" smtClean="0">
                <a:solidFill>
                  <a:prstClr val="black">
                    <a:tint val="75000"/>
                  </a:prstClr>
                </a:solidFill>
                <a:latin typeface="Arial" charset="0"/>
                <a:cs typeface="Arial" charset="0"/>
              </a:rPr>
              <a:pPr fontAlgn="base">
                <a:spcBef>
                  <a:spcPct val="0"/>
                </a:spcBef>
                <a:spcAft>
                  <a:spcPct val="0"/>
                </a:spcAft>
                <a:defRPr/>
              </a:pPr>
              <a:t>‹N°›</a:t>
            </a:fld>
            <a:endParaRPr lang="fr-FR"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2338022543"/>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13787DE-151E-45E3-A6C2-EC0BB030ED4B}"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B905248-D1C7-4429-9E0C-9FD6E9FE95D4}" type="slidenum">
              <a:rPr lang="fr-FR" smtClean="0">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7648208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cid:image001.jpg@01CFE806.E0F95C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cid:image001.jpg@01CFE806.E0F95C40" TargetMode="External"/><Relationship Id="rId2" Type="http://schemas.openxmlformats.org/officeDocument/2006/relationships/image" Target="../media/image8.jpeg"/><Relationship Id="rId1" Type="http://schemas.openxmlformats.org/officeDocument/2006/relationships/slideLayout" Target="../slideLayouts/slideLayout24.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image" Target="cid:image001.jpg@01CFE806.E0F95C40" TargetMode="External"/><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Crutzen@gmail.com" TargetMode="External"/><Relationship Id="rId7" Type="http://schemas.openxmlformats.org/officeDocument/2006/relationships/image" Target="../media/image15.png"/><Relationship Id="rId2" Type="http://schemas.openxmlformats.org/officeDocument/2006/relationships/hyperlink" Target="https://sfpe-seps.be/" TargetMode="External"/><Relationship Id="rId1" Type="http://schemas.openxmlformats.org/officeDocument/2006/relationships/slideLayout" Target="../slideLayouts/slideLayout2.xml"/><Relationship Id="rId6" Type="http://schemas.openxmlformats.org/officeDocument/2006/relationships/hyperlink" Target="mailto:jeanpierre.amond@yahoo.com.au" TargetMode="External"/><Relationship Id="rId5" Type="http://schemas.openxmlformats.org/officeDocument/2006/relationships/hyperlink" Target="mailto:info@afiliatys.eu" TargetMode="External"/><Relationship Id="rId4" Type="http://schemas.openxmlformats.org/officeDocument/2006/relationships/hyperlink" Target="https://www.afiliatys.eu/fr/index.cf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 name="Rectangle 10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e la date 3"/>
          <p:cNvSpPr>
            <a:spLocks noGrp="1"/>
          </p:cNvSpPr>
          <p:nvPr>
            <p:ph type="dt" sz="half" idx="10"/>
          </p:nvPr>
        </p:nvSpPr>
        <p:spPr>
          <a:xfrm>
            <a:off x="628650" y="6356350"/>
            <a:ext cx="2057400" cy="365125"/>
          </a:xfrm>
        </p:spPr>
        <p:txBody>
          <a:bodyPr>
            <a:normAutofit/>
          </a:bodyPr>
          <a:lstStyle/>
          <a:p>
            <a:pPr>
              <a:spcAft>
                <a:spcPts val="600"/>
              </a:spcAft>
              <a:defRPr/>
            </a:pPr>
            <a:fld id="{083A8B55-056E-4BAD-8EAB-5ABB066AF59C}" type="datetime1">
              <a:rPr lang="fr-FR" sz="1000" smtClean="0">
                <a:solidFill>
                  <a:schemeClr val="tx1">
                    <a:lumMod val="50000"/>
                    <a:lumOff val="50000"/>
                  </a:schemeClr>
                </a:solidFill>
              </a:rPr>
              <a:t>23/11/2022</a:t>
            </a:fld>
            <a:endParaRPr lang="fr-FR" sz="1000">
              <a:solidFill>
                <a:schemeClr val="tx1">
                  <a:lumMod val="50000"/>
                  <a:lumOff val="50000"/>
                </a:schemeClr>
              </a:solidFill>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a:spcAft>
                <a:spcPts val="600"/>
              </a:spcAft>
              <a:defRPr/>
            </a:pPr>
            <a:fld id="{621BEB37-471C-4943-8425-6B18E5DA9AD1}" type="slidenum">
              <a:rPr lang="fr-FR" sz="1000">
                <a:solidFill>
                  <a:schemeClr val="tx1">
                    <a:lumMod val="50000"/>
                    <a:lumOff val="50000"/>
                  </a:schemeClr>
                </a:solidFill>
              </a:rPr>
              <a:pPr>
                <a:spcAft>
                  <a:spcPts val="600"/>
                </a:spcAft>
                <a:defRPr/>
              </a:pPr>
              <a:t>1</a:t>
            </a:fld>
            <a:endParaRPr lang="fr-FR" sz="1000">
              <a:solidFill>
                <a:schemeClr val="tx1">
                  <a:lumMod val="50000"/>
                  <a:lumOff val="50000"/>
                </a:schemeClr>
              </a:solidFill>
            </a:endParaRPr>
          </a:p>
        </p:txBody>
      </p:sp>
      <p:graphicFrame>
        <p:nvGraphicFramePr>
          <p:cNvPr id="148" name="Espace réservé du contenu 2">
            <a:extLst>
              <a:ext uri="{FF2B5EF4-FFF2-40B4-BE49-F238E27FC236}">
                <a16:creationId xmlns:a16="http://schemas.microsoft.com/office/drawing/2014/main" id="{7FE62503-A7E5-456B-8A15-346FC0D50EA5}"/>
              </a:ext>
            </a:extLst>
          </p:cNvPr>
          <p:cNvGraphicFramePr>
            <a:graphicFrameLocks noGrp="1"/>
          </p:cNvGraphicFramePr>
          <p:nvPr>
            <p:ph idx="1"/>
            <p:extLst>
              <p:ext uri="{D42A27DB-BD31-4B8C-83A1-F6EECF244321}">
                <p14:modId xmlns:p14="http://schemas.microsoft.com/office/powerpoint/2010/main" val="4147095104"/>
              </p:ext>
            </p:extLst>
          </p:nvPr>
        </p:nvGraphicFramePr>
        <p:xfrm>
          <a:off x="171450" y="772357"/>
          <a:ext cx="8636120" cy="5378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pied de page 1">
            <a:extLst>
              <a:ext uri="{FF2B5EF4-FFF2-40B4-BE49-F238E27FC236}">
                <a16:creationId xmlns:a16="http://schemas.microsoft.com/office/drawing/2014/main" id="{0C93B26F-AE7E-4645-AD06-5C02A5E943E5}"/>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271786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p:cNvSpPr>
            <a:spLocks noGrp="1"/>
          </p:cNvSpPr>
          <p:nvPr>
            <p:ph type="title"/>
          </p:nvPr>
        </p:nvSpPr>
        <p:spPr>
          <a:xfrm>
            <a:off x="255942" y="1422801"/>
            <a:ext cx="3195470" cy="4371974"/>
          </a:xfrm>
        </p:spPr>
        <p:txBody>
          <a:bodyPr>
            <a:normAutofit/>
          </a:bodyPr>
          <a:lstStyle/>
          <a:p>
            <a:r>
              <a:rPr kumimoji="0" lang="en-GB" sz="3600" b="1" i="0" u="none" strike="noStrike" kern="1200" cap="none" spc="0" normalizeH="0" baseline="0" noProof="0" dirty="0">
                <a:ln>
                  <a:noFill/>
                </a:ln>
                <a:solidFill>
                  <a:srgbClr val="09099D"/>
                </a:solidFill>
                <a:effectLst/>
                <a:uLnTx/>
                <a:uFillTx/>
                <a:latin typeface="Arial Black" panose="020B0A04020102020204" pitchFamily="34" charset="0"/>
                <a:ea typeface="+mn-ea"/>
                <a:cs typeface="+mn-cs"/>
              </a:rPr>
              <a:t>What level of financial cover </a:t>
            </a:r>
            <a:r>
              <a:rPr lang="fr-BE" sz="3600" b="1" dirty="0">
                <a:solidFill>
                  <a:srgbClr val="09099D"/>
                </a:solidFill>
                <a:latin typeface="Arial Black" panose="020B0A04020102020204" pitchFamily="34" charset="0"/>
                <a:ea typeface="+mn-ea"/>
                <a:cs typeface="Arial" panose="020B0604020202020204" pitchFamily="34" charset="0"/>
              </a:rPr>
              <a:t>?</a:t>
            </a:r>
            <a:endParaRPr lang="en-GB" sz="3600" b="1" dirty="0">
              <a:solidFill>
                <a:srgbClr val="09099D"/>
              </a:solidFill>
              <a:latin typeface="Arial Black" panose="020B0A04020102020204" pitchFamily="34" charset="0"/>
              <a:ea typeface="+mn-ea"/>
              <a:cs typeface="Arial" panose="020B0604020202020204" pitchFamily="34" charset="0"/>
            </a:endParaRPr>
          </a:p>
        </p:txBody>
      </p:sp>
      <p:sp>
        <p:nvSpPr>
          <p:cNvPr id="3" name="Espace réservé du contenu 2"/>
          <p:cNvSpPr>
            <a:spLocks noGrp="1"/>
          </p:cNvSpPr>
          <p:nvPr>
            <p:ph idx="1"/>
          </p:nvPr>
        </p:nvSpPr>
        <p:spPr>
          <a:xfrm>
            <a:off x="3969849" y="674993"/>
            <a:ext cx="4976201" cy="5681357"/>
          </a:xfrm>
        </p:spPr>
        <p:txBody>
          <a:bodyPr anchor="ctr">
            <a:normAutofit fontScale="70000" lnSpcReduction="20000"/>
          </a:bodyPr>
          <a:lstStyle/>
          <a:p>
            <a:endParaRPr lang="fr-BE" b="1" dirty="0">
              <a:solidFill>
                <a:srgbClr val="09099D"/>
              </a:solidFill>
              <a:latin typeface="Arial Black" panose="020B0A04020102020204" pitchFamily="34" charset="0"/>
              <a:cs typeface="Arial" panose="020B0604020202020204" pitchFamily="34" charset="0"/>
            </a:endParaRPr>
          </a:p>
          <a:p>
            <a:pPr marL="0" indent="0">
              <a:buNone/>
            </a:pPr>
            <a:r>
              <a:rPr lang="fr-BE" sz="2600" b="1" dirty="0">
                <a:solidFill>
                  <a:srgbClr val="09099D"/>
                </a:solidFill>
                <a:latin typeface="Arial Black" panose="020B0A04020102020204" pitchFamily="34" charset="0"/>
                <a:cs typeface="Arial" panose="020B0604020202020204" pitchFamily="34" charset="0"/>
              </a:rPr>
              <a:t> </a:t>
            </a:r>
          </a:p>
          <a:p>
            <a:pPr marL="0" indent="0">
              <a:lnSpc>
                <a:spcPct val="120000"/>
              </a:lnSpc>
              <a:buNone/>
            </a:pPr>
            <a:r>
              <a:rPr lang="en-GB" sz="3300" b="1" dirty="0">
                <a:solidFill>
                  <a:srgbClr val="09099D"/>
                </a:solidFill>
                <a:latin typeface="Arial" panose="020B0604020202020204" pitchFamily="34" charset="0"/>
                <a:cs typeface="Arial" panose="020B0604020202020204" pitchFamily="34" charset="0"/>
              </a:rPr>
              <a:t>Top-up                                             </a:t>
            </a:r>
          </a:p>
          <a:p>
            <a:pPr>
              <a:lnSpc>
                <a:spcPct val="120000"/>
              </a:lnSpc>
              <a:buFont typeface="Wingdings" panose="05000000000000000000" pitchFamily="2" charset="2"/>
              <a:buChar char="Ø"/>
            </a:pPr>
            <a:r>
              <a:rPr lang="en-GB" sz="2600" dirty="0">
                <a:solidFill>
                  <a:schemeClr val="tx2"/>
                </a:solidFill>
                <a:latin typeface="Arial" panose="020B0604020202020204" pitchFamily="34" charset="0"/>
                <a:cs typeface="Arial" panose="020B0604020202020204" pitchFamily="34" charset="0"/>
              </a:rPr>
              <a:t>At 100% </a:t>
            </a:r>
            <a:r>
              <a:rPr lang="en-GB" sz="1900" dirty="0">
                <a:solidFill>
                  <a:schemeClr val="tx2"/>
                </a:solidFill>
                <a:latin typeface="Arial" panose="020B0604020202020204" pitchFamily="34" charset="0"/>
                <a:cs typeface="Arial" panose="020B0604020202020204" pitchFamily="34" charset="0"/>
              </a:rPr>
              <a:t>(</a:t>
            </a:r>
            <a:r>
              <a:rPr lang="en-GB" sz="2400" dirty="0">
                <a:solidFill>
                  <a:schemeClr val="tx2"/>
                </a:solidFill>
                <a:latin typeface="Arial" panose="020B0604020202020204" pitchFamily="34" charset="0"/>
                <a:cs typeface="Arial" panose="020B0604020202020204" pitchFamily="34" charset="0"/>
              </a:rPr>
              <a:t>JSIS + insurance policy</a:t>
            </a:r>
            <a:r>
              <a:rPr lang="en-GB" sz="1900" dirty="0">
                <a:solidFill>
                  <a:schemeClr val="tx2"/>
                </a:solidFill>
                <a:latin typeface="Arial" panose="020B0604020202020204" pitchFamily="34" charset="0"/>
                <a:cs typeface="Arial" panose="020B0604020202020204" pitchFamily="34" charset="0"/>
              </a:rPr>
              <a:t>)</a:t>
            </a:r>
          </a:p>
          <a:p>
            <a:pPr marL="0" indent="0">
              <a:lnSpc>
                <a:spcPct val="120000"/>
              </a:lnSpc>
              <a:buNone/>
            </a:pPr>
            <a:r>
              <a:rPr lang="en-GB" sz="1900" b="1" dirty="0">
                <a:solidFill>
                  <a:srgbClr val="09099D"/>
                </a:solidFill>
                <a:latin typeface="Arial Black" panose="020B0A04020102020204" pitchFamily="34" charset="0"/>
                <a:cs typeface="Arial" panose="020B0604020202020204" pitchFamily="34" charset="0"/>
              </a:rPr>
              <a:t>     Or </a:t>
            </a:r>
          </a:p>
          <a:p>
            <a:pPr>
              <a:lnSpc>
                <a:spcPct val="120000"/>
              </a:lnSpc>
              <a:buFont typeface="Wingdings" panose="05000000000000000000" pitchFamily="2" charset="2"/>
              <a:buChar char="Ø"/>
            </a:pPr>
            <a:r>
              <a:rPr lang="en-GB" sz="2600" dirty="0">
                <a:solidFill>
                  <a:schemeClr val="tx2"/>
                </a:solidFill>
                <a:latin typeface="Arial" panose="020B0604020202020204" pitchFamily="34" charset="0"/>
                <a:cs typeface="Arial" panose="020B0604020202020204" pitchFamily="34" charset="0"/>
              </a:rPr>
              <a:t>At 15 % or 20 %  according to the theoretical rules of the JSIS (but beware of the limitations)</a:t>
            </a:r>
          </a:p>
          <a:p>
            <a:pPr marL="0" indent="0">
              <a:lnSpc>
                <a:spcPct val="110000"/>
              </a:lnSpc>
              <a:buNone/>
            </a:pPr>
            <a:endParaRPr lang="en-GB" sz="2000" dirty="0">
              <a:solidFill>
                <a:schemeClr val="tx2"/>
              </a:solidFill>
              <a:latin typeface="Arial" panose="020B0604020202020204" pitchFamily="34" charset="0"/>
              <a:cs typeface="Arial" panose="020B0604020202020204" pitchFamily="34" charset="0"/>
            </a:endParaRPr>
          </a:p>
          <a:p>
            <a:pPr marL="0" indent="0">
              <a:lnSpc>
                <a:spcPct val="110000"/>
              </a:lnSpc>
              <a:buNone/>
            </a:pPr>
            <a:endParaRPr lang="en-GB" sz="2000" dirty="0">
              <a:solidFill>
                <a:schemeClr val="tx2"/>
              </a:solidFill>
              <a:latin typeface="Arial" panose="020B0604020202020204" pitchFamily="34" charset="0"/>
              <a:cs typeface="Arial" panose="020B0604020202020204" pitchFamily="34" charset="0"/>
            </a:endParaRPr>
          </a:p>
          <a:p>
            <a:pPr marL="0" indent="0">
              <a:buNone/>
            </a:pPr>
            <a:r>
              <a:rPr lang="en-GB" sz="3600" b="1" dirty="0">
                <a:solidFill>
                  <a:srgbClr val="09099D"/>
                </a:solidFill>
                <a:latin typeface="Arial" panose="020B0604020202020204" pitchFamily="34" charset="0"/>
                <a:cs typeface="Arial" panose="020B0604020202020204" pitchFamily="34" charset="0"/>
              </a:rPr>
              <a:t>Primes</a:t>
            </a:r>
            <a:endParaRPr lang="en-GB" sz="3600" b="1" dirty="0">
              <a:solidFill>
                <a:schemeClr val="tx2"/>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Ø"/>
            </a:pPr>
            <a:r>
              <a:rPr lang="en-GB" sz="2400" dirty="0">
                <a:solidFill>
                  <a:schemeClr val="tx2"/>
                </a:solidFill>
                <a:latin typeface="Arial" panose="020B0604020202020204" pitchFamily="34" charset="0"/>
                <a:cs typeface="Arial" panose="020B0604020202020204" pitchFamily="34" charset="0"/>
              </a:rPr>
              <a:t>Hospitalization</a:t>
            </a:r>
            <a:r>
              <a:rPr lang="en-GB" sz="1900" dirty="0">
                <a:solidFill>
                  <a:schemeClr val="tx2"/>
                </a:solidFill>
                <a:latin typeface="Arial" panose="020B0604020202020204" pitchFamily="34" charset="0"/>
                <a:cs typeface="Arial" panose="020B0604020202020204" pitchFamily="34" charset="0"/>
              </a:rPr>
              <a:t> (</a:t>
            </a:r>
            <a:r>
              <a:rPr lang="en-GB" sz="2400" dirty="0">
                <a:solidFill>
                  <a:schemeClr val="tx2"/>
                </a:solidFill>
                <a:latin typeface="Arial" panose="020B0604020202020204" pitchFamily="34" charset="0"/>
                <a:cs typeface="Arial" panose="020B0604020202020204" pitchFamily="34" charset="0"/>
              </a:rPr>
              <a:t>high risks</a:t>
            </a:r>
            <a:r>
              <a:rPr lang="en-GB" sz="1900" dirty="0">
                <a:solidFill>
                  <a:schemeClr val="tx2"/>
                </a:solidFill>
                <a:latin typeface="Arial" panose="020B0604020202020204" pitchFamily="34" charset="0"/>
                <a:cs typeface="Arial" panose="020B0604020202020204" pitchFamily="34" charset="0"/>
              </a:rPr>
              <a:t>):                                         </a:t>
            </a:r>
            <a:r>
              <a:rPr lang="en-GB" sz="2400" dirty="0">
                <a:solidFill>
                  <a:schemeClr val="tx2"/>
                </a:solidFill>
                <a:latin typeface="Arial" panose="020B0604020202020204" pitchFamily="34" charset="0"/>
                <a:cs typeface="Arial" panose="020B0604020202020204" pitchFamily="34" charset="0"/>
              </a:rPr>
              <a:t>75 € à 300 € </a:t>
            </a:r>
            <a:r>
              <a:rPr lang="en-GB" sz="2600" dirty="0">
                <a:solidFill>
                  <a:schemeClr val="tx2"/>
                </a:solidFill>
                <a:latin typeface="Arial" panose="020B0604020202020204" pitchFamily="34" charset="0"/>
                <a:cs typeface="Arial" panose="020B0604020202020204" pitchFamily="34" charset="0"/>
              </a:rPr>
              <a:t>per year </a:t>
            </a:r>
            <a:r>
              <a:rPr lang="en-GB" sz="1900" dirty="0">
                <a:solidFill>
                  <a:schemeClr val="tx2"/>
                </a:solidFill>
                <a:latin typeface="Arial" panose="020B0604020202020204" pitchFamily="34" charset="0"/>
                <a:cs typeface="Arial" panose="020B0604020202020204" pitchFamily="34" charset="0"/>
              </a:rPr>
              <a:t>as a function of the age </a:t>
            </a:r>
          </a:p>
          <a:p>
            <a:pPr marL="0" indent="0">
              <a:buNone/>
            </a:pPr>
            <a:r>
              <a:rPr lang="en-GB" sz="1900" b="1" dirty="0">
                <a:solidFill>
                  <a:srgbClr val="09099D"/>
                </a:solidFill>
                <a:latin typeface="Arial Black" panose="020B0A04020102020204" pitchFamily="34" charset="0"/>
                <a:cs typeface="Arial" panose="020B0604020202020204" pitchFamily="34" charset="0"/>
              </a:rPr>
              <a:t>Or</a:t>
            </a:r>
          </a:p>
          <a:p>
            <a:pPr>
              <a:lnSpc>
                <a:spcPct val="120000"/>
              </a:lnSpc>
              <a:buFont typeface="Wingdings" panose="05000000000000000000" pitchFamily="2" charset="2"/>
              <a:buChar char="Ø"/>
            </a:pPr>
            <a:r>
              <a:rPr lang="en-GB" sz="2400" dirty="0">
                <a:solidFill>
                  <a:schemeClr val="tx2"/>
                </a:solidFill>
                <a:latin typeface="Arial" panose="020B0604020202020204" pitchFamily="34" charset="0"/>
                <a:cs typeface="Arial" panose="020B0604020202020204" pitchFamily="34" charset="0"/>
              </a:rPr>
              <a:t>Hospitalization and out-patient care </a:t>
            </a:r>
            <a:r>
              <a:rPr lang="en-GB" sz="1900" dirty="0">
                <a:solidFill>
                  <a:schemeClr val="tx2"/>
                </a:solidFill>
                <a:latin typeface="Arial" panose="020B0604020202020204" pitchFamily="34" charset="0"/>
                <a:cs typeface="Arial" panose="020B0604020202020204" pitchFamily="34" charset="0"/>
              </a:rPr>
              <a:t>:               </a:t>
            </a:r>
            <a:r>
              <a:rPr lang="en-GB" sz="2400" dirty="0">
                <a:solidFill>
                  <a:schemeClr val="tx2"/>
                </a:solidFill>
                <a:latin typeface="Arial" panose="020B0604020202020204" pitchFamily="34" charset="0"/>
                <a:cs typeface="Arial" panose="020B0604020202020204" pitchFamily="34" charset="0"/>
              </a:rPr>
              <a:t>1.450 € à 2.200 € </a:t>
            </a:r>
            <a:r>
              <a:rPr lang="en-GB" sz="1900" dirty="0">
                <a:solidFill>
                  <a:schemeClr val="tx2"/>
                </a:solidFill>
                <a:latin typeface="Arial" panose="020B0604020202020204" pitchFamily="34" charset="0"/>
                <a:cs typeface="Arial" panose="020B0604020202020204" pitchFamily="34" charset="0"/>
              </a:rPr>
              <a:t>par an</a:t>
            </a:r>
          </a:p>
          <a:p>
            <a:pPr lvl="1"/>
            <a:endParaRPr lang="fr-BE" sz="1600" dirty="0">
              <a:solidFill>
                <a:schemeClr val="tx2"/>
              </a:solidFill>
            </a:endParaRPr>
          </a:p>
        </p:txBody>
      </p:sp>
      <p:sp>
        <p:nvSpPr>
          <p:cNvPr id="4" name="Espace réservé de la date 3"/>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3092CF5-0074-48A2-A5B6-511EC5DE8E81}"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10</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6" name="Rectangle : coins arrondis 5">
            <a:extLst>
              <a:ext uri="{FF2B5EF4-FFF2-40B4-BE49-F238E27FC236}">
                <a16:creationId xmlns:a16="http://schemas.microsoft.com/office/drawing/2014/main" id="{236801F7-C0FD-4F25-8DDC-00B599C23A27}"/>
              </a:ext>
            </a:extLst>
          </p:cNvPr>
          <p:cNvSpPr/>
          <p:nvPr/>
        </p:nvSpPr>
        <p:spPr>
          <a:xfrm>
            <a:off x="3911857" y="307028"/>
            <a:ext cx="4896241" cy="653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fr-BE" sz="2400" b="1" dirty="0">
                <a:solidFill>
                  <a:schemeClr val="bg1"/>
                </a:solidFill>
                <a:latin typeface="Arial Black" panose="020B0A04020102020204" pitchFamily="34" charset="0"/>
              </a:rPr>
              <a:t>Couverture &amp; Primes</a:t>
            </a:r>
          </a:p>
        </p:txBody>
      </p:sp>
      <p:sp>
        <p:nvSpPr>
          <p:cNvPr id="7" name="Espace réservé du pied de page 6">
            <a:extLst>
              <a:ext uri="{FF2B5EF4-FFF2-40B4-BE49-F238E27FC236}">
                <a16:creationId xmlns:a16="http://schemas.microsoft.com/office/drawing/2014/main" id="{F7829ADC-BFBC-44EE-B0B9-D7DA62FDBAA4}"/>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42288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p:cNvSpPr>
            <a:spLocks noGrp="1"/>
          </p:cNvSpPr>
          <p:nvPr>
            <p:ph type="title"/>
          </p:nvPr>
        </p:nvSpPr>
        <p:spPr>
          <a:xfrm>
            <a:off x="45966" y="1422801"/>
            <a:ext cx="3267188" cy="4371974"/>
          </a:xfrm>
        </p:spPr>
        <p:txBody>
          <a:bodyPr>
            <a:normAutofit/>
          </a:bodyPr>
          <a:lstStyle/>
          <a:p>
            <a:br>
              <a:rPr lang="fr-BE" sz="3100" b="1" dirty="0">
                <a:solidFill>
                  <a:schemeClr val="tx2"/>
                </a:solidFill>
              </a:rPr>
            </a:br>
            <a:r>
              <a:rPr kumimoji="0" lang="en-GB" sz="3600" b="0" i="0" u="none" strike="noStrike" kern="1200" cap="none" spc="0" normalizeH="0" baseline="0" noProof="0" dirty="0">
                <a:ln>
                  <a:noFill/>
                </a:ln>
                <a:solidFill>
                  <a:srgbClr val="09099D"/>
                </a:solidFill>
                <a:effectLst/>
                <a:uLnTx/>
                <a:uFillTx/>
                <a:latin typeface="Arial Black" panose="020B0A04020102020204" pitchFamily="34" charset="0"/>
                <a:ea typeface="+mn-ea"/>
                <a:cs typeface="+mn-cs"/>
              </a:rPr>
              <a:t>What kind of insurance ?</a:t>
            </a:r>
            <a:br>
              <a:rPr lang="fr-BE" sz="3600" b="1" u="sng" dirty="0">
                <a:solidFill>
                  <a:srgbClr val="09099D"/>
                </a:solidFill>
                <a:latin typeface="Arial Black" panose="020B0A04020102020204" pitchFamily="34" charset="0"/>
                <a:ea typeface="+mn-ea"/>
                <a:cs typeface="Arial" panose="020B0604020202020204" pitchFamily="34" charset="0"/>
              </a:rPr>
            </a:br>
            <a:endParaRPr lang="en-GB" sz="3600" b="1" u="sng" dirty="0">
              <a:solidFill>
                <a:srgbClr val="09099D"/>
              </a:solidFill>
              <a:latin typeface="Arial Black" panose="020B0A04020102020204" pitchFamily="34" charset="0"/>
              <a:ea typeface="+mn-ea"/>
              <a:cs typeface="Arial" panose="020B0604020202020204" pitchFamily="34" charset="0"/>
            </a:endParaRPr>
          </a:p>
        </p:txBody>
      </p:sp>
      <p:sp>
        <p:nvSpPr>
          <p:cNvPr id="4" name="Espace réservé de la date 3"/>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FF09609E-1852-496C-AB35-4D994958A004}"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a:xfrm>
            <a:off x="6483096"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11</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8" name="Espace réservé du contenu 7">
            <a:extLst>
              <a:ext uri="{FF2B5EF4-FFF2-40B4-BE49-F238E27FC236}">
                <a16:creationId xmlns:a16="http://schemas.microsoft.com/office/drawing/2014/main" id="{4D1F8E50-52D5-4674-B81F-B6B38EE77404}"/>
              </a:ext>
            </a:extLst>
          </p:cNvPr>
          <p:cNvSpPr>
            <a:spLocks noGrp="1"/>
          </p:cNvSpPr>
          <p:nvPr>
            <p:ph idx="1"/>
          </p:nvPr>
        </p:nvSpPr>
        <p:spPr>
          <a:xfrm>
            <a:off x="3919738" y="694386"/>
            <a:ext cx="4866899" cy="5995481"/>
          </a:xfrm>
        </p:spPr>
        <p:txBody>
          <a:bodyPr>
            <a:normAutofit/>
          </a:bodyPr>
          <a:lstStyle/>
          <a:p>
            <a:pPr marL="171450" marR="0" lvl="0" indent="-1714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9099D"/>
                </a:solidFill>
                <a:effectLst/>
                <a:uLnTx/>
                <a:uFillTx/>
                <a:latin typeface="Calibri"/>
                <a:ea typeface="+mn-ea"/>
                <a:cs typeface="+mn-cs"/>
              </a:rPr>
              <a:t>Group/collective or individual </a:t>
            </a:r>
            <a:r>
              <a:rPr kumimoji="0" lang="en-GB" b="0" i="0" u="none" strike="noStrike" kern="1200" cap="none" spc="0" normalizeH="0" baseline="0" noProof="0" dirty="0">
                <a:ln>
                  <a:noFill/>
                </a:ln>
                <a:solidFill>
                  <a:prstClr val="black"/>
                </a:solidFill>
                <a:effectLst/>
                <a:uLnTx/>
                <a:uFillTx/>
                <a:latin typeface="Calibri"/>
                <a:ea typeface="+mn-ea"/>
                <a:cs typeface="+mn-cs"/>
              </a:rPr>
              <a:t>insurance </a:t>
            </a:r>
            <a:endParaRPr kumimoji="0" lang="fr-BE" b="0" i="0" u="none" strike="noStrike" kern="1200" cap="none" spc="0" normalizeH="0" baseline="0" noProof="0" dirty="0">
              <a:ln>
                <a:noFill/>
              </a:ln>
              <a:solidFill>
                <a:prstClr val="black"/>
              </a:solidFill>
              <a:effectLst/>
              <a:uLnTx/>
              <a:uFillTx/>
              <a:latin typeface="Calibri"/>
              <a:ea typeface="+mn-ea"/>
              <a:cs typeface="+mn-cs"/>
            </a:endParaRPr>
          </a:p>
          <a:p>
            <a:pPr marL="171450" lvl="0" indent="-171450" defTabSz="685800">
              <a:spcBef>
                <a:spcPts val="750"/>
              </a:spcBef>
              <a:spcAft>
                <a:spcPts val="1200"/>
              </a:spcAft>
              <a:defRPr/>
            </a:pPr>
            <a:r>
              <a:rPr lang="en-GB" b="1" dirty="0">
                <a:solidFill>
                  <a:srgbClr val="09099D"/>
                </a:solidFill>
                <a:latin typeface="Calibri"/>
              </a:rPr>
              <a:t>M</a:t>
            </a:r>
            <a:r>
              <a:rPr kumimoji="0" lang="en-GB" b="1" i="0" u="none" strike="noStrike" kern="1200" cap="none" spc="0" normalizeH="0" baseline="0" noProof="0" dirty="0" err="1">
                <a:ln>
                  <a:noFill/>
                </a:ln>
                <a:solidFill>
                  <a:srgbClr val="09099D"/>
                </a:solidFill>
                <a:effectLst/>
                <a:uLnTx/>
                <a:uFillTx/>
                <a:latin typeface="Calibri"/>
                <a:ea typeface="+mn-ea"/>
                <a:cs typeface="+mn-cs"/>
              </a:rPr>
              <a:t>edical</a:t>
            </a:r>
            <a:r>
              <a:rPr kumimoji="0" lang="en-GB" b="1" i="0" u="none" strike="noStrike" kern="1200" cap="none" spc="0" normalizeH="0" baseline="0" noProof="0" dirty="0">
                <a:ln>
                  <a:noFill/>
                </a:ln>
                <a:solidFill>
                  <a:srgbClr val="09099D"/>
                </a:solidFill>
                <a:effectLst/>
                <a:uLnTx/>
                <a:uFillTx/>
                <a:latin typeface="Calibri"/>
                <a:ea typeface="+mn-ea"/>
                <a:cs typeface="+mn-cs"/>
              </a:rPr>
              <a:t> questionnaire : </a:t>
            </a:r>
            <a:r>
              <a:rPr lang="en-GB" dirty="0">
                <a:solidFill>
                  <a:prstClr val="black"/>
                </a:solidFill>
                <a:latin typeface="Calibri"/>
              </a:rPr>
              <a:t>w</a:t>
            </a:r>
            <a:r>
              <a:rPr lang="en-GB" dirty="0">
                <a:solidFill>
                  <a:prstClr val="black"/>
                </a:solidFill>
              </a:rPr>
              <a:t>ith or without </a:t>
            </a:r>
            <a:endParaRPr kumimoji="0" lang="fr-BE" b="1" i="0" u="none" strike="noStrike" kern="1200" cap="none" spc="0" normalizeH="0" baseline="0" noProof="0" dirty="0">
              <a:ln>
                <a:noFill/>
              </a:ln>
              <a:solidFill>
                <a:srgbClr val="09099D"/>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kumimoji="0" lang="en-GB" b="1" i="0" u="none" strike="noStrike" kern="1200" cap="none" spc="0" normalizeH="0" baseline="0" noProof="0" dirty="0">
                <a:ln>
                  <a:noFill/>
                </a:ln>
                <a:solidFill>
                  <a:srgbClr val="09099D"/>
                </a:solidFill>
                <a:effectLst/>
                <a:uLnTx/>
                <a:uFillTx/>
                <a:latin typeface="Calibri"/>
                <a:ea typeface="+mn-ea"/>
                <a:cs typeface="+mn-cs"/>
              </a:rPr>
              <a:t>High risk or comprehensive </a:t>
            </a:r>
            <a:r>
              <a:rPr kumimoji="0" lang="en-GB" b="0" i="0" u="none" strike="noStrike" kern="1200" cap="none" spc="0" normalizeH="0" baseline="0" noProof="0" dirty="0">
                <a:ln>
                  <a:noFill/>
                </a:ln>
                <a:solidFill>
                  <a:prstClr val="black"/>
                </a:solidFill>
                <a:effectLst/>
                <a:uLnTx/>
                <a:uFillTx/>
                <a:latin typeface="Calibri"/>
                <a:ea typeface="+mn-ea"/>
                <a:cs typeface="+mn-cs"/>
              </a:rPr>
              <a:t>insurance</a:t>
            </a:r>
            <a:endParaRPr kumimoji="0" lang="fr-BE" b="0" i="0" u="none" strike="noStrike" kern="1200" cap="none" spc="0" normalizeH="0" baseline="0" noProof="0" dirty="0">
              <a:ln>
                <a:noFill/>
              </a:ln>
              <a:solidFill>
                <a:prstClr val="black"/>
              </a:solidFill>
              <a:effectLst/>
              <a:uLnTx/>
              <a:uFillTx/>
              <a:latin typeface="Calibri"/>
              <a:ea typeface="+mn-ea"/>
              <a:cs typeface="+mn-cs"/>
            </a:endParaRPr>
          </a:p>
          <a:p>
            <a:pPr marL="171450" lvl="0" indent="-171450" defTabSz="685800">
              <a:spcBef>
                <a:spcPts val="750"/>
              </a:spcBef>
              <a:spcAft>
                <a:spcPts val="1200"/>
              </a:spcAft>
              <a:defRPr/>
            </a:pPr>
            <a:r>
              <a:rPr lang="en-GB" b="1" dirty="0">
                <a:solidFill>
                  <a:srgbClr val="09099D"/>
                </a:solidFill>
                <a:latin typeface="Calibri"/>
              </a:rPr>
              <a:t>P</a:t>
            </a:r>
            <a:r>
              <a:rPr kumimoji="0" lang="en-GB" b="1" i="0" u="none" strike="noStrike" kern="1200" cap="none" spc="0" normalizeH="0" baseline="0" noProof="0" dirty="0" err="1">
                <a:ln>
                  <a:noFill/>
                </a:ln>
                <a:solidFill>
                  <a:srgbClr val="09099D"/>
                </a:solidFill>
                <a:effectLst/>
                <a:uLnTx/>
                <a:uFillTx/>
                <a:latin typeface="Calibri"/>
                <a:ea typeface="+mn-ea"/>
                <a:cs typeface="+mn-cs"/>
              </a:rPr>
              <a:t>remiums</a:t>
            </a:r>
            <a:r>
              <a:rPr kumimoji="0" lang="en-GB" b="1" i="0" u="none" strike="noStrike" kern="1200" cap="none" spc="0" normalizeH="0" baseline="0" noProof="0" dirty="0">
                <a:ln>
                  <a:noFill/>
                </a:ln>
                <a:solidFill>
                  <a:srgbClr val="09099D"/>
                </a:solidFill>
                <a:effectLst/>
                <a:uLnTx/>
                <a:uFillTx/>
                <a:latin typeface="Calibri"/>
                <a:ea typeface="+mn-ea"/>
                <a:cs typeface="+mn-cs"/>
              </a:rPr>
              <a:t> : </a:t>
            </a:r>
            <a:r>
              <a:rPr kumimoji="0" lang="en-GB" i="0" u="none" strike="noStrike" kern="1200" cap="none" spc="0" normalizeH="0" baseline="0" noProof="0" dirty="0">
                <a:ln>
                  <a:noFill/>
                </a:ln>
                <a:solidFill>
                  <a:prstClr val="black"/>
                </a:solidFill>
                <a:effectLst/>
                <a:uLnTx/>
                <a:uFillTx/>
                <a:latin typeface="Calibri"/>
                <a:ea typeface="+mn-ea"/>
                <a:cs typeface="+mn-cs"/>
              </a:rPr>
              <a:t>f</a:t>
            </a:r>
            <a:r>
              <a:rPr lang="en-GB" dirty="0" err="1">
                <a:solidFill>
                  <a:prstClr val="black"/>
                </a:solidFill>
              </a:rPr>
              <a:t>inancial</a:t>
            </a:r>
            <a:r>
              <a:rPr lang="en-GB" dirty="0">
                <a:solidFill>
                  <a:prstClr val="black"/>
                </a:solidFill>
              </a:rPr>
              <a:t> level </a:t>
            </a:r>
            <a:endParaRPr kumimoji="0" lang="en-GB" b="1" i="0" u="none" strike="noStrike" kern="1200" cap="none" spc="0" normalizeH="0" baseline="0" noProof="0" dirty="0">
              <a:ln>
                <a:noFill/>
              </a:ln>
              <a:solidFill>
                <a:srgbClr val="09099D"/>
              </a:solidFill>
              <a:effectLst/>
              <a:uLnTx/>
              <a:uFillTx/>
              <a:latin typeface="Calibri"/>
              <a:ea typeface="+mn-ea"/>
              <a:cs typeface="+mn-cs"/>
            </a:endParaRPr>
          </a:p>
          <a:p>
            <a:pPr marL="171450" marR="0" lvl="0" indent="-171450" algn="l" defTabSz="685800" rtl="0" eaLnBrk="1" fontAlgn="auto" latinLnBrk="0" hangingPunct="1">
              <a:lnSpc>
                <a:spcPct val="90000"/>
              </a:lnSpc>
              <a:spcBef>
                <a:spcPts val="750"/>
              </a:spcBef>
              <a:spcAft>
                <a:spcPts val="120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Calibri"/>
                <a:ea typeface="+mn-ea"/>
                <a:cs typeface="+mn-cs"/>
              </a:rPr>
              <a:t>Cover of treatment required following an </a:t>
            </a:r>
            <a:r>
              <a:rPr kumimoji="0" lang="en-GB" b="1" i="0" u="none" strike="noStrike" kern="1200" cap="none" spc="0" normalizeH="0" baseline="0" noProof="0" dirty="0">
                <a:ln>
                  <a:noFill/>
                </a:ln>
                <a:solidFill>
                  <a:srgbClr val="09099D"/>
                </a:solidFill>
                <a:effectLst/>
                <a:uLnTx/>
                <a:uFillTx/>
                <a:latin typeface="Calibri"/>
                <a:ea typeface="+mn-ea"/>
                <a:cs typeface="+mn-cs"/>
              </a:rPr>
              <a:t>accident</a:t>
            </a:r>
            <a:r>
              <a:rPr kumimoji="0" lang="en-GB" b="0" i="0" u="none" strike="noStrike" kern="1200" cap="none" spc="0" normalizeH="0" baseline="0" noProof="0" dirty="0">
                <a:ln>
                  <a:noFill/>
                </a:ln>
                <a:solidFill>
                  <a:prstClr val="black"/>
                </a:solidFill>
                <a:effectLst/>
                <a:uLnTx/>
                <a:uFillTx/>
                <a:latin typeface="Calibri"/>
                <a:ea typeface="+mn-ea"/>
                <a:cs typeface="+mn-cs"/>
              </a:rPr>
              <a:t> (pensioners).</a:t>
            </a:r>
            <a:endParaRPr kumimoji="0" lang="fr-BE"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Espace réservé du pied de page 2">
            <a:extLst>
              <a:ext uri="{FF2B5EF4-FFF2-40B4-BE49-F238E27FC236}">
                <a16:creationId xmlns:a16="http://schemas.microsoft.com/office/drawing/2014/main" id="{538E1C79-DD6A-4634-8854-22C677FCCF60}"/>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356807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11DDB02-D8E4-4F6A-A7CC-F4DD96029D5D}"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8" name="Espace réservé du contenu 7"/>
          <p:cNvPicPr>
            <a:picLocks noGrp="1" noChangeAspect="1"/>
          </p:cNvPicPr>
          <p:nvPr>
            <p:ph idx="1"/>
          </p:nvPr>
        </p:nvPicPr>
        <p:blipFill>
          <a:blip r:embed="rId2" cstate="print"/>
          <a:stretch>
            <a:fillRect/>
          </a:stretch>
        </p:blipFill>
        <p:spPr>
          <a:xfrm>
            <a:off x="968543" y="1359230"/>
            <a:ext cx="7181996" cy="4997121"/>
          </a:xfrm>
          <a:prstGeom prst="rect">
            <a:avLst/>
          </a:prstGeom>
        </p:spPr>
      </p:pic>
      <p:sp>
        <p:nvSpPr>
          <p:cNvPr id="6" name="Espace réservé du pied de page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Image 6">
            <a:extLst>
              <a:ext uri="{FF2B5EF4-FFF2-40B4-BE49-F238E27FC236}">
                <a16:creationId xmlns:a16="http://schemas.microsoft.com/office/drawing/2014/main" id="{8CAC3D00-AFCA-48A1-A5FE-93A54B0E4A10}"/>
              </a:ext>
            </a:extLst>
          </p:cNvPr>
          <p:cNvPicPr>
            <a:picLocks noChangeAspect="1"/>
          </p:cNvPicPr>
          <p:nvPr/>
        </p:nvPicPr>
        <p:blipFill>
          <a:blip r:embed="rId3"/>
          <a:stretch>
            <a:fillRect/>
          </a:stretch>
        </p:blipFill>
        <p:spPr>
          <a:xfrm>
            <a:off x="5724128" y="5663048"/>
            <a:ext cx="5763768" cy="413004"/>
          </a:xfrm>
          <a:prstGeom prst="rect">
            <a:avLst/>
          </a:prstGeom>
        </p:spPr>
      </p:pic>
      <p:sp>
        <p:nvSpPr>
          <p:cNvPr id="3" name="Rectangle : coins arrondis 2">
            <a:extLst>
              <a:ext uri="{FF2B5EF4-FFF2-40B4-BE49-F238E27FC236}">
                <a16:creationId xmlns:a16="http://schemas.microsoft.com/office/drawing/2014/main" id="{4362E924-7668-41FB-A51F-46D5BE0D8EB4}"/>
              </a:ext>
            </a:extLst>
          </p:cNvPr>
          <p:cNvSpPr/>
          <p:nvPr/>
        </p:nvSpPr>
        <p:spPr>
          <a:xfrm>
            <a:off x="968544" y="136524"/>
            <a:ext cx="7181996" cy="1120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bg1"/>
              </a:solidFill>
            </a:endParaRPr>
          </a:p>
        </p:txBody>
      </p:sp>
      <p:sp>
        <p:nvSpPr>
          <p:cNvPr id="9" name="Titre 1">
            <a:extLst>
              <a:ext uri="{FF2B5EF4-FFF2-40B4-BE49-F238E27FC236}">
                <a16:creationId xmlns:a16="http://schemas.microsoft.com/office/drawing/2014/main" id="{B7473756-D689-4522-BA7A-0636243125F4}"/>
              </a:ext>
            </a:extLst>
          </p:cNvPr>
          <p:cNvSpPr>
            <a:spLocks noGrp="1"/>
          </p:cNvSpPr>
          <p:nvPr>
            <p:ph type="title"/>
          </p:nvPr>
        </p:nvSpPr>
        <p:spPr>
          <a:xfrm>
            <a:off x="467544" y="237824"/>
            <a:ext cx="8280920" cy="1018931"/>
          </a:xfrm>
          <a:ln>
            <a:noFill/>
          </a:ln>
        </p:spPr>
        <p:txBody>
          <a:bodyPr>
            <a:noAutofit/>
          </a:bodyPr>
          <a:lstStyle/>
          <a:p>
            <a:pPr algn="ctr"/>
            <a:r>
              <a:rPr lang="en-GB" sz="3600" b="1" dirty="0">
                <a:solidFill>
                  <a:schemeClr val="bg1"/>
                </a:solidFill>
                <a:latin typeface="Arial Black" panose="020B0A04020102020204" pitchFamily="34" charset="0"/>
              </a:rPr>
              <a:t>When to take out an </a:t>
            </a:r>
            <a:br>
              <a:rPr lang="en-GB" sz="3600" b="1" dirty="0">
                <a:solidFill>
                  <a:schemeClr val="bg1"/>
                </a:solidFill>
                <a:latin typeface="Arial Black" panose="020B0A04020102020204" pitchFamily="34" charset="0"/>
              </a:rPr>
            </a:br>
            <a:r>
              <a:rPr lang="en-GB" sz="3600" b="1" dirty="0">
                <a:solidFill>
                  <a:schemeClr val="bg1"/>
                </a:solidFill>
                <a:latin typeface="Arial Black" panose="020B0A04020102020204" pitchFamily="34" charset="0"/>
              </a:rPr>
              <a:t>insurance policy ?</a:t>
            </a:r>
          </a:p>
        </p:txBody>
      </p:sp>
      <p:sp>
        <p:nvSpPr>
          <p:cNvPr id="10" name="Rectangle 9">
            <a:extLst>
              <a:ext uri="{FF2B5EF4-FFF2-40B4-BE49-F238E27FC236}">
                <a16:creationId xmlns:a16="http://schemas.microsoft.com/office/drawing/2014/main" id="{4C38831C-F254-4267-AD04-2DD1575424F5}"/>
              </a:ext>
            </a:extLst>
          </p:cNvPr>
          <p:cNvSpPr/>
          <p:nvPr/>
        </p:nvSpPr>
        <p:spPr>
          <a:xfrm>
            <a:off x="993461" y="1358055"/>
            <a:ext cx="7157078" cy="76848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Expenses as a function of the age</a:t>
            </a:r>
          </a:p>
        </p:txBody>
      </p:sp>
      <p:sp>
        <p:nvSpPr>
          <p:cNvPr id="11" name="Flèche : bas 10">
            <a:extLst>
              <a:ext uri="{FF2B5EF4-FFF2-40B4-BE49-F238E27FC236}">
                <a16:creationId xmlns:a16="http://schemas.microsoft.com/office/drawing/2014/main" id="{2D874E2C-D384-41C9-9D59-FD1A29F28577}"/>
              </a:ext>
            </a:extLst>
          </p:cNvPr>
          <p:cNvSpPr/>
          <p:nvPr/>
        </p:nvSpPr>
        <p:spPr>
          <a:xfrm>
            <a:off x="2569318" y="4114801"/>
            <a:ext cx="233464" cy="5114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04798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7">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0" name="Group 29">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31" name="Freeform: Shape 30">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p:cNvSpPr>
            <a:spLocks noGrp="1"/>
          </p:cNvSpPr>
          <p:nvPr>
            <p:ph type="title"/>
          </p:nvPr>
        </p:nvSpPr>
        <p:spPr>
          <a:xfrm>
            <a:off x="-8878" y="2761129"/>
            <a:ext cx="3954418" cy="1443318"/>
          </a:xfrm>
        </p:spPr>
        <p:txBody>
          <a:bodyPr>
            <a:noAutofit/>
          </a:bodyPr>
          <a:lstStyle/>
          <a:p>
            <a:r>
              <a:rPr kumimoji="0" lang="en-GB" sz="3600" i="0" u="none" strike="noStrike" kern="1200" cap="none" spc="0" normalizeH="0" baseline="0" noProof="0" dirty="0">
                <a:ln>
                  <a:noFill/>
                </a:ln>
                <a:solidFill>
                  <a:srgbClr val="09099D"/>
                </a:solidFill>
                <a:effectLst/>
                <a:uLnTx/>
                <a:uFillTx/>
                <a:latin typeface="Arial Black" panose="020B0A04020102020204" pitchFamily="34" charset="0"/>
              </a:rPr>
              <a:t>Further considerations</a:t>
            </a:r>
            <a:endParaRPr lang="fr-BE" sz="3600" u="sng" dirty="0">
              <a:solidFill>
                <a:srgbClr val="09099D"/>
              </a:solidFill>
              <a:latin typeface="Arial Black" panose="020B0A04020102020204" pitchFamily="34" charset="0"/>
              <a:ea typeface="+mn-ea"/>
              <a:cs typeface="Arial" panose="020B0604020202020204" pitchFamily="34" charset="0"/>
            </a:endParaRPr>
          </a:p>
        </p:txBody>
      </p:sp>
      <p:sp>
        <p:nvSpPr>
          <p:cNvPr id="3" name="Espace réservé du contenu 2"/>
          <p:cNvSpPr>
            <a:spLocks noGrp="1"/>
          </p:cNvSpPr>
          <p:nvPr>
            <p:ph idx="1"/>
          </p:nvPr>
        </p:nvSpPr>
        <p:spPr>
          <a:xfrm>
            <a:off x="4220275" y="374926"/>
            <a:ext cx="4738169" cy="6396178"/>
          </a:xfrm>
          <a:noFill/>
          <a:ln>
            <a:noFill/>
          </a:ln>
        </p:spPr>
        <p:txBody>
          <a:bodyPr anchor="ctr">
            <a:normAutofit lnSpcReduction="10000"/>
          </a:bodyPr>
          <a:lstStyle/>
          <a:p>
            <a:pPr marL="0" indent="0" defTabSz="685800">
              <a:spcBef>
                <a:spcPts val="750"/>
              </a:spcBef>
              <a:buNone/>
            </a:pPr>
            <a:endParaRPr lang="en-GB" sz="2400" dirty="0">
              <a:solidFill>
                <a:prstClr val="black"/>
              </a:solidFill>
            </a:endParaRPr>
          </a:p>
          <a:p>
            <a:pPr defTabSz="685800">
              <a:spcBef>
                <a:spcPts val="750"/>
              </a:spcBef>
            </a:pPr>
            <a:r>
              <a:rPr lang="en-GB" sz="2400" b="1" dirty="0">
                <a:solidFill>
                  <a:srgbClr val="09099D"/>
                </a:solidFill>
              </a:rPr>
              <a:t>Insurance </a:t>
            </a:r>
            <a:r>
              <a:rPr lang="en-GB" sz="2400" b="1" u="sng" dirty="0">
                <a:solidFill>
                  <a:srgbClr val="09099D"/>
                </a:solidFill>
              </a:rPr>
              <a:t>for life </a:t>
            </a:r>
            <a:r>
              <a:rPr lang="en-GB" sz="2400" b="1" dirty="0">
                <a:solidFill>
                  <a:srgbClr val="09099D"/>
                </a:solidFill>
              </a:rPr>
              <a:t>or not </a:t>
            </a:r>
            <a:r>
              <a:rPr lang="en-GB" sz="2400" dirty="0">
                <a:solidFill>
                  <a:prstClr val="black"/>
                </a:solidFill>
              </a:rPr>
              <a:t>? </a:t>
            </a:r>
            <a:r>
              <a:rPr lang="en-GB" sz="2000" dirty="0">
                <a:solidFill>
                  <a:prstClr val="black"/>
                </a:solidFill>
              </a:rPr>
              <a:t>(we depend on JSIS for life)</a:t>
            </a:r>
          </a:p>
          <a:p>
            <a:pPr marL="0" indent="0" defTabSz="685800">
              <a:spcBef>
                <a:spcPts val="750"/>
              </a:spcBef>
              <a:buNone/>
            </a:pPr>
            <a:endParaRPr lang="en-GB" sz="2000" dirty="0">
              <a:solidFill>
                <a:prstClr val="black"/>
              </a:solidFill>
            </a:endParaRPr>
          </a:p>
          <a:p>
            <a:pPr marL="171450" lvl="0" indent="-171450" defTabSz="685800">
              <a:spcBef>
                <a:spcPts val="750"/>
              </a:spcBef>
            </a:pPr>
            <a:r>
              <a:rPr lang="en-GB" sz="2400" dirty="0">
                <a:solidFill>
                  <a:prstClr val="black"/>
                </a:solidFill>
              </a:rPr>
              <a:t>Continuation after the </a:t>
            </a:r>
            <a:r>
              <a:rPr lang="en-GB" sz="2400" b="1" dirty="0">
                <a:solidFill>
                  <a:srgbClr val="09099D"/>
                </a:solidFill>
              </a:rPr>
              <a:t>end of a contract </a:t>
            </a:r>
            <a:r>
              <a:rPr lang="en-GB" sz="2400" dirty="0">
                <a:solidFill>
                  <a:prstClr val="black"/>
                </a:solidFill>
              </a:rPr>
              <a:t>in the EU Institutions.</a:t>
            </a:r>
          </a:p>
          <a:p>
            <a:pPr marL="0" lvl="0" indent="0" defTabSz="685800">
              <a:spcBef>
                <a:spcPts val="750"/>
              </a:spcBef>
              <a:buNone/>
            </a:pPr>
            <a:endParaRPr lang="en-GB" sz="2400" dirty="0">
              <a:solidFill>
                <a:prstClr val="black"/>
              </a:solidFill>
            </a:endParaRPr>
          </a:p>
          <a:p>
            <a:pPr marL="171450" lvl="0" indent="-171450" defTabSz="685800">
              <a:spcBef>
                <a:spcPts val="750"/>
              </a:spcBef>
            </a:pPr>
            <a:r>
              <a:rPr lang="en-GB" sz="2400" b="1" dirty="0">
                <a:solidFill>
                  <a:srgbClr val="09099D"/>
                </a:solidFill>
              </a:rPr>
              <a:t>Geographical spread </a:t>
            </a:r>
            <a:r>
              <a:rPr lang="en-GB" sz="2400" dirty="0">
                <a:solidFill>
                  <a:prstClr val="black"/>
                </a:solidFill>
              </a:rPr>
              <a:t>of guarantees under the policy (</a:t>
            </a:r>
            <a:r>
              <a:rPr lang="en-GB" sz="2400" dirty="0" err="1">
                <a:solidFill>
                  <a:prstClr val="black"/>
                </a:solidFill>
              </a:rPr>
              <a:t>E.E.Area</a:t>
            </a:r>
            <a:r>
              <a:rPr lang="en-GB" sz="2400" dirty="0">
                <a:solidFill>
                  <a:prstClr val="black"/>
                </a:solidFill>
              </a:rPr>
              <a:t>)</a:t>
            </a:r>
          </a:p>
          <a:p>
            <a:pPr marL="0" lvl="0" indent="0" defTabSz="685800">
              <a:spcBef>
                <a:spcPts val="750"/>
              </a:spcBef>
              <a:buNone/>
            </a:pPr>
            <a:endParaRPr lang="fr-BE" sz="2400" dirty="0">
              <a:solidFill>
                <a:prstClr val="black"/>
              </a:solidFill>
            </a:endParaRPr>
          </a:p>
          <a:p>
            <a:pPr marL="171450" lvl="0" indent="-171450" defTabSz="685800">
              <a:spcBef>
                <a:spcPts val="750"/>
              </a:spcBef>
            </a:pPr>
            <a:r>
              <a:rPr lang="en-GB" sz="2400" b="1" dirty="0">
                <a:solidFill>
                  <a:srgbClr val="09099D"/>
                </a:solidFill>
              </a:rPr>
              <a:t>Stability </a:t>
            </a:r>
            <a:r>
              <a:rPr lang="en-GB" sz="2400" dirty="0">
                <a:solidFill>
                  <a:prstClr val="black"/>
                </a:solidFill>
              </a:rPr>
              <a:t>of the premium and provisions under the policy.</a:t>
            </a:r>
          </a:p>
          <a:p>
            <a:pPr marL="0" lvl="0" indent="0" defTabSz="685800">
              <a:spcBef>
                <a:spcPts val="750"/>
              </a:spcBef>
              <a:buNone/>
            </a:pPr>
            <a:endParaRPr lang="fr-BE" sz="2400" dirty="0">
              <a:solidFill>
                <a:prstClr val="black"/>
              </a:solidFill>
            </a:endParaRPr>
          </a:p>
          <a:p>
            <a:pPr marL="0" lvl="0" indent="0" defTabSz="685800">
              <a:spcBef>
                <a:spcPts val="750"/>
              </a:spcBef>
              <a:buNone/>
            </a:pPr>
            <a:r>
              <a:rPr lang="en-GB" sz="2600" b="1" dirty="0">
                <a:solidFill>
                  <a:srgbClr val="09099D"/>
                </a:solidFill>
              </a:rPr>
              <a:t>Warning : some insurance policies are suspended or change conditions when you reach the age of 65, 75, 80 !</a:t>
            </a:r>
            <a:r>
              <a:rPr lang="en-GB" sz="2600" dirty="0">
                <a:solidFill>
                  <a:srgbClr val="09099D"/>
                </a:solidFill>
              </a:rPr>
              <a:t> </a:t>
            </a:r>
          </a:p>
          <a:p>
            <a:pPr marL="0" lvl="0" indent="0" defTabSz="685800">
              <a:spcBef>
                <a:spcPts val="750"/>
              </a:spcBef>
              <a:buNone/>
            </a:pPr>
            <a:endParaRPr lang="fr-BE" sz="2000" dirty="0">
              <a:solidFill>
                <a:prstClr val="black"/>
              </a:solidFill>
            </a:endParaRPr>
          </a:p>
          <a:p>
            <a:pPr marL="457200" lvl="1" indent="0">
              <a:lnSpc>
                <a:spcPct val="100000"/>
              </a:lnSpc>
              <a:buNone/>
            </a:pPr>
            <a:endParaRPr lang="fr-BE" sz="1600" dirty="0">
              <a:solidFill>
                <a:schemeClr val="tx2"/>
              </a:solidFill>
            </a:endParaRPr>
          </a:p>
        </p:txBody>
      </p:sp>
      <p:sp>
        <p:nvSpPr>
          <p:cNvPr id="4" name="Espace réservé de la date 3"/>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83833A2-29A6-4271-A284-BCDF6A7C0E81}"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13</a:t>
            </a:fld>
            <a:endParaRPr kumimoji="0" lang="fr-FR" b="0" i="0" u="none" strike="noStrike" kern="1200" cap="none" spc="0" normalizeH="0" baseline="0" noProof="0" dirty="0">
              <a:ln>
                <a:noFill/>
              </a:ln>
              <a:effectLst/>
              <a:uLnTx/>
              <a:uFillTx/>
              <a:latin typeface="Calibri" panose="020F0502020204030204"/>
              <a:ea typeface="+mn-ea"/>
              <a:cs typeface="+mn-cs"/>
            </a:endParaRPr>
          </a:p>
        </p:txBody>
      </p:sp>
      <p:sp>
        <p:nvSpPr>
          <p:cNvPr id="7" name="Espace réservé du pied de page 6">
            <a:extLst>
              <a:ext uri="{FF2B5EF4-FFF2-40B4-BE49-F238E27FC236}">
                <a16:creationId xmlns:a16="http://schemas.microsoft.com/office/drawing/2014/main" id="{3E011BC5-975B-4CE1-9245-6F2751EC4EA2}"/>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7029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C8AAAF44-03AF-4E10-9EC5-4A3F93ADC61C}"/>
              </a:ext>
            </a:extLst>
          </p:cNvPr>
          <p:cNvPicPr>
            <a:picLocks noChangeAspect="1"/>
          </p:cNvPicPr>
          <p:nvPr/>
        </p:nvPicPr>
        <p:blipFill rotWithShape="1">
          <a:blip r:embed="rId3"/>
          <a:srcRect l="3184" t="9091" r="34391" b="-1"/>
          <a:stretch/>
        </p:blipFill>
        <p:spPr>
          <a:xfrm>
            <a:off x="-81374" y="-136515"/>
            <a:ext cx="9143980" cy="6857990"/>
          </a:xfrm>
          <a:prstGeom prst="rect">
            <a:avLst/>
          </a:prstGeom>
        </p:spPr>
      </p:pic>
      <p:sp>
        <p:nvSpPr>
          <p:cNvPr id="162" name="Rectangle 10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e la date 3"/>
          <p:cNvSpPr>
            <a:spLocks noGrp="1"/>
          </p:cNvSpPr>
          <p:nvPr>
            <p:ph type="dt" sz="half" idx="10"/>
          </p:nvPr>
        </p:nvSpPr>
        <p:spPr>
          <a:xfrm>
            <a:off x="628650" y="6356350"/>
            <a:ext cx="20574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042841C-33AE-4675-983E-B26150C5F8F7}" type="datetime1">
              <a:rPr kumimoji="0" lang="fr-FR" sz="1000" b="0" i="0" u="none" strike="noStrike" kern="1200" cap="none" spc="0" normalizeH="0" baseline="0" noProof="0" smtClean="0">
                <a:ln>
                  <a:noFill/>
                </a:ln>
                <a:solidFill>
                  <a:prstClr val="black">
                    <a:lumMod val="50000"/>
                    <a:lumOff val="50000"/>
                  </a:prstClr>
                </a:solidFill>
                <a:effectLst/>
                <a:uLnTx/>
                <a:uFillTx/>
                <a:latin typeface="Calibri" panose="020F0502020204030204"/>
                <a:ea typeface="+mn-ea"/>
                <a:cs typeface="+mn-cs"/>
              </a:rPr>
              <a:t>23/11/2022</a:t>
            </a:fld>
            <a:endParaRPr kumimoji="0" lang="fr-FR"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21BEB37-471C-4943-8425-6B18E5DA9AD1}" type="slidenum">
              <a:rPr kumimoji="0" lang="fr-FR"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fr-FR"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148" name="Espace réservé du contenu 2">
            <a:extLst>
              <a:ext uri="{FF2B5EF4-FFF2-40B4-BE49-F238E27FC236}">
                <a16:creationId xmlns:a16="http://schemas.microsoft.com/office/drawing/2014/main" id="{7FE62503-A7E5-456B-8A15-346FC0D50EA5}"/>
              </a:ext>
            </a:extLst>
          </p:cNvPr>
          <p:cNvGraphicFramePr>
            <a:graphicFrameLocks noGrp="1"/>
          </p:cNvGraphicFramePr>
          <p:nvPr>
            <p:ph idx="1"/>
            <p:extLst>
              <p:ext uri="{D42A27DB-BD31-4B8C-83A1-F6EECF244321}">
                <p14:modId xmlns:p14="http://schemas.microsoft.com/office/powerpoint/2010/main" val="1295216144"/>
              </p:ext>
            </p:extLst>
          </p:nvPr>
        </p:nvGraphicFramePr>
        <p:xfrm>
          <a:off x="526648" y="418290"/>
          <a:ext cx="8258676" cy="55934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pied de page 1">
            <a:extLst>
              <a:ext uri="{FF2B5EF4-FFF2-40B4-BE49-F238E27FC236}">
                <a16:creationId xmlns:a16="http://schemas.microsoft.com/office/drawing/2014/main" id="{12B0A008-EC13-4ED8-AD6B-064C73324848}"/>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235041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65127"/>
            <a:ext cx="8640960" cy="896304"/>
          </a:xfrm>
          <a:ln>
            <a:solidFill>
              <a:schemeClr val="bg1"/>
            </a:solidFill>
          </a:ln>
        </p:spPr>
        <p:txBody>
          <a:bodyPr>
            <a:normAutofit fontScale="90000"/>
          </a:bodyPr>
          <a:lstStyle/>
          <a:p>
            <a:pPr algn="ctr"/>
            <a:r>
              <a:rPr lang="en-US" sz="4400" b="1" dirty="0">
                <a:solidFill>
                  <a:srgbClr val="0070C0"/>
                </a:solidFill>
              </a:rPr>
              <a:t>Hospi Safe Sickness and Accident </a:t>
            </a:r>
            <a:br>
              <a:rPr lang="en-US" sz="3600" b="1" dirty="0">
                <a:solidFill>
                  <a:srgbClr val="0070C0"/>
                </a:solidFill>
              </a:rPr>
            </a:br>
            <a:r>
              <a:rPr lang="en-US" sz="2700" b="1" dirty="0">
                <a:solidFill>
                  <a:srgbClr val="0070C0"/>
                </a:solidFill>
              </a:rPr>
              <a:t>Allianz Care - </a:t>
            </a:r>
            <a:r>
              <a:rPr lang="en-US" sz="2700" b="1" dirty="0">
                <a:solidFill>
                  <a:srgbClr val="0070C0"/>
                </a:solidFill>
                <a:latin typeface="Arial" panose="020B0604020202020204" pitchFamily="34" charset="0"/>
                <a:cs typeface="Arial" panose="020B0604020202020204" pitchFamily="34" charset="0"/>
              </a:rPr>
              <a:t>Afiliatys – USB – SFE-Europa – U4U</a:t>
            </a:r>
            <a:endParaRPr lang="fr-BE" sz="2700" b="1" dirty="0">
              <a:solidFill>
                <a:srgbClr val="0070C0"/>
              </a:solidFill>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67544" y="1268760"/>
            <a:ext cx="8208912" cy="5452716"/>
          </a:xfrm>
        </p:spPr>
        <p:txBody>
          <a:bodyPr>
            <a:normAutofit/>
          </a:bodyPr>
          <a:lstStyle/>
          <a:p>
            <a:pPr marL="0" lvl="0" indent="0">
              <a:lnSpc>
                <a:spcPct val="100000"/>
              </a:lnSpc>
              <a:spcBef>
                <a:spcPts val="0"/>
              </a:spcBef>
              <a:buNone/>
            </a:pPr>
            <a:r>
              <a:rPr lang="en-GB" sz="2000" b="1" dirty="0">
                <a:solidFill>
                  <a:srgbClr val="C00000"/>
                </a:solidFill>
              </a:rPr>
              <a:t>Collective Insurance. To be subscribed before retirement.  </a:t>
            </a:r>
          </a:p>
          <a:p>
            <a:pPr marL="0" lvl="0" indent="0">
              <a:lnSpc>
                <a:spcPct val="100000"/>
              </a:lnSpc>
              <a:spcBef>
                <a:spcPts val="0"/>
              </a:spcBef>
              <a:buNone/>
            </a:pPr>
            <a:r>
              <a:rPr lang="en-GB" sz="2000" b="1" dirty="0">
                <a:solidFill>
                  <a:srgbClr val="C00000"/>
                </a:solidFill>
              </a:rPr>
              <a:t>No medical questionnaire except if less than 6 month to retirement</a:t>
            </a:r>
            <a:endParaRPr lang="en-GB" sz="2000" dirty="0">
              <a:solidFill>
                <a:srgbClr val="C00000"/>
              </a:solidFill>
            </a:endParaRPr>
          </a:p>
          <a:p>
            <a:pPr marL="0" lvl="0" indent="0">
              <a:lnSpc>
                <a:spcPct val="100000"/>
              </a:lnSpc>
              <a:spcBef>
                <a:spcPts val="0"/>
              </a:spcBef>
              <a:buNone/>
            </a:pPr>
            <a:r>
              <a:rPr lang="en-GB" sz="2000" b="1" dirty="0">
                <a:solidFill>
                  <a:srgbClr val="C00000"/>
                </a:solidFill>
              </a:rPr>
              <a:t>Moratorium of 2 years for illnesses known at affiliation</a:t>
            </a:r>
          </a:p>
          <a:p>
            <a:pPr marL="0" lvl="0" indent="0">
              <a:lnSpc>
                <a:spcPct val="100000"/>
              </a:lnSpc>
              <a:spcBef>
                <a:spcPts val="0"/>
              </a:spcBef>
              <a:buNone/>
            </a:pPr>
            <a:r>
              <a:rPr lang="en-GB" sz="2000" b="1" dirty="0">
                <a:solidFill>
                  <a:srgbClr val="C00000"/>
                </a:solidFill>
              </a:rPr>
              <a:t>Lifelong insurance.           Covers both illness and accident</a:t>
            </a:r>
            <a:endParaRPr lang="en-GB" sz="2000" dirty="0">
              <a:solidFill>
                <a:srgbClr val="C00000"/>
              </a:solidFill>
            </a:endParaRPr>
          </a:p>
          <a:p>
            <a:pPr lvl="0">
              <a:lnSpc>
                <a:spcPct val="80000"/>
              </a:lnSpc>
            </a:pPr>
            <a:r>
              <a:rPr lang="en-GB" sz="1900" dirty="0">
                <a:solidFill>
                  <a:prstClr val="black"/>
                </a:solidFill>
              </a:rPr>
              <a:t>Hospitalization (single room), surgical operations and expenses incurred two months prior to and six months after. </a:t>
            </a:r>
            <a:endParaRPr lang="fr-BE" sz="1900" dirty="0">
              <a:solidFill>
                <a:prstClr val="black"/>
              </a:solidFill>
            </a:endParaRPr>
          </a:p>
          <a:p>
            <a:pPr lvl="0">
              <a:lnSpc>
                <a:spcPct val="80000"/>
              </a:lnSpc>
            </a:pPr>
            <a:r>
              <a:rPr lang="en-GB" sz="1900" dirty="0">
                <a:solidFill>
                  <a:prstClr val="black"/>
                </a:solidFill>
              </a:rPr>
              <a:t>100% reimbursement of the difference between actual expenditure and the amount reimbursed by the JSIS. (No ceilings). Limit of 20% for revalidation.</a:t>
            </a:r>
          </a:p>
          <a:p>
            <a:pPr lvl="0">
              <a:lnSpc>
                <a:spcPct val="80000"/>
              </a:lnSpc>
            </a:pPr>
            <a:r>
              <a:rPr lang="en-GB" sz="1900" dirty="0">
                <a:solidFill>
                  <a:prstClr val="black"/>
                </a:solidFill>
              </a:rPr>
              <a:t>All medical expenses (including for out-patient care) during pregnancy</a:t>
            </a:r>
          </a:p>
          <a:p>
            <a:pPr lvl="0">
              <a:lnSpc>
                <a:spcPct val="80000"/>
              </a:lnSpc>
            </a:pPr>
            <a:r>
              <a:rPr lang="en-GB" sz="1900" dirty="0">
                <a:solidFill>
                  <a:prstClr val="black"/>
                </a:solidFill>
              </a:rPr>
              <a:t>Possibility to keep the insurance when leaving JSIS (e.g. end of contract with EC)</a:t>
            </a:r>
          </a:p>
          <a:p>
            <a:pPr lvl="0">
              <a:lnSpc>
                <a:spcPct val="80000"/>
              </a:lnSpc>
            </a:pPr>
            <a:r>
              <a:rPr lang="en-GB" sz="1900" dirty="0">
                <a:solidFill>
                  <a:prstClr val="black"/>
                </a:solidFill>
              </a:rPr>
              <a:t>Worldwide coverage (but limitations outside EEA)</a:t>
            </a:r>
            <a:endParaRPr lang="en-US" sz="1900" b="1" i="1" dirty="0">
              <a:solidFill>
                <a:prstClr val="black"/>
              </a:solidFill>
            </a:endParaRPr>
          </a:p>
          <a:p>
            <a:pPr>
              <a:spcAft>
                <a:spcPts val="1200"/>
              </a:spcAft>
            </a:pPr>
            <a:r>
              <a:rPr lang="en-US" sz="1800" dirty="0">
                <a:solidFill>
                  <a:srgbClr val="000000"/>
                </a:solidFill>
                <a:effectLst/>
                <a:ea typeface="Calibri" panose="020F0502020204030204" pitchFamily="34" charset="0"/>
                <a:cs typeface="Times New Roman" panose="02020603050405020304" pitchFamily="18" charset="0"/>
              </a:rPr>
              <a:t>Annual premium 2022 which varies depending on age (€ - BE taxes included) but fixed for 10 years (except Eurostat index and possible technical revision in 2025 to be agreed by Afiliatys):</a:t>
            </a:r>
            <a:endParaRPr lang="en-US" sz="1800" dirty="0">
              <a:solidFill>
                <a:prstClr val="black"/>
              </a:solidFill>
            </a:endParaRPr>
          </a:p>
          <a:p>
            <a:pPr marL="0" lvl="0" indent="0">
              <a:lnSpc>
                <a:spcPct val="80000"/>
              </a:lnSpc>
              <a:buNone/>
            </a:pPr>
            <a:endParaRPr lang="en-US" sz="1700" dirty="0">
              <a:solidFill>
                <a:prstClr val="black"/>
              </a:solidFill>
            </a:endParaRPr>
          </a:p>
          <a:p>
            <a:pPr marL="0" lvl="0" indent="0">
              <a:lnSpc>
                <a:spcPct val="80000"/>
              </a:lnSpc>
              <a:buNone/>
            </a:pPr>
            <a:endParaRPr lang="en-US" sz="1700" dirty="0">
              <a:solidFill>
                <a:prstClr val="black"/>
              </a:solidFill>
            </a:endParaRPr>
          </a:p>
          <a:p>
            <a:pPr marL="0" lvl="0" indent="0">
              <a:lnSpc>
                <a:spcPct val="80000"/>
              </a:lnSpc>
              <a:buNone/>
            </a:pPr>
            <a:r>
              <a:rPr lang="en-US" sz="1700" dirty="0">
                <a:solidFill>
                  <a:prstClr val="black"/>
                </a:solidFill>
              </a:rPr>
              <a:t>		*Belgian taxes (9.25%) included</a:t>
            </a:r>
          </a:p>
          <a:p>
            <a:endParaRPr lang="fr-BE" dirty="0"/>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75DD411-CCEF-4F1D-B049-ACC6868B5731}"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Image 6"/>
          <p:cNvPicPr>
            <a:picLocks noChangeAspect="1"/>
          </p:cNvPicPr>
          <p:nvPr/>
        </p:nvPicPr>
        <p:blipFill>
          <a:blip r:embed="rId2"/>
          <a:stretch>
            <a:fillRect/>
          </a:stretch>
        </p:blipFill>
        <p:spPr>
          <a:xfrm>
            <a:off x="8254285" y="365127"/>
            <a:ext cx="710203" cy="627094"/>
          </a:xfrm>
          <a:prstGeom prst="rect">
            <a:avLst/>
          </a:prstGeom>
        </p:spPr>
      </p:pic>
      <p:pic>
        <p:nvPicPr>
          <p:cNvPr id="9" name="Image 8">
            <a:extLst>
              <a:ext uri="{FF2B5EF4-FFF2-40B4-BE49-F238E27FC236}">
                <a16:creationId xmlns:a16="http://schemas.microsoft.com/office/drawing/2014/main" id="{8FE77569-D89B-4695-9FE7-9C35A7C6885B}"/>
              </a:ext>
            </a:extLst>
          </p:cNvPr>
          <p:cNvPicPr>
            <a:picLocks noChangeAspect="1"/>
          </p:cNvPicPr>
          <p:nvPr/>
        </p:nvPicPr>
        <p:blipFill>
          <a:blip r:embed="rId3"/>
          <a:stretch>
            <a:fillRect/>
          </a:stretch>
        </p:blipFill>
        <p:spPr>
          <a:xfrm>
            <a:off x="673724" y="5677355"/>
            <a:ext cx="8470276" cy="896304"/>
          </a:xfrm>
          <a:prstGeom prst="rect">
            <a:avLst/>
          </a:prstGeom>
        </p:spPr>
      </p:pic>
    </p:spTree>
    <p:extLst>
      <p:ext uri="{BB962C8B-B14F-4D97-AF65-F5344CB8AC3E}">
        <p14:creationId xmlns:p14="http://schemas.microsoft.com/office/powerpoint/2010/main" val="318586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36524"/>
            <a:ext cx="7886700" cy="988221"/>
          </a:xfrm>
          <a:ln>
            <a:solidFill>
              <a:schemeClr val="bg1"/>
            </a:solidFill>
          </a:ln>
        </p:spPr>
        <p:txBody>
          <a:bodyPr>
            <a:normAutofit fontScale="90000"/>
          </a:bodyPr>
          <a:lstStyle/>
          <a:p>
            <a:pPr algn="ctr"/>
            <a:r>
              <a:rPr lang="en-US" sz="4300" b="1" dirty="0">
                <a:solidFill>
                  <a:srgbClr val="0070C0"/>
                </a:solidFill>
              </a:rPr>
              <a:t>Hospi Safe Sickness</a:t>
            </a:r>
            <a:br>
              <a:rPr lang="en-US" sz="4300" b="1" dirty="0">
                <a:solidFill>
                  <a:srgbClr val="0070C0"/>
                </a:solidFill>
              </a:rPr>
            </a:br>
            <a:r>
              <a:rPr kumimoji="0" lang="en-US" sz="2700" b="1" i="0" u="none" strike="noStrike" kern="1200" cap="none" spc="0" normalizeH="0" baseline="0" noProof="0" dirty="0">
                <a:ln>
                  <a:noFill/>
                </a:ln>
                <a:solidFill>
                  <a:srgbClr val="0070C0"/>
                </a:solidFill>
                <a:effectLst/>
                <a:uLnTx/>
                <a:uFillTx/>
                <a:latin typeface="Calibri Light"/>
                <a:ea typeface="+mj-ea"/>
                <a:cs typeface="+mj-cs"/>
              </a:rPr>
              <a:t>Allianz Care – </a:t>
            </a:r>
            <a:r>
              <a:rPr kumimoji="0" lang="en-US" sz="27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Afiliatys - USB – SFE-Europa – U4U</a:t>
            </a:r>
            <a:endParaRPr lang="fr-BE" sz="2700" dirty="0">
              <a:solidFill>
                <a:srgbClr val="0070C0"/>
              </a:solidFill>
            </a:endParaRPr>
          </a:p>
        </p:txBody>
      </p:sp>
      <p:sp>
        <p:nvSpPr>
          <p:cNvPr id="3" name="Espace réservé du contenu 2"/>
          <p:cNvSpPr>
            <a:spLocks noGrp="1"/>
          </p:cNvSpPr>
          <p:nvPr>
            <p:ph idx="1"/>
          </p:nvPr>
        </p:nvSpPr>
        <p:spPr>
          <a:xfrm>
            <a:off x="467544" y="1268760"/>
            <a:ext cx="8208912" cy="5452716"/>
          </a:xfrm>
        </p:spPr>
        <p:txBody>
          <a:bodyPr>
            <a:normAutofit fontScale="92500" lnSpcReduction="20000"/>
          </a:bodyPr>
          <a:lstStyle/>
          <a:p>
            <a:pPr marL="0" lvl="0" indent="0">
              <a:lnSpc>
                <a:spcPct val="110000"/>
              </a:lnSpc>
              <a:spcBef>
                <a:spcPts val="0"/>
              </a:spcBef>
              <a:buNone/>
            </a:pPr>
            <a:r>
              <a:rPr lang="en-GB" sz="2200" b="1" dirty="0">
                <a:solidFill>
                  <a:srgbClr val="C00000"/>
                </a:solidFill>
              </a:rPr>
              <a:t>Collective Insurance. To be subscribed before retirement.  </a:t>
            </a:r>
          </a:p>
          <a:p>
            <a:pPr marL="0" lvl="0" indent="0">
              <a:lnSpc>
                <a:spcPct val="110000"/>
              </a:lnSpc>
              <a:spcBef>
                <a:spcPts val="0"/>
              </a:spcBef>
              <a:buNone/>
            </a:pPr>
            <a:r>
              <a:rPr lang="en-GB" sz="2200" b="1" dirty="0">
                <a:solidFill>
                  <a:srgbClr val="C00000"/>
                </a:solidFill>
              </a:rPr>
              <a:t>No medical questionnaire except if less than 6 month to retirement</a:t>
            </a:r>
            <a:endParaRPr lang="en-GB" sz="2200" dirty="0">
              <a:solidFill>
                <a:srgbClr val="C00000"/>
              </a:solidFill>
            </a:endParaRPr>
          </a:p>
          <a:p>
            <a:pPr marL="0" lvl="0" indent="0">
              <a:lnSpc>
                <a:spcPct val="110000"/>
              </a:lnSpc>
              <a:spcBef>
                <a:spcPts val="0"/>
              </a:spcBef>
              <a:buNone/>
            </a:pPr>
            <a:r>
              <a:rPr lang="en-GB" sz="2200" b="1" dirty="0">
                <a:solidFill>
                  <a:srgbClr val="C00000"/>
                </a:solidFill>
              </a:rPr>
              <a:t>Moratorium of 2 years for illnesses known at affiliation</a:t>
            </a:r>
          </a:p>
          <a:p>
            <a:pPr marL="0" lvl="0" indent="0">
              <a:lnSpc>
                <a:spcPct val="110000"/>
              </a:lnSpc>
              <a:spcBef>
                <a:spcPts val="0"/>
              </a:spcBef>
              <a:buNone/>
            </a:pPr>
            <a:r>
              <a:rPr lang="en-GB" sz="2200" b="1" dirty="0">
                <a:solidFill>
                  <a:srgbClr val="C00000"/>
                </a:solidFill>
              </a:rPr>
              <a:t>Lifelong insurance.                         Does not cover accidents</a:t>
            </a:r>
            <a:endParaRPr lang="en-GB" sz="2200" dirty="0">
              <a:solidFill>
                <a:srgbClr val="C00000"/>
              </a:solidFill>
            </a:endParaRPr>
          </a:p>
          <a:p>
            <a:pPr lvl="0">
              <a:lnSpc>
                <a:spcPct val="110000"/>
              </a:lnSpc>
            </a:pPr>
            <a:r>
              <a:rPr lang="en-GB" sz="1900" dirty="0">
                <a:solidFill>
                  <a:prstClr val="black"/>
                </a:solidFill>
              </a:rPr>
              <a:t>Hospitalization (single room), surgical operations and expenses incurred two months prior to and six months after. </a:t>
            </a:r>
            <a:endParaRPr lang="fr-BE" sz="1900" dirty="0">
              <a:solidFill>
                <a:prstClr val="black"/>
              </a:solidFill>
            </a:endParaRPr>
          </a:p>
          <a:p>
            <a:pPr lvl="0">
              <a:lnSpc>
                <a:spcPct val="110000"/>
              </a:lnSpc>
            </a:pPr>
            <a:r>
              <a:rPr lang="en-GB" sz="1900" dirty="0">
                <a:solidFill>
                  <a:prstClr val="black"/>
                </a:solidFill>
              </a:rPr>
              <a:t>100% reimbursement of the difference between actual expenditure and the amount reimbursed by the JSIS. (No ceilings). Limit of 20% for revalidation.</a:t>
            </a:r>
          </a:p>
          <a:p>
            <a:pPr lvl="0">
              <a:lnSpc>
                <a:spcPct val="110000"/>
              </a:lnSpc>
            </a:pPr>
            <a:r>
              <a:rPr lang="en-GB" sz="1900" dirty="0">
                <a:solidFill>
                  <a:prstClr val="black"/>
                </a:solidFill>
              </a:rPr>
              <a:t>All medical expenses (including for out-patient care) during pregnancy</a:t>
            </a:r>
          </a:p>
          <a:p>
            <a:pPr lvl="0">
              <a:lnSpc>
                <a:spcPct val="110000"/>
              </a:lnSpc>
            </a:pPr>
            <a:r>
              <a:rPr lang="en-GB" sz="1900" dirty="0">
                <a:solidFill>
                  <a:prstClr val="black"/>
                </a:solidFill>
              </a:rPr>
              <a:t>Possibility to keep the insurance when leaving JSIS (e.g. end of contract with EC)</a:t>
            </a:r>
          </a:p>
          <a:p>
            <a:pPr lvl="0">
              <a:lnSpc>
                <a:spcPct val="110000"/>
              </a:lnSpc>
            </a:pPr>
            <a:r>
              <a:rPr lang="en-GB" sz="1900" dirty="0">
                <a:solidFill>
                  <a:prstClr val="black"/>
                </a:solidFill>
              </a:rPr>
              <a:t>Worldwide coverage (but limitations outside EEA)</a:t>
            </a:r>
          </a:p>
          <a:p>
            <a:pPr>
              <a:spcAft>
                <a:spcPts val="1200"/>
              </a:spcAft>
            </a:pPr>
            <a:r>
              <a:rPr lang="en-US" sz="1900" dirty="0">
                <a:solidFill>
                  <a:srgbClr val="000000"/>
                </a:solidFill>
                <a:effectLst/>
                <a:ea typeface="Calibri" panose="020F0502020204030204" pitchFamily="34" charset="0"/>
                <a:cs typeface="Times New Roman" panose="02020603050405020304" pitchFamily="18" charset="0"/>
              </a:rPr>
              <a:t>Annual premium 2022 which varies depending on age (€ - BE taxes included) but fixed for 10 years (except Eurostat index and possible technical revision in 2025 to be agreed by Afiliatys):</a:t>
            </a:r>
            <a:endParaRPr lang="en-US" sz="1900" b="1" i="1" dirty="0">
              <a:solidFill>
                <a:prstClr val="black"/>
              </a:solidFill>
            </a:endParaRPr>
          </a:p>
          <a:p>
            <a:pPr marL="0" lvl="0" indent="0">
              <a:lnSpc>
                <a:spcPct val="80000"/>
              </a:lnSpc>
              <a:buNone/>
            </a:pPr>
            <a:endParaRPr lang="en-US" sz="2000" dirty="0">
              <a:solidFill>
                <a:prstClr val="black"/>
              </a:solidFill>
            </a:endParaRPr>
          </a:p>
          <a:p>
            <a:pPr marL="0" lvl="0" indent="0">
              <a:lnSpc>
                <a:spcPct val="80000"/>
              </a:lnSpc>
              <a:buNone/>
            </a:pPr>
            <a:endParaRPr lang="en-US" sz="1700" dirty="0">
              <a:solidFill>
                <a:prstClr val="black"/>
              </a:solidFill>
            </a:endParaRPr>
          </a:p>
          <a:p>
            <a:pPr marL="0" lvl="0" indent="0">
              <a:lnSpc>
                <a:spcPct val="80000"/>
              </a:lnSpc>
              <a:buNone/>
            </a:pPr>
            <a:endParaRPr lang="en-US" sz="1700" dirty="0">
              <a:solidFill>
                <a:prstClr val="black"/>
              </a:solidFill>
            </a:endParaRPr>
          </a:p>
          <a:p>
            <a:pPr marL="0" lvl="0" indent="0">
              <a:lnSpc>
                <a:spcPct val="80000"/>
              </a:lnSpc>
              <a:buNone/>
            </a:pPr>
            <a:r>
              <a:rPr lang="en-US" sz="1700" dirty="0">
                <a:solidFill>
                  <a:prstClr val="black"/>
                </a:solidFill>
              </a:rPr>
              <a:t>		*Belgian taxes (9.25%) included</a:t>
            </a:r>
          </a:p>
          <a:p>
            <a:endParaRPr lang="fr-BE" dirty="0"/>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1638610-86E2-4A32-9129-BBA1A5F2E345}"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Image 6"/>
          <p:cNvPicPr>
            <a:picLocks noChangeAspect="1"/>
          </p:cNvPicPr>
          <p:nvPr/>
        </p:nvPicPr>
        <p:blipFill>
          <a:blip r:embed="rId2"/>
          <a:stretch>
            <a:fillRect/>
          </a:stretch>
        </p:blipFill>
        <p:spPr>
          <a:xfrm>
            <a:off x="7850995" y="136524"/>
            <a:ext cx="664355" cy="586611"/>
          </a:xfrm>
          <a:prstGeom prst="rect">
            <a:avLst/>
          </a:prstGeom>
        </p:spPr>
      </p:pic>
      <p:pic>
        <p:nvPicPr>
          <p:cNvPr id="8" name="Image 7">
            <a:extLst>
              <a:ext uri="{FF2B5EF4-FFF2-40B4-BE49-F238E27FC236}">
                <a16:creationId xmlns:a16="http://schemas.microsoft.com/office/drawing/2014/main" id="{34F48956-0092-45A4-8E1D-CFDA43A34C5A}"/>
              </a:ext>
            </a:extLst>
          </p:cNvPr>
          <p:cNvPicPr>
            <a:picLocks noChangeAspect="1"/>
          </p:cNvPicPr>
          <p:nvPr/>
        </p:nvPicPr>
        <p:blipFill>
          <a:blip r:embed="rId3"/>
          <a:stretch>
            <a:fillRect/>
          </a:stretch>
        </p:blipFill>
        <p:spPr>
          <a:xfrm>
            <a:off x="694930" y="5414157"/>
            <a:ext cx="7820420" cy="1027480"/>
          </a:xfrm>
          <a:prstGeom prst="rect">
            <a:avLst/>
          </a:prstGeom>
        </p:spPr>
      </p:pic>
    </p:spTree>
    <p:extLst>
      <p:ext uri="{BB962C8B-B14F-4D97-AF65-F5344CB8AC3E}">
        <p14:creationId xmlns:p14="http://schemas.microsoft.com/office/powerpoint/2010/main" val="208836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065" y="154073"/>
            <a:ext cx="8291265" cy="1010778"/>
          </a:xfrm>
          <a:ln w="19050">
            <a:solidFill>
              <a:schemeClr val="bg1"/>
            </a:solidFill>
          </a:ln>
        </p:spPr>
        <p:txBody>
          <a:bodyPr>
            <a:normAutofit fontScale="90000"/>
          </a:bodyPr>
          <a:lstStyle/>
          <a:p>
            <a:pPr algn="ctr">
              <a:lnSpc>
                <a:spcPct val="100000"/>
              </a:lnSpc>
              <a:defRPr/>
            </a:pPr>
            <a:r>
              <a:rPr kumimoji="0" lang="en-US" sz="4400" b="1" i="0" u="none" strike="noStrike" kern="1200" cap="none" spc="0" normalizeH="0" baseline="0" noProof="0" dirty="0">
                <a:ln>
                  <a:noFill/>
                </a:ln>
                <a:solidFill>
                  <a:srgbClr val="0070C0"/>
                </a:solidFill>
                <a:effectLst/>
                <a:uLnTx/>
                <a:uFillTx/>
                <a:latin typeface="Calibri Light"/>
                <a:ea typeface="+mj-ea"/>
                <a:cs typeface="+mj-cs"/>
              </a:rPr>
              <a:t>Hospi Safe Plus</a:t>
            </a:r>
            <a:br>
              <a:rPr kumimoji="0" lang="en-US" sz="3900" b="1" i="0" u="none" strike="noStrike" kern="1200" cap="none" spc="0" normalizeH="0" baseline="0" noProof="0" dirty="0">
                <a:ln>
                  <a:noFill/>
                </a:ln>
                <a:solidFill>
                  <a:srgbClr val="0070C0"/>
                </a:solidFill>
                <a:effectLst/>
                <a:uLnTx/>
                <a:uFillTx/>
                <a:latin typeface="Calibri Light"/>
                <a:ea typeface="+mj-ea"/>
                <a:cs typeface="+mj-cs"/>
              </a:rPr>
            </a:br>
            <a:r>
              <a:rPr kumimoji="0" lang="en-US" sz="2700" b="1" i="0" u="none" strike="noStrike" kern="1200" cap="none" spc="0" normalizeH="0" baseline="0" noProof="0" dirty="0">
                <a:ln>
                  <a:noFill/>
                </a:ln>
                <a:solidFill>
                  <a:srgbClr val="0070C0"/>
                </a:solidFill>
                <a:effectLst/>
                <a:uLnTx/>
                <a:uFillTx/>
                <a:latin typeface="Calibri Light"/>
                <a:ea typeface="+mj-ea"/>
                <a:cs typeface="+mj-cs"/>
              </a:rPr>
              <a:t>Allianz Care – </a:t>
            </a:r>
            <a:r>
              <a:rPr kumimoji="0" lang="en-US" sz="27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Afiliatys </a:t>
            </a:r>
            <a:r>
              <a:rPr lang="en-US" sz="2700" b="1" dirty="0">
                <a:solidFill>
                  <a:srgbClr val="0070C0"/>
                </a:solidFill>
                <a:latin typeface="Arial" panose="020B0604020202020204" pitchFamily="34" charset="0"/>
                <a:cs typeface="Arial" panose="020B0604020202020204" pitchFamily="34" charset="0"/>
              </a:rPr>
              <a:t>–</a:t>
            </a:r>
            <a:r>
              <a:rPr kumimoji="0" lang="en-US" sz="27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 USB – SFE-Europa- U4U</a:t>
            </a:r>
            <a:endParaRPr lang="en-US" sz="2700" b="1" dirty="0">
              <a:solidFill>
                <a:srgbClr val="0070C0"/>
              </a:solidFill>
            </a:endParaRPr>
          </a:p>
        </p:txBody>
      </p:sp>
      <p:sp>
        <p:nvSpPr>
          <p:cNvPr id="34819" name="Espace réservé du contenu 2"/>
          <p:cNvSpPr>
            <a:spLocks noGrp="1"/>
          </p:cNvSpPr>
          <p:nvPr>
            <p:ph idx="1"/>
          </p:nvPr>
        </p:nvSpPr>
        <p:spPr>
          <a:xfrm>
            <a:off x="395536" y="1164851"/>
            <a:ext cx="8496944" cy="5556626"/>
          </a:xfrm>
        </p:spPr>
        <p:txBody>
          <a:bodyPr>
            <a:normAutofit/>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Collective Insurance. To be subscribed before retirement.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No medical questionnaire except if less than 6 month to retirement</a:t>
            </a:r>
            <a:endParaRPr kumimoji="0" lang="en-GB" sz="2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Moratorium of 2 years for illnesses known at affiliation</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C00000"/>
                </a:solidFill>
                <a:effectLst/>
                <a:uLnTx/>
                <a:uFillTx/>
                <a:latin typeface="Calibri"/>
                <a:ea typeface="+mn-ea"/>
                <a:cs typeface="+mn-cs"/>
              </a:rPr>
              <a:t>Lifelong insurance. Covers both illness and accident</a:t>
            </a:r>
            <a:endParaRPr lang="en-GB" sz="2000" b="1" u="sng" dirty="0">
              <a:solidFill>
                <a:srgbClr val="C00000"/>
              </a:solidFill>
            </a:endParaRPr>
          </a:p>
          <a:p>
            <a:pPr marL="0" lvl="0" indent="0">
              <a:lnSpc>
                <a:spcPct val="100000"/>
              </a:lnSpc>
              <a:spcBef>
                <a:spcPts val="0"/>
              </a:spcBef>
              <a:buNone/>
            </a:pPr>
            <a:r>
              <a:rPr lang="en-GB" sz="1800" dirty="0"/>
              <a:t>Reimbursements are 100% of the difference between actual expenditure and RCAM reimbursement for hospitalization (single room) and surgical operations and expenses incurred two months prior to and six months after. </a:t>
            </a:r>
          </a:p>
          <a:p>
            <a:pPr eaLnBrk="1" hangingPunct="1">
              <a:lnSpc>
                <a:spcPct val="100000"/>
              </a:lnSpc>
              <a:spcBef>
                <a:spcPts val="0"/>
              </a:spcBef>
            </a:pPr>
            <a:r>
              <a:rPr lang="en-GB" sz="1800" dirty="0"/>
              <a:t>Reimbursements are 80 % of the difference between actual cost and JSIS. (Loss of 5%) Reimbursement for medical visits, prescribed medicines, reasonable and usual out-patient treatment covered (Dental, Optics, Article 8.2 of the GIP). </a:t>
            </a:r>
          </a:p>
          <a:p>
            <a:pPr>
              <a:lnSpc>
                <a:spcPct val="100000"/>
              </a:lnSpc>
              <a:spcBef>
                <a:spcPts val="0"/>
              </a:spcBef>
            </a:pPr>
            <a:r>
              <a:rPr lang="en-GB" sz="1800" dirty="0"/>
              <a:t>Reimbursement of examinations (analysis, X-Rays, scans, lab tests if not linked to hospitalization) but annual ceiling.</a:t>
            </a:r>
          </a:p>
          <a:p>
            <a:pPr eaLnBrk="1" hangingPunct="1">
              <a:lnSpc>
                <a:spcPct val="100000"/>
              </a:lnSpc>
              <a:spcBef>
                <a:spcPts val="0"/>
              </a:spcBef>
              <a:spcAft>
                <a:spcPts val="600"/>
              </a:spcAft>
            </a:pPr>
            <a:r>
              <a:rPr lang="en-GB" sz="1800" dirty="0"/>
              <a:t>Worldwide coverage (limitations outside EEA)</a:t>
            </a:r>
          </a:p>
          <a:p>
            <a:pPr eaLnBrk="1" hangingPunct="1">
              <a:lnSpc>
                <a:spcPct val="100000"/>
              </a:lnSpc>
              <a:spcBef>
                <a:spcPts val="0"/>
              </a:spcBef>
              <a:spcAft>
                <a:spcPts val="600"/>
              </a:spcAft>
            </a:pPr>
            <a:r>
              <a:rPr kumimoji="0" lang="en-US" sz="18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Annual premium 2022 which varies depending on age (€ - BE taxes included) but fixed for 10 years (except Eurostat index and possible technical revision in 2025):</a:t>
            </a:r>
            <a:endParaRPr kumimoji="0" lang="en-US" sz="1800" b="1" i="1" u="none" strike="noStrike" kern="1200" cap="none" spc="0" normalizeH="0" baseline="0" noProof="0" dirty="0">
              <a:ln>
                <a:noFill/>
              </a:ln>
              <a:solidFill>
                <a:prstClr val="black"/>
              </a:solidFill>
              <a:effectLst/>
              <a:uLnTx/>
              <a:uFillTx/>
              <a:latin typeface="Calibri"/>
              <a:ea typeface="+mn-ea"/>
              <a:cs typeface="+mn-cs"/>
            </a:endParaRPr>
          </a:p>
          <a:p>
            <a:pPr eaLnBrk="1" hangingPunct="1">
              <a:lnSpc>
                <a:spcPct val="70000"/>
              </a:lnSpc>
              <a:buFont typeface="Wingdings" pitchFamily="2" charset="2"/>
              <a:buNone/>
            </a:pPr>
            <a:endParaRPr lang="en-GB" sz="2200" u="sng" dirty="0">
              <a:solidFill>
                <a:srgbClr val="00B050"/>
              </a:solidFill>
            </a:endParaRPr>
          </a:p>
          <a:p>
            <a:pPr eaLnBrk="1" hangingPunct="1">
              <a:lnSpc>
                <a:spcPct val="70000"/>
              </a:lnSpc>
              <a:buFont typeface="Wingdings" pitchFamily="2" charset="2"/>
              <a:buNone/>
            </a:pPr>
            <a:endParaRPr lang="en-GB" sz="2200" u="sng" dirty="0">
              <a:solidFill>
                <a:srgbClr val="00B050"/>
              </a:solidFill>
            </a:endParaRPr>
          </a:p>
          <a:p>
            <a:pPr eaLnBrk="1" hangingPunct="1">
              <a:lnSpc>
                <a:spcPct val="70000"/>
              </a:lnSpc>
              <a:buFont typeface="Wingdings" pitchFamily="2" charset="2"/>
              <a:buNone/>
            </a:pPr>
            <a:endParaRPr lang="fr-BE" sz="2200" u="sng" dirty="0">
              <a:solidFill>
                <a:srgbClr val="00B050"/>
              </a:solidFill>
            </a:endParaRPr>
          </a:p>
          <a:p>
            <a:pPr eaLnBrk="1" hangingPunct="1">
              <a:lnSpc>
                <a:spcPct val="70000"/>
              </a:lnSpc>
              <a:buFont typeface="Wingdings" pitchFamily="2" charset="2"/>
              <a:buNone/>
            </a:pPr>
            <a:endParaRPr lang="fr-BE" sz="2200" dirty="0">
              <a:solidFill>
                <a:srgbClr val="FF0000"/>
              </a:solidFill>
            </a:endParaRPr>
          </a:p>
          <a:p>
            <a:pPr eaLnBrk="1" hangingPunct="1">
              <a:lnSpc>
                <a:spcPct val="70000"/>
              </a:lnSpc>
            </a:pPr>
            <a:endParaRPr lang="en-US" sz="2200" dirty="0"/>
          </a:p>
        </p:txBody>
      </p:sp>
      <p:sp>
        <p:nvSpPr>
          <p:cNvPr id="7" name="Espace réservé de la date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D911FEB-8D72-4CA7-92FD-5AE4F5358A48}"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B07A94-8B22-41F0-B34F-935F59C04CBF}"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8" name="Image 5" descr="logo + txt + stars DEF"/>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858937" y="212058"/>
            <a:ext cx="774998" cy="635196"/>
          </a:xfrm>
          <a:prstGeom prst="rect">
            <a:avLst/>
          </a:prstGeom>
          <a:noFill/>
          <a:ln>
            <a:noFill/>
          </a:ln>
        </p:spPr>
      </p:pic>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5" name="Tableau 4">
            <a:extLst>
              <a:ext uri="{FF2B5EF4-FFF2-40B4-BE49-F238E27FC236}">
                <a16:creationId xmlns:a16="http://schemas.microsoft.com/office/drawing/2014/main" id="{608AC2C4-FAEC-4929-AC4D-F767C6FA312F}"/>
              </a:ext>
            </a:extLst>
          </p:cNvPr>
          <p:cNvGraphicFramePr>
            <a:graphicFrameLocks noGrp="1"/>
          </p:cNvGraphicFramePr>
          <p:nvPr>
            <p:extLst>
              <p:ext uri="{D42A27DB-BD31-4B8C-83A1-F6EECF244321}">
                <p14:modId xmlns:p14="http://schemas.microsoft.com/office/powerpoint/2010/main" val="1147110283"/>
              </p:ext>
            </p:extLst>
          </p:nvPr>
        </p:nvGraphicFramePr>
        <p:xfrm>
          <a:off x="535021" y="5581132"/>
          <a:ext cx="8098914" cy="719074"/>
        </p:xfrm>
        <a:graphic>
          <a:graphicData uri="http://schemas.openxmlformats.org/drawingml/2006/table">
            <a:tbl>
              <a:tblPr firstRow="1" bandRow="1"/>
              <a:tblGrid>
                <a:gridCol w="2178996">
                  <a:extLst>
                    <a:ext uri="{9D8B030D-6E8A-4147-A177-3AD203B41FA5}">
                      <a16:colId xmlns:a16="http://schemas.microsoft.com/office/drawing/2014/main" val="291634927"/>
                    </a:ext>
                  </a:extLst>
                </a:gridCol>
                <a:gridCol w="739302">
                  <a:extLst>
                    <a:ext uri="{9D8B030D-6E8A-4147-A177-3AD203B41FA5}">
                      <a16:colId xmlns:a16="http://schemas.microsoft.com/office/drawing/2014/main" val="3218244502"/>
                    </a:ext>
                  </a:extLst>
                </a:gridCol>
                <a:gridCol w="963038">
                  <a:extLst>
                    <a:ext uri="{9D8B030D-6E8A-4147-A177-3AD203B41FA5}">
                      <a16:colId xmlns:a16="http://schemas.microsoft.com/office/drawing/2014/main" val="840993985"/>
                    </a:ext>
                  </a:extLst>
                </a:gridCol>
                <a:gridCol w="963039">
                  <a:extLst>
                    <a:ext uri="{9D8B030D-6E8A-4147-A177-3AD203B41FA5}">
                      <a16:colId xmlns:a16="http://schemas.microsoft.com/office/drawing/2014/main" val="1688815051"/>
                    </a:ext>
                  </a:extLst>
                </a:gridCol>
                <a:gridCol w="1050587">
                  <a:extLst>
                    <a:ext uri="{9D8B030D-6E8A-4147-A177-3AD203B41FA5}">
                      <a16:colId xmlns:a16="http://schemas.microsoft.com/office/drawing/2014/main" val="3001340538"/>
                    </a:ext>
                  </a:extLst>
                </a:gridCol>
                <a:gridCol w="1118681">
                  <a:extLst>
                    <a:ext uri="{9D8B030D-6E8A-4147-A177-3AD203B41FA5}">
                      <a16:colId xmlns:a16="http://schemas.microsoft.com/office/drawing/2014/main" val="1571546274"/>
                    </a:ext>
                  </a:extLst>
                </a:gridCol>
                <a:gridCol w="1085271">
                  <a:extLst>
                    <a:ext uri="{9D8B030D-6E8A-4147-A177-3AD203B41FA5}">
                      <a16:colId xmlns:a16="http://schemas.microsoft.com/office/drawing/2014/main" val="3456116047"/>
                    </a:ext>
                  </a:extLst>
                </a:gridCol>
              </a:tblGrid>
              <a:tr h="252095">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0-1</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2-18</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19-35</a:t>
                      </a:r>
                      <a:endParaRPr lang="fr-BE" sz="1800" dirty="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36-50</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51-60</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570704311"/>
                  </a:ext>
                </a:extLst>
              </a:tr>
              <a:tr h="252095">
                <a:tc>
                  <a:txBody>
                    <a:bodyPr/>
                    <a:lstStyle/>
                    <a:p>
                      <a:pPr>
                        <a:lnSpc>
                          <a:spcPct val="105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premium (€)</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0.00</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536.63</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656.20</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982.67</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1,311.43</a:t>
                      </a:r>
                      <a:endParaRPr lang="fr-BE" sz="18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800"/>
                        </a:spcAft>
                      </a:pPr>
                      <a:r>
                        <a:rPr lang="fr-FR"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1,823.39</a:t>
                      </a:r>
                      <a:endParaRPr lang="fr-BE" sz="1800" dirty="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2688118416"/>
                  </a:ext>
                </a:extLst>
              </a:tr>
            </a:tbl>
          </a:graphicData>
        </a:graphic>
      </p:graphicFrame>
    </p:spTree>
    <p:extLst>
      <p:ext uri="{BB962C8B-B14F-4D97-AF65-F5344CB8AC3E}">
        <p14:creationId xmlns:p14="http://schemas.microsoft.com/office/powerpoint/2010/main" val="339531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E44367C-E2C3-496E-ADF7-68A81201B7B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6350D0-7CD4-4818-8FF7-5B814097F9D1}"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7B7AAF21-3EB5-4491-A6BC-225B65C81F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B2022-425E-4F26-8571-794F9CB0A0AA}"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6">
            <a:extLst>
              <a:ext uri="{FF2B5EF4-FFF2-40B4-BE49-F238E27FC236}">
                <a16:creationId xmlns:a16="http://schemas.microsoft.com/office/drawing/2014/main" id="{3E1070DD-D586-4F5D-AD50-F06C63AAECF3}"/>
              </a:ext>
            </a:extLst>
          </p:cNvPr>
          <p:cNvPicPr>
            <a:picLocks noChangeAspect="1"/>
          </p:cNvPicPr>
          <p:nvPr/>
        </p:nvPicPr>
        <p:blipFill rotWithShape="1">
          <a:blip r:embed="rId2"/>
          <a:srcRect l="33728" r="32560"/>
          <a:stretch/>
        </p:blipFill>
        <p:spPr>
          <a:xfrm>
            <a:off x="20" y="10"/>
            <a:ext cx="3476673" cy="6857990"/>
          </a:xfrm>
          <a:prstGeom prst="rect">
            <a:avLst/>
          </a:prstGeom>
          <a:effectLst/>
        </p:spPr>
      </p:pic>
      <p:sp>
        <p:nvSpPr>
          <p:cNvPr id="6" name="Titre 1">
            <a:extLst>
              <a:ext uri="{FF2B5EF4-FFF2-40B4-BE49-F238E27FC236}">
                <a16:creationId xmlns:a16="http://schemas.microsoft.com/office/drawing/2014/main" id="{4A32DCA4-CD6D-43A2-AF4A-DF22B8F97280}"/>
              </a:ext>
            </a:extLst>
          </p:cNvPr>
          <p:cNvSpPr txBox="1">
            <a:spLocks/>
          </p:cNvSpPr>
          <p:nvPr/>
        </p:nvSpPr>
        <p:spPr>
          <a:xfrm>
            <a:off x="3755535" y="319087"/>
            <a:ext cx="4939868" cy="3655029"/>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3600" b="1" i="0" u="sng"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3600" b="1" i="0" u="sng"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3600" b="1" i="0" u="sng"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3600" b="1" i="0" u="sng"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BE" sz="3600" b="1" i="0" u="sng"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3200" b="1" i="0" u="none"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rPr>
              <a:t>Hospi Safe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2400" b="1" i="0" u="none"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rPr>
              <a:t>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BE" sz="18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from</a:t>
            </a:r>
            <a:r>
              <a:rPr kumimoji="0" lang="fr-BE"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(1960)</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BE" sz="2400" b="1" i="0" u="none" strike="noStrike" kern="1200" cap="none" spc="0" normalizeH="0" baseline="0" noProof="0" dirty="0">
                <a:ln>
                  <a:noFill/>
                </a:ln>
                <a:solidFill>
                  <a:srgbClr val="09099D"/>
                </a:solidFill>
                <a:effectLst/>
                <a:uLnTx/>
                <a:uFillTx/>
                <a:latin typeface="Arial" panose="020B0604020202020204" pitchFamily="34" charset="0"/>
                <a:ea typeface="+mj-ea"/>
                <a:cs typeface="Arial" panose="020B0604020202020204" pitchFamily="34" charset="0"/>
              </a:rPr>
              <a:t>Van Breda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to (2013)</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BE" sz="2400" b="1" i="0" u="none" strike="noStrike" kern="1200" cap="none" spc="0" normalizeH="0" baseline="0" noProof="0" dirty="0">
                <a:ln>
                  <a:noFill/>
                </a:ln>
                <a:solidFill>
                  <a:srgbClr val="09099D"/>
                </a:solidFill>
                <a:effectLst/>
                <a:uLnTx/>
                <a:uFillTx/>
                <a:latin typeface="Arial" panose="020B0604020202020204" pitchFamily="34" charset="0"/>
                <a:ea typeface="+mj-ea"/>
                <a:cs typeface="Arial" panose="020B0604020202020204" pitchFamily="34" charset="0"/>
              </a:rPr>
              <a:t>Cigna</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fr-BE" sz="1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to (2020)</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2400" b="1" i="0" u="none" strike="noStrike" kern="1200" cap="none" spc="0" normalizeH="0" baseline="0" noProof="0" dirty="0">
                <a:ln>
                  <a:noFill/>
                </a:ln>
                <a:solidFill>
                  <a:srgbClr val="09099D"/>
                </a:solidFill>
                <a:effectLst/>
                <a:uLnTx/>
                <a:uFillTx/>
                <a:latin typeface="Arial" panose="020B0604020202020204" pitchFamily="34" charset="0"/>
                <a:ea typeface="+mj-ea"/>
                <a:cs typeface="Arial" panose="020B0604020202020204" pitchFamily="34" charset="0"/>
              </a:rPr>
              <a:t>Allianz Worldwide Care </a:t>
            </a:r>
          </a:p>
        </p:txBody>
      </p:sp>
      <p:sp>
        <p:nvSpPr>
          <p:cNvPr id="7" name="Espace réservé du contenu 2">
            <a:extLst>
              <a:ext uri="{FF2B5EF4-FFF2-40B4-BE49-F238E27FC236}">
                <a16:creationId xmlns:a16="http://schemas.microsoft.com/office/drawing/2014/main" id="{C0D263A3-41DD-4C40-ABCB-4387ECA03DB9}"/>
              </a:ext>
            </a:extLst>
          </p:cNvPr>
          <p:cNvSpPr txBox="1">
            <a:spLocks/>
          </p:cNvSpPr>
          <p:nvPr/>
        </p:nvSpPr>
        <p:spPr>
          <a:xfrm>
            <a:off x="3853468" y="1000755"/>
            <a:ext cx="4939867" cy="5538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sz="2000" b="1" i="0" u="none" strike="noStrike" kern="1200" cap="none" spc="0" normalizeH="0" baseline="0" noProof="0" dirty="0">
              <a:ln>
                <a:noFill/>
              </a:ln>
              <a:solidFill>
                <a:srgbClr val="44546A"/>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68BA3B3B-63BB-4881-A15E-CC5251E072FE}"/>
              </a:ext>
            </a:extLst>
          </p:cNvPr>
          <p:cNvSpPr txBox="1"/>
          <p:nvPr/>
        </p:nvSpPr>
        <p:spPr>
          <a:xfrm>
            <a:off x="3755535" y="4156679"/>
            <a:ext cx="5304689" cy="1229054"/>
          </a:xfrm>
          <a:prstGeom prst="rect">
            <a:avLst/>
          </a:prstGeom>
          <a:noFill/>
        </p:spPr>
        <p:txBody>
          <a:bodyPr wrap="square">
            <a:spAutoFit/>
          </a:bodyPr>
          <a:lstStyle/>
          <a:p>
            <a:pPr marL="0" marR="0" lvl="0" indent="0" algn="ctr" defTabSz="685800" rtl="0" eaLnBrk="1" fontAlgn="auto" latinLnBrk="0" hangingPunct="1">
              <a:lnSpc>
                <a:spcPct val="90000"/>
              </a:lnSpc>
              <a:spcBef>
                <a:spcPts val="750"/>
              </a:spcBef>
              <a:spcAft>
                <a:spcPts val="0"/>
              </a:spcAft>
              <a:buClrTx/>
              <a:buSzTx/>
              <a:buFontTx/>
              <a:buNone/>
              <a:tabLst/>
              <a:defRPr/>
            </a:pPr>
            <a:r>
              <a:rPr kumimoji="0" lang="fr-BE" sz="2400" b="0" i="0" u="none" strike="noStrike" kern="1200" cap="none" spc="0" normalizeH="0" baseline="0" noProof="0" dirty="0">
                <a:ln>
                  <a:noFill/>
                </a:ln>
                <a:solidFill>
                  <a:srgbClr val="09099D"/>
                </a:solidFill>
                <a:effectLst/>
                <a:uLnTx/>
                <a:uFillTx/>
                <a:latin typeface="Calibri" panose="020F0502020204030204"/>
                <a:ea typeface="+mn-ea"/>
                <a:cs typeface="+mn-cs"/>
              </a:rPr>
              <a:t>Allianz Care </a:t>
            </a:r>
            <a:r>
              <a:rPr kumimoji="0" lang="en-GB" sz="2400" b="0" i="0" u="none" strike="noStrike" kern="1200" cap="none" spc="0" normalizeH="0" baseline="0" noProof="0" dirty="0">
                <a:ln>
                  <a:noFill/>
                </a:ln>
                <a:solidFill>
                  <a:srgbClr val="09099D"/>
                </a:solidFill>
                <a:effectLst/>
                <a:uLnTx/>
                <a:uFillTx/>
                <a:latin typeface="Calibri" panose="020F0502020204030204"/>
                <a:ea typeface="+mn-ea"/>
                <a:cs typeface="+mn-cs"/>
              </a:rPr>
              <a:t>winning</a:t>
            </a:r>
            <a:r>
              <a:rPr kumimoji="0" lang="fr-BE" sz="2400" b="0" i="0" u="none" strike="noStrike" kern="1200" cap="none" spc="0" normalizeH="0" baseline="0" noProof="0" dirty="0">
                <a:ln>
                  <a:noFill/>
                </a:ln>
                <a:solidFill>
                  <a:srgbClr val="09099D"/>
                </a:solidFill>
                <a:effectLst/>
                <a:uLnTx/>
                <a:uFillTx/>
                <a:latin typeface="Calibri" panose="020F0502020204030204"/>
                <a:ea typeface="+mn-ea"/>
                <a:cs typeface="+mn-cs"/>
              </a:rPr>
              <a:t> </a:t>
            </a:r>
            <a:r>
              <a:rPr kumimoji="0" lang="fr-BE" sz="2400" b="0" i="0" u="sng" strike="noStrike" kern="1200" cap="none" spc="0" normalizeH="0" baseline="0" noProof="0" dirty="0">
                <a:ln>
                  <a:noFill/>
                </a:ln>
                <a:solidFill>
                  <a:srgbClr val="09099D"/>
                </a:solidFill>
                <a:effectLst/>
                <a:uLnTx/>
                <a:uFillTx/>
                <a:latin typeface="Calibri" panose="020F0502020204030204"/>
                <a:ea typeface="+mn-ea"/>
                <a:cs typeface="+mn-cs"/>
              </a:rPr>
              <a:t>a call for tender</a:t>
            </a:r>
          </a:p>
          <a:p>
            <a:pPr marL="0" marR="0" lvl="0" indent="0" algn="ctr" defTabSz="685800" rtl="0" eaLnBrk="1" fontAlgn="auto" latinLnBrk="0" hangingPunct="1">
              <a:lnSpc>
                <a:spcPct val="90000"/>
              </a:lnSpc>
              <a:spcBef>
                <a:spcPts val="750"/>
              </a:spcBef>
              <a:spcAft>
                <a:spcPts val="0"/>
              </a:spcAft>
              <a:buClrTx/>
              <a:buSzTx/>
              <a:buFontTx/>
              <a:buNone/>
              <a:tabLst/>
              <a:defRPr/>
            </a:pPr>
            <a:r>
              <a:rPr kumimoji="0" lang="fr-BE" sz="2400" b="0" i="0" u="none" strike="noStrike" kern="1200" cap="none" spc="0" normalizeH="0" baseline="0" noProof="0" dirty="0">
                <a:ln>
                  <a:noFill/>
                </a:ln>
                <a:solidFill>
                  <a:srgbClr val="09099D"/>
                </a:solidFill>
                <a:effectLst/>
                <a:uLnTx/>
                <a:uFillTx/>
                <a:latin typeface="Calibri" panose="020F0502020204030204"/>
                <a:ea typeface="+mn-ea"/>
                <a:cs typeface="+mn-cs"/>
              </a:rPr>
              <a:t>in 2019</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BE" sz="24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sp>
        <p:nvSpPr>
          <p:cNvPr id="4" name="Espace réservé du pied de page 3">
            <a:extLst>
              <a:ext uri="{FF2B5EF4-FFF2-40B4-BE49-F238E27FC236}">
                <a16:creationId xmlns:a16="http://schemas.microsoft.com/office/drawing/2014/main" id="{26160B42-EA73-4D69-978E-D21FB421E4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4252F04E-0A7A-8749-1C53-8AAF4DC51AD2}"/>
              </a:ext>
            </a:extLst>
          </p:cNvPr>
          <p:cNvPicPr>
            <a:picLocks noChangeAspect="1"/>
          </p:cNvPicPr>
          <p:nvPr/>
        </p:nvPicPr>
        <p:blipFill>
          <a:blip r:embed="rId3"/>
          <a:stretch>
            <a:fillRect/>
          </a:stretch>
        </p:blipFill>
        <p:spPr>
          <a:xfrm>
            <a:off x="7847417" y="0"/>
            <a:ext cx="1212807" cy="1081131"/>
          </a:xfrm>
          <a:prstGeom prst="rect">
            <a:avLst/>
          </a:prstGeom>
        </p:spPr>
      </p:pic>
    </p:spTree>
    <p:extLst>
      <p:ext uri="{BB962C8B-B14F-4D97-AF65-F5344CB8AC3E}">
        <p14:creationId xmlns:p14="http://schemas.microsoft.com/office/powerpoint/2010/main" val="1498153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424936" cy="1080119"/>
          </a:xfrm>
          <a:ln>
            <a:solidFill>
              <a:schemeClr val="bg1"/>
            </a:solidFill>
          </a:ln>
        </p:spPr>
        <p:txBody>
          <a:bodyPr>
            <a:normAutofit fontScale="90000"/>
          </a:bodyPr>
          <a:lstStyle/>
          <a:p>
            <a:r>
              <a:rPr lang="en-US" sz="4300" b="1" dirty="0">
                <a:solidFill>
                  <a:srgbClr val="0070C0"/>
                </a:solidFill>
              </a:rPr>
              <a:t>EurPriv </a:t>
            </a:r>
            <a:r>
              <a:rPr lang="en-US" sz="4300" b="1" dirty="0" err="1">
                <a:solidFill>
                  <a:srgbClr val="0070C0"/>
                </a:solidFill>
              </a:rPr>
              <a:t>Santé</a:t>
            </a:r>
            <a:r>
              <a:rPr lang="en-US" sz="4300" b="1" dirty="0">
                <a:solidFill>
                  <a:srgbClr val="0070C0"/>
                </a:solidFill>
              </a:rPr>
              <a:t>			       </a:t>
            </a:r>
            <a:r>
              <a:rPr lang="en-US" sz="2200" b="1" i="1" dirty="0">
                <a:solidFill>
                  <a:srgbClr val="C00000"/>
                </a:solidFill>
                <a:latin typeface="Arial Black" panose="020B0A04020102020204" pitchFamily="34" charset="0"/>
              </a:rPr>
              <a:t>Not present anymore</a:t>
            </a:r>
            <a:br>
              <a:rPr lang="en-US" sz="4300" b="1" dirty="0">
                <a:solidFill>
                  <a:srgbClr val="0070C0"/>
                </a:solidFill>
              </a:rPr>
            </a:br>
            <a:r>
              <a:rPr lang="en-US" sz="3600" b="1" dirty="0">
                <a:solidFill>
                  <a:srgbClr val="0070C0"/>
                </a:solidFill>
              </a:rPr>
              <a:t>Cigna </a:t>
            </a:r>
            <a:r>
              <a:rPr lang="fr-BE" sz="2700" dirty="0">
                <a:solidFill>
                  <a:prstClr val="black"/>
                </a:solidFill>
              </a:rPr>
              <a:t>(= BCVR 8672) 			</a:t>
            </a:r>
            <a:r>
              <a:rPr lang="fr-BE" sz="2200" b="1" i="1" dirty="0">
                <a:solidFill>
                  <a:srgbClr val="C00000"/>
                </a:solidFill>
                <a:latin typeface="Arial Black" panose="020B0A04020102020204" pitchFamily="34" charset="0"/>
              </a:rPr>
              <a:t>on « eurprivileges.com »</a:t>
            </a:r>
          </a:p>
        </p:txBody>
      </p:sp>
      <p:sp>
        <p:nvSpPr>
          <p:cNvPr id="3" name="Espace réservé du contenu 2"/>
          <p:cNvSpPr>
            <a:spLocks noGrp="1"/>
          </p:cNvSpPr>
          <p:nvPr>
            <p:ph idx="1"/>
          </p:nvPr>
        </p:nvSpPr>
        <p:spPr>
          <a:xfrm>
            <a:off x="364239" y="1412775"/>
            <a:ext cx="8352928" cy="5308700"/>
          </a:xfrm>
        </p:spPr>
        <p:txBody>
          <a:bodyPr>
            <a:normAutofit/>
          </a:bodyPr>
          <a:lstStyle/>
          <a:p>
            <a:pPr marL="0" lvl="0" indent="0">
              <a:lnSpc>
                <a:spcPct val="100000"/>
              </a:lnSpc>
              <a:spcBef>
                <a:spcPts val="0"/>
              </a:spcBef>
              <a:buNone/>
            </a:pPr>
            <a:r>
              <a:rPr lang="en-GB" sz="2000" b="1" dirty="0">
                <a:solidFill>
                  <a:srgbClr val="C00000"/>
                </a:solidFill>
              </a:rPr>
              <a:t>Individual Insurance. To be subscribed to at least 6 months before retirement.  Medical questionnaire </a:t>
            </a:r>
            <a:r>
              <a:rPr lang="en-GB" sz="2000" dirty="0">
                <a:solidFill>
                  <a:srgbClr val="C00000"/>
                </a:solidFill>
              </a:rPr>
              <a:t>(no waiting period). </a:t>
            </a:r>
          </a:p>
          <a:p>
            <a:pPr marL="0" lvl="0" indent="0">
              <a:lnSpc>
                <a:spcPct val="100000"/>
              </a:lnSpc>
              <a:spcBef>
                <a:spcPts val="0"/>
              </a:spcBef>
              <a:buNone/>
            </a:pPr>
            <a:r>
              <a:rPr lang="en-GB" sz="2000" b="1" dirty="0">
                <a:solidFill>
                  <a:srgbClr val="C00000"/>
                </a:solidFill>
              </a:rPr>
              <a:t>Lifelong insurance.</a:t>
            </a:r>
            <a:endParaRPr lang="en-GB" sz="2000" dirty="0">
              <a:solidFill>
                <a:srgbClr val="C00000"/>
              </a:solidFill>
            </a:endParaRPr>
          </a:p>
          <a:p>
            <a:pPr lvl="0">
              <a:lnSpc>
                <a:spcPct val="100000"/>
              </a:lnSpc>
              <a:spcBef>
                <a:spcPts val="0"/>
              </a:spcBef>
            </a:pPr>
            <a:r>
              <a:rPr lang="en-GB" sz="1900" dirty="0">
                <a:solidFill>
                  <a:prstClr val="black"/>
                </a:solidFill>
              </a:rPr>
              <a:t>Hospitalization (single room), surgical operations and expenses incurred two months prior to and six months after. </a:t>
            </a:r>
            <a:endParaRPr lang="fr-BE" sz="1900" dirty="0">
              <a:solidFill>
                <a:prstClr val="black"/>
              </a:solidFill>
            </a:endParaRPr>
          </a:p>
          <a:p>
            <a:pPr lvl="0">
              <a:lnSpc>
                <a:spcPct val="100000"/>
              </a:lnSpc>
              <a:spcBef>
                <a:spcPts val="0"/>
              </a:spcBef>
            </a:pPr>
            <a:r>
              <a:rPr lang="en-GB" sz="1900" dirty="0">
                <a:solidFill>
                  <a:prstClr val="black"/>
                </a:solidFill>
              </a:rPr>
              <a:t>100% reimbursement of the difference between actual expenditure and the amount reimbursed by the JSIS. (No ceilings). Limit of 20% for revalidation.</a:t>
            </a:r>
          </a:p>
          <a:p>
            <a:pPr lvl="0">
              <a:lnSpc>
                <a:spcPct val="100000"/>
              </a:lnSpc>
              <a:spcBef>
                <a:spcPts val="0"/>
              </a:spcBef>
            </a:pPr>
            <a:r>
              <a:rPr lang="en-GB" sz="1900" dirty="0">
                <a:solidFill>
                  <a:prstClr val="black"/>
                </a:solidFill>
              </a:rPr>
              <a:t>All medical expenses (including for out-patient care) during pregnancy</a:t>
            </a:r>
          </a:p>
          <a:p>
            <a:pPr lvl="0">
              <a:lnSpc>
                <a:spcPct val="100000"/>
              </a:lnSpc>
              <a:spcBef>
                <a:spcPts val="0"/>
              </a:spcBef>
            </a:pPr>
            <a:r>
              <a:rPr lang="en-GB" sz="1900" dirty="0">
                <a:solidFill>
                  <a:prstClr val="black"/>
                </a:solidFill>
              </a:rPr>
              <a:t>Possibility to keep the insurance when leaving JSIS (e.g. end of contract with EC)</a:t>
            </a:r>
          </a:p>
          <a:p>
            <a:pPr lvl="0">
              <a:lnSpc>
                <a:spcPct val="100000"/>
              </a:lnSpc>
              <a:spcBef>
                <a:spcPts val="0"/>
              </a:spcBef>
            </a:pPr>
            <a:r>
              <a:rPr lang="en-GB" sz="1900" dirty="0">
                <a:solidFill>
                  <a:prstClr val="black"/>
                </a:solidFill>
              </a:rPr>
              <a:t>Worldwide coverage (but limitations outside EEA)</a:t>
            </a:r>
            <a:endParaRPr lang="en-US" sz="1900" b="1" i="1" dirty="0">
              <a:solidFill>
                <a:prstClr val="black"/>
              </a:solidFill>
            </a:endParaRPr>
          </a:p>
          <a:p>
            <a:pPr algn="just">
              <a:spcAft>
                <a:spcPts val="600"/>
              </a:spcAft>
            </a:pPr>
            <a:r>
              <a:rPr lang="en-GB" sz="2000" dirty="0">
                <a:effectLst/>
                <a:ea typeface="Calibri" panose="020F0502020204030204" pitchFamily="34" charset="0"/>
                <a:cs typeface="Times New Roman" panose="02020603050405020304" pitchFamily="18" charset="0"/>
              </a:rPr>
              <a:t>The annual premium, in 2022, to be paid quarterly, depends on age (BE </a:t>
            </a:r>
            <a:r>
              <a:rPr lang="en-US" sz="2000" dirty="0">
                <a:solidFill>
                  <a:srgbClr val="000000"/>
                </a:solidFill>
                <a:effectLst/>
                <a:ea typeface="Calibri" panose="020F0502020204030204" pitchFamily="34" charset="0"/>
                <a:cs typeface="Times New Roman" panose="02020603050405020304" pitchFamily="18" charset="0"/>
              </a:rPr>
              <a:t>taxes included</a:t>
            </a:r>
            <a:r>
              <a:rPr lang="en-GB" sz="2000" dirty="0">
                <a:effectLst/>
                <a:ea typeface="Calibri" panose="020F0502020204030204" pitchFamily="34" charset="0"/>
                <a:cs typeface="Times New Roman" panose="02020603050405020304" pitchFamily="18" charset="0"/>
              </a:rPr>
              <a:t>). It follows the Eurostat index. </a:t>
            </a:r>
            <a:endParaRPr lang="fr-BE" sz="2000" dirty="0">
              <a:effectLst/>
              <a:ea typeface="Calibri" panose="020F0502020204030204" pitchFamily="34" charset="0"/>
              <a:cs typeface="Times New Roman" panose="02020603050405020304" pitchFamily="18" charset="0"/>
            </a:endParaRPr>
          </a:p>
          <a:p>
            <a:pPr marL="0" lvl="0" indent="0">
              <a:lnSpc>
                <a:spcPct val="80000"/>
              </a:lnSpc>
              <a:buNone/>
            </a:pPr>
            <a:endParaRPr lang="en-US" sz="2000" dirty="0">
              <a:solidFill>
                <a:prstClr val="black"/>
              </a:solidFill>
            </a:endParaRPr>
          </a:p>
          <a:p>
            <a:pPr marL="0" lvl="0" indent="0">
              <a:lnSpc>
                <a:spcPct val="80000"/>
              </a:lnSpc>
              <a:buNone/>
            </a:pPr>
            <a:endParaRPr lang="en-US" sz="1700" dirty="0">
              <a:solidFill>
                <a:prstClr val="black"/>
              </a:solidFill>
            </a:endParaRPr>
          </a:p>
          <a:p>
            <a:pPr marL="0" lvl="0" indent="0">
              <a:lnSpc>
                <a:spcPct val="80000"/>
              </a:lnSpc>
              <a:buNone/>
            </a:pPr>
            <a:r>
              <a:rPr lang="en-US" sz="1700" dirty="0">
                <a:solidFill>
                  <a:prstClr val="black"/>
                </a:solidFill>
              </a:rPr>
              <a:t>			*Belgian taxes (9.25%) included</a:t>
            </a:r>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9ED8E8-F69A-41C6-92A1-2370E1EAEBD0}"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a:xfrm>
            <a:off x="3028950" y="6356350"/>
            <a:ext cx="3086100" cy="3651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11" name="Tableau 10">
            <a:extLst>
              <a:ext uri="{FF2B5EF4-FFF2-40B4-BE49-F238E27FC236}">
                <a16:creationId xmlns:a16="http://schemas.microsoft.com/office/drawing/2014/main" id="{3F685E7B-3A27-46D6-A6B8-3C34160E8D7A}"/>
              </a:ext>
            </a:extLst>
          </p:cNvPr>
          <p:cNvGraphicFramePr>
            <a:graphicFrameLocks noGrp="1"/>
          </p:cNvGraphicFramePr>
          <p:nvPr>
            <p:extLst>
              <p:ext uri="{D42A27DB-BD31-4B8C-83A1-F6EECF244321}">
                <p14:modId xmlns:p14="http://schemas.microsoft.com/office/powerpoint/2010/main" val="1187005146"/>
              </p:ext>
            </p:extLst>
          </p:nvPr>
        </p:nvGraphicFramePr>
        <p:xfrm>
          <a:off x="560266" y="5191799"/>
          <a:ext cx="7960873" cy="659384"/>
        </p:xfrm>
        <a:graphic>
          <a:graphicData uri="http://schemas.openxmlformats.org/drawingml/2006/table">
            <a:tbl>
              <a:tblPr firstRow="1" bandRow="1"/>
              <a:tblGrid>
                <a:gridCol w="2120629">
                  <a:extLst>
                    <a:ext uri="{9D8B030D-6E8A-4147-A177-3AD203B41FA5}">
                      <a16:colId xmlns:a16="http://schemas.microsoft.com/office/drawing/2014/main" val="3799368108"/>
                    </a:ext>
                  </a:extLst>
                </a:gridCol>
                <a:gridCol w="908320">
                  <a:extLst>
                    <a:ext uri="{9D8B030D-6E8A-4147-A177-3AD203B41FA5}">
                      <a16:colId xmlns:a16="http://schemas.microsoft.com/office/drawing/2014/main" val="2335164166"/>
                    </a:ext>
                  </a:extLst>
                </a:gridCol>
                <a:gridCol w="1070043">
                  <a:extLst>
                    <a:ext uri="{9D8B030D-6E8A-4147-A177-3AD203B41FA5}">
                      <a16:colId xmlns:a16="http://schemas.microsoft.com/office/drawing/2014/main" val="3318500366"/>
                    </a:ext>
                  </a:extLst>
                </a:gridCol>
                <a:gridCol w="1050587">
                  <a:extLst>
                    <a:ext uri="{9D8B030D-6E8A-4147-A177-3AD203B41FA5}">
                      <a16:colId xmlns:a16="http://schemas.microsoft.com/office/drawing/2014/main" val="1504204954"/>
                    </a:ext>
                  </a:extLst>
                </a:gridCol>
                <a:gridCol w="972766">
                  <a:extLst>
                    <a:ext uri="{9D8B030D-6E8A-4147-A177-3AD203B41FA5}">
                      <a16:colId xmlns:a16="http://schemas.microsoft.com/office/drawing/2014/main" val="1677390436"/>
                    </a:ext>
                  </a:extLst>
                </a:gridCol>
                <a:gridCol w="953310">
                  <a:extLst>
                    <a:ext uri="{9D8B030D-6E8A-4147-A177-3AD203B41FA5}">
                      <a16:colId xmlns:a16="http://schemas.microsoft.com/office/drawing/2014/main" val="3464138086"/>
                    </a:ext>
                  </a:extLst>
                </a:gridCol>
                <a:gridCol w="885218">
                  <a:extLst>
                    <a:ext uri="{9D8B030D-6E8A-4147-A177-3AD203B41FA5}">
                      <a16:colId xmlns:a16="http://schemas.microsoft.com/office/drawing/2014/main" val="2404935128"/>
                    </a:ext>
                  </a:extLst>
                </a:gridCol>
              </a:tblGrid>
              <a:tr h="252095">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31-50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51-60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61-67</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1597673990"/>
                  </a:ext>
                </a:extLst>
              </a:tr>
              <a:tr h="252095">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premium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69.56</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97.36</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152.97</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198.42</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266.57</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BE"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448.13</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1359585109"/>
                  </a:ext>
                </a:extLst>
              </a:tr>
            </a:tbl>
          </a:graphicData>
        </a:graphic>
      </p:graphicFrame>
    </p:spTree>
    <p:extLst>
      <p:ext uri="{BB962C8B-B14F-4D97-AF65-F5344CB8AC3E}">
        <p14:creationId xmlns:p14="http://schemas.microsoft.com/office/powerpoint/2010/main" val="333978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52" name="Group 5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53" name="Freeform: Shape 5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4006493" y="873777"/>
            <a:ext cx="4904594" cy="5482572"/>
          </a:xfrm>
        </p:spPr>
        <p:txBody>
          <a:bodyPr anchor="ctr">
            <a:normAutofit fontScale="92500" lnSpcReduction="10000"/>
          </a:bodyPr>
          <a:lstStyle/>
          <a:p>
            <a:pPr marL="0" lvl="0" indent="0" defTabSz="685800">
              <a:spcBef>
                <a:spcPts val="750"/>
              </a:spcBef>
              <a:buNone/>
            </a:pPr>
            <a:r>
              <a:rPr lang="fr-BE" sz="2400" b="1" dirty="0">
                <a:solidFill>
                  <a:srgbClr val="09099D"/>
                </a:solidFill>
                <a:latin typeface="Arial" panose="020B0604020202020204" pitchFamily="34" charset="0"/>
                <a:cs typeface="Arial" panose="020B0604020202020204" pitchFamily="34" charset="0"/>
              </a:rPr>
              <a:t>1. </a:t>
            </a:r>
            <a:r>
              <a:rPr lang="fr-BE" sz="2400" b="1" dirty="0">
                <a:solidFill>
                  <a:srgbClr val="C00000"/>
                </a:solidFill>
                <a:latin typeface="Arial" panose="020B0604020202020204" pitchFamily="34" charset="0"/>
                <a:cs typeface="Arial" panose="020B0604020202020204" pitchFamily="34" charset="0"/>
              </a:rPr>
              <a:t>JSIS</a:t>
            </a:r>
            <a:r>
              <a:rPr lang="fr-BE" sz="1800" dirty="0">
                <a:solidFill>
                  <a:schemeClr val="tx2"/>
                </a:solidFill>
                <a:latin typeface="Arial" panose="020B0604020202020204" pitchFamily="34" charset="0"/>
                <a:cs typeface="Arial" panose="020B0604020202020204" pitchFamily="34" charset="0"/>
              </a:rPr>
              <a:t>- </a:t>
            </a:r>
            <a:r>
              <a:rPr lang="en-GB" sz="2600" b="1" dirty="0">
                <a:solidFill>
                  <a:srgbClr val="09099D"/>
                </a:solidFill>
              </a:rPr>
              <a:t>The Joint Sickness Insurance Scheme –JSIS (Staff Regulations</a:t>
            </a:r>
            <a:r>
              <a:rPr lang="en-GB" sz="2000" b="1" dirty="0">
                <a:solidFill>
                  <a:srgbClr val="09099D"/>
                </a:solidFill>
              </a:rPr>
              <a:t>)  </a:t>
            </a:r>
            <a:r>
              <a:rPr lang="en-GB" sz="2000" dirty="0">
                <a:solidFill>
                  <a:prstClr val="black"/>
                </a:solidFill>
              </a:rPr>
              <a:t>(GIP = 90 pages)</a:t>
            </a:r>
          </a:p>
          <a:p>
            <a:pPr marL="0" lvl="0" indent="0" defTabSz="685800">
              <a:spcBef>
                <a:spcPts val="750"/>
              </a:spcBef>
              <a:buNone/>
            </a:pPr>
            <a:endParaRPr lang="en-GB" sz="2000" dirty="0">
              <a:solidFill>
                <a:prstClr val="black"/>
              </a:solidFill>
            </a:endParaRPr>
          </a:p>
          <a:p>
            <a:pPr marL="0" lvl="0" indent="0" defTabSz="685800">
              <a:spcBef>
                <a:spcPts val="750"/>
              </a:spcBef>
              <a:buNone/>
            </a:pPr>
            <a:r>
              <a:rPr lang="fr-BE" sz="2400" b="1" dirty="0">
                <a:solidFill>
                  <a:srgbClr val="09099D"/>
                </a:solidFill>
                <a:latin typeface="Arial" panose="020B0604020202020204" pitchFamily="34" charset="0"/>
                <a:cs typeface="Arial" panose="020B0604020202020204" pitchFamily="34" charset="0"/>
              </a:rPr>
              <a:t>2. </a:t>
            </a:r>
            <a:r>
              <a:rPr lang="en-GB" b="1" dirty="0">
                <a:solidFill>
                  <a:srgbClr val="0070C0"/>
                </a:solidFill>
              </a:rPr>
              <a:t>Assistance schemes </a:t>
            </a:r>
            <a:r>
              <a:rPr lang="en-GB" b="1" dirty="0">
                <a:solidFill>
                  <a:srgbClr val="09099D"/>
                </a:solidFill>
              </a:rPr>
              <a:t>for coverage whilst abroad </a:t>
            </a:r>
            <a:r>
              <a:rPr lang="en-GB" dirty="0"/>
              <a:t>(urgencies – repatriation)</a:t>
            </a:r>
          </a:p>
          <a:p>
            <a:pPr marL="0" indent="0">
              <a:buNone/>
            </a:pPr>
            <a:endParaRPr lang="en-GB" sz="1800" dirty="0">
              <a:solidFill>
                <a:schemeClr val="tx2"/>
              </a:solidFill>
              <a:latin typeface="Arial" panose="020B0604020202020204" pitchFamily="34" charset="0"/>
              <a:cs typeface="Arial" panose="020B0604020202020204" pitchFamily="34" charset="0"/>
            </a:endParaRPr>
          </a:p>
          <a:p>
            <a:pPr marL="0" lvl="0" indent="0" defTabSz="685800">
              <a:spcBef>
                <a:spcPts val="750"/>
              </a:spcBef>
              <a:buNone/>
            </a:pPr>
            <a:r>
              <a:rPr lang="fr-BE" sz="2400" b="1" dirty="0">
                <a:solidFill>
                  <a:srgbClr val="09099D"/>
                </a:solidFill>
                <a:latin typeface="Arial" panose="020B0604020202020204" pitchFamily="34" charset="0"/>
                <a:cs typeface="Arial" panose="020B0604020202020204" pitchFamily="34" charset="0"/>
              </a:rPr>
              <a:t>3. </a:t>
            </a:r>
            <a:r>
              <a:rPr lang="en-GB" b="1" dirty="0">
                <a:solidFill>
                  <a:srgbClr val="00B050"/>
                </a:solidFill>
              </a:rPr>
              <a:t>Schemes complementary </a:t>
            </a:r>
            <a:r>
              <a:rPr lang="en-GB" b="1" dirty="0">
                <a:solidFill>
                  <a:srgbClr val="09099D"/>
                </a:solidFill>
              </a:rPr>
              <a:t>to the JSIS </a:t>
            </a:r>
            <a:r>
              <a:rPr lang="en-GB" dirty="0"/>
              <a:t>(to obtain up to 100% reimbursement)</a:t>
            </a:r>
          </a:p>
          <a:p>
            <a:pPr marL="0" indent="0">
              <a:buNone/>
            </a:pPr>
            <a:endParaRPr lang="en-GB" sz="2400" dirty="0">
              <a:latin typeface="Arial" panose="020B0604020202020204" pitchFamily="34" charset="0"/>
              <a:cs typeface="Arial" panose="020B0604020202020204" pitchFamily="34" charset="0"/>
            </a:endParaRPr>
          </a:p>
          <a:p>
            <a:pPr marL="0" lvl="0" indent="0" defTabSz="685800">
              <a:spcBef>
                <a:spcPts val="750"/>
              </a:spcBef>
              <a:buNone/>
            </a:pPr>
            <a:r>
              <a:rPr lang="fr-BE" sz="2600" b="1" dirty="0">
                <a:solidFill>
                  <a:srgbClr val="002060"/>
                </a:solidFill>
                <a:latin typeface="Arial" panose="020B0604020202020204" pitchFamily="34" charset="0"/>
                <a:cs typeface="Arial" panose="020B0604020202020204" pitchFamily="34" charset="0"/>
              </a:rPr>
              <a:t>4</a:t>
            </a:r>
            <a:r>
              <a:rPr lang="fr-BE" sz="2400" b="1" dirty="0">
                <a:solidFill>
                  <a:srgbClr val="002060"/>
                </a:solidFill>
                <a:latin typeface="Arial" panose="020B0604020202020204" pitchFamily="34" charset="0"/>
                <a:cs typeface="Arial" panose="020B0604020202020204" pitchFamily="34" charset="0"/>
              </a:rPr>
              <a:t>. </a:t>
            </a:r>
            <a:r>
              <a:rPr lang="en-GB" b="1" dirty="0">
                <a:solidFill>
                  <a:srgbClr val="FFC000"/>
                </a:solidFill>
              </a:rPr>
              <a:t>Accident insurance </a:t>
            </a:r>
            <a:r>
              <a:rPr lang="en-GB" dirty="0"/>
              <a:t>(to supplement JSIS for retired staff – invalidity)</a:t>
            </a:r>
          </a:p>
          <a:p>
            <a:pPr marL="0" indent="0">
              <a:buNone/>
            </a:pPr>
            <a:endParaRPr lang="fr-BE" sz="2400" dirty="0">
              <a:solidFill>
                <a:schemeClr val="tx2"/>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32913" y="873778"/>
            <a:ext cx="3911856" cy="4371974"/>
          </a:xfrm>
        </p:spPr>
        <p:txBody>
          <a:bodyPr>
            <a:normAutofit/>
          </a:bodyPr>
          <a:lstStyle/>
          <a:p>
            <a:r>
              <a:rPr lang="en-GB" sz="3600" b="1" dirty="0">
                <a:solidFill>
                  <a:srgbClr val="09099D"/>
                </a:solidFill>
                <a:latin typeface="Arial Black" panose="020B0A04020102020204" pitchFamily="34" charset="0"/>
                <a:ea typeface="+mn-ea"/>
                <a:cs typeface="Arial" panose="020B0604020202020204" pitchFamily="34" charset="0"/>
              </a:rPr>
              <a:t>Reminder:</a:t>
            </a:r>
            <a:br>
              <a:rPr lang="en-GB" sz="2800" b="1" dirty="0">
                <a:solidFill>
                  <a:schemeClr val="tx2"/>
                </a:solidFill>
                <a:latin typeface="Arial Black" panose="020B0A04020102020204" pitchFamily="34" charset="0"/>
                <a:cs typeface="Arial" panose="020B0604020202020204" pitchFamily="34" charset="0"/>
              </a:rPr>
            </a:br>
            <a:br>
              <a:rPr lang="en-GB" sz="2800" b="1" dirty="0">
                <a:solidFill>
                  <a:schemeClr val="tx2"/>
                </a:solidFill>
                <a:latin typeface="Arial Black" panose="020B0A04020102020204" pitchFamily="34" charset="0"/>
                <a:cs typeface="Arial" panose="020B0604020202020204" pitchFamily="34" charset="0"/>
              </a:rPr>
            </a:br>
            <a:r>
              <a:rPr lang="en-GB" sz="2000" b="1" dirty="0">
                <a:solidFill>
                  <a:srgbClr val="09099D"/>
                </a:solidFill>
                <a:latin typeface="Arial Black" panose="020B0A04020102020204" pitchFamily="34" charset="0"/>
                <a:ea typeface="+mn-ea"/>
                <a:cs typeface="Arial" panose="020B0604020202020204" pitchFamily="34" charset="0"/>
              </a:rPr>
              <a:t>How to cover health </a:t>
            </a:r>
            <a:br>
              <a:rPr lang="en-GB" sz="2000" b="1" dirty="0">
                <a:solidFill>
                  <a:srgbClr val="09099D"/>
                </a:solidFill>
                <a:latin typeface="Arial Black" panose="020B0A04020102020204" pitchFamily="34" charset="0"/>
                <a:ea typeface="+mn-ea"/>
                <a:cs typeface="Arial" panose="020B0604020202020204" pitchFamily="34" charset="0"/>
              </a:rPr>
            </a:br>
            <a:r>
              <a:rPr lang="en-GB" sz="2000" b="1" dirty="0">
                <a:solidFill>
                  <a:srgbClr val="09099D"/>
                </a:solidFill>
                <a:latin typeface="Arial Black" panose="020B0A04020102020204" pitchFamily="34" charset="0"/>
                <a:ea typeface="+mn-ea"/>
                <a:cs typeface="Arial" panose="020B0604020202020204" pitchFamily="34" charset="0"/>
              </a:rPr>
              <a:t>care expenses?</a:t>
            </a:r>
          </a:p>
        </p:txBody>
      </p:sp>
      <p:sp>
        <p:nvSpPr>
          <p:cNvPr id="4" name="Date Placeholder 3"/>
          <p:cNvSpPr>
            <a:spLocks noGrp="1"/>
          </p:cNvSpPr>
          <p:nvPr>
            <p:ph type="dt" sz="half" idx="10"/>
          </p:nvPr>
        </p:nvSpPr>
        <p:spPr>
          <a:xfrm>
            <a:off x="603504" y="6356350"/>
            <a:ext cx="2057400" cy="365125"/>
          </a:xfrm>
        </p:spPr>
        <p:txBody>
          <a:bodyPr>
            <a:normAutofit/>
          </a:bodyPr>
          <a:lstStyle/>
          <a:p>
            <a:pPr>
              <a:spcAft>
                <a:spcPts val="600"/>
              </a:spcAft>
              <a:defRPr/>
            </a:pPr>
            <a:fld id="{D1B6075F-9AC9-47F5-A7F0-F7F6E3D60759}" type="datetime1">
              <a:rPr lang="fr-FR" smtClean="0"/>
              <a:t>23/11/2022</a:t>
            </a:fld>
            <a:endParaRPr lang="fr-FR" dirty="0"/>
          </a:p>
        </p:txBody>
      </p:sp>
      <p:sp>
        <p:nvSpPr>
          <p:cNvPr id="5" name="Slide Number Placeholder 4"/>
          <p:cNvSpPr>
            <a:spLocks noGrp="1"/>
          </p:cNvSpPr>
          <p:nvPr>
            <p:ph type="sldNum" sz="quarter" idx="12"/>
          </p:nvPr>
        </p:nvSpPr>
        <p:spPr>
          <a:xfrm>
            <a:off x="6457950" y="6356350"/>
            <a:ext cx="2057400" cy="365125"/>
          </a:xfrm>
        </p:spPr>
        <p:txBody>
          <a:bodyPr>
            <a:normAutofit/>
          </a:bodyPr>
          <a:lstStyle/>
          <a:p>
            <a:pPr>
              <a:spcAft>
                <a:spcPts val="600"/>
              </a:spcAft>
              <a:defRPr/>
            </a:pPr>
            <a:fld id="{621BEB37-471C-4943-8425-6B18E5DA9AD1}" type="slidenum">
              <a:rPr lang="fr-FR"/>
              <a:pPr>
                <a:spcAft>
                  <a:spcPts val="600"/>
                </a:spcAft>
                <a:defRPr/>
              </a:pPr>
              <a:t>2</a:t>
            </a:fld>
            <a:endParaRPr lang="fr-FR"/>
          </a:p>
        </p:txBody>
      </p:sp>
      <p:sp>
        <p:nvSpPr>
          <p:cNvPr id="6" name="Espace réservé du pied de page 5">
            <a:extLst>
              <a:ext uri="{FF2B5EF4-FFF2-40B4-BE49-F238E27FC236}">
                <a16:creationId xmlns:a16="http://schemas.microsoft.com/office/drawing/2014/main" id="{7113A785-C18B-459C-8052-E44B1D0213C4}"/>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3777203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anim calcmode="lin" valueType="num">
                                      <p:cBhvr>
                                        <p:cTn id="8" dur="1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
                                        <p:tgtEl>
                                          <p:spTgt spid="3">
                                            <p:txEl>
                                              <p:pRg st="2" end="2"/>
                                            </p:txEl>
                                          </p:spTgt>
                                        </p:tgtEl>
                                      </p:cBhvr>
                                    </p:animEffect>
                                    <p:anim calcmode="lin" valueType="num">
                                      <p:cBhvr>
                                        <p:cTn id="15" dur="1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
                                        <p:tgtEl>
                                          <p:spTgt spid="3">
                                            <p:txEl>
                                              <p:pRg st="4" end="4"/>
                                            </p:txEl>
                                          </p:spTgt>
                                        </p:tgtEl>
                                      </p:cBhvr>
                                    </p:animEffect>
                                    <p:anim calcmode="lin" valueType="num">
                                      <p:cBhvr>
                                        <p:cTn id="22" dur="1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
                                        <p:tgtEl>
                                          <p:spTgt spid="3">
                                            <p:txEl>
                                              <p:pRg st="6" end="6"/>
                                            </p:txEl>
                                          </p:spTgt>
                                        </p:tgtEl>
                                      </p:cBhvr>
                                    </p:animEffect>
                                    <p:anim calcmode="lin" valueType="num">
                                      <p:cBhvr>
                                        <p:cTn id="29" dur="1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Espace réservé du contenu 2"/>
          <p:cNvSpPr>
            <a:spLocks noGrp="1"/>
          </p:cNvSpPr>
          <p:nvPr>
            <p:ph idx="1"/>
          </p:nvPr>
        </p:nvSpPr>
        <p:spPr>
          <a:xfrm>
            <a:off x="407225" y="1465461"/>
            <a:ext cx="8496944" cy="5164684"/>
          </a:xfrm>
        </p:spPr>
        <p:txBody>
          <a:bodyPr>
            <a:normAutofit/>
          </a:bodyPr>
          <a:lstStyle/>
          <a:p>
            <a:pPr>
              <a:lnSpc>
                <a:spcPct val="100000"/>
              </a:lnSpc>
              <a:buNone/>
            </a:pPr>
            <a:r>
              <a:rPr lang="en-GB" sz="2000" b="1" dirty="0">
                <a:solidFill>
                  <a:srgbClr val="C00000"/>
                </a:solidFill>
              </a:rPr>
              <a:t>Individual insurance. To be taken out at least 6 months before retirement.  Medical questionnaire (no waiting period). Lifelong insurance.</a:t>
            </a:r>
            <a:endParaRPr lang="en-GB" sz="2000" b="1" i="1" dirty="0">
              <a:solidFill>
                <a:srgbClr val="C00000"/>
              </a:solidFill>
            </a:endParaRPr>
          </a:p>
          <a:p>
            <a:pPr eaLnBrk="1" hangingPunct="1">
              <a:lnSpc>
                <a:spcPct val="70000"/>
              </a:lnSpc>
            </a:pPr>
            <a:r>
              <a:rPr lang="en-GB" sz="2000" dirty="0"/>
              <a:t>Reimbursements are 100% of the difference between actual expenditure and RCAM reimbursement for hospitalization (single room) and surgical operations and expenses incurred two months prior to and six months after. </a:t>
            </a:r>
          </a:p>
          <a:p>
            <a:pPr eaLnBrk="1" hangingPunct="1">
              <a:lnSpc>
                <a:spcPct val="70000"/>
              </a:lnSpc>
            </a:pPr>
            <a:r>
              <a:rPr lang="en-GB" sz="2000" dirty="0"/>
              <a:t>Reimbursements are 80 % of the difference between actual cost and JSIS. Reimbursement for medical visits, prescribed medicines, reasonable and usual out-patient treatment covered (Dental, Optics, Article 8.2 of the GIP). Limited to 20% of the cost for Art 8.2.</a:t>
            </a:r>
          </a:p>
          <a:p>
            <a:pPr>
              <a:lnSpc>
                <a:spcPct val="70000"/>
              </a:lnSpc>
            </a:pPr>
            <a:r>
              <a:rPr lang="en-GB" sz="2000" dirty="0"/>
              <a:t>Reimbursement of examinations (analysis, X-Rays, scans, lab tests if not linked to hospitalization) since 01.10.2016</a:t>
            </a:r>
          </a:p>
          <a:p>
            <a:pPr eaLnBrk="1" hangingPunct="1">
              <a:lnSpc>
                <a:spcPct val="70000"/>
              </a:lnSpc>
            </a:pPr>
            <a:r>
              <a:rPr lang="en-GB" sz="2000" dirty="0"/>
              <a:t>Worldwide coverage (limitations outside EEA)</a:t>
            </a:r>
          </a:p>
          <a:p>
            <a:pPr marL="171450" marR="0" lvl="0" indent="-171450" algn="just"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The annual premium 2022, to be paid quarterly, depends on age (BE </a:t>
            </a:r>
            <a:r>
              <a:rPr kumimoji="0" lang="en-US" sz="20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taxes included</a:t>
            </a:r>
            <a:r>
              <a:rPr kumimoji="0" lang="en-GB"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 It follows the Eurostat index. </a:t>
            </a:r>
            <a:endParaRPr kumimoji="0" lang="fr-BE"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eaLnBrk="1" hangingPunct="1">
              <a:lnSpc>
                <a:spcPct val="70000"/>
              </a:lnSpc>
              <a:buFont typeface="Wingdings" pitchFamily="2" charset="2"/>
              <a:buNone/>
            </a:pPr>
            <a:endParaRPr lang="en-GB" sz="2200" u="sng" dirty="0">
              <a:solidFill>
                <a:srgbClr val="00B050"/>
              </a:solidFill>
            </a:endParaRPr>
          </a:p>
          <a:p>
            <a:pPr eaLnBrk="1" hangingPunct="1">
              <a:lnSpc>
                <a:spcPct val="70000"/>
              </a:lnSpc>
              <a:buFont typeface="Wingdings" pitchFamily="2" charset="2"/>
              <a:buNone/>
            </a:pPr>
            <a:endParaRPr lang="fr-BE" sz="2200" u="sng" dirty="0">
              <a:solidFill>
                <a:srgbClr val="00B050"/>
              </a:solidFill>
            </a:endParaRPr>
          </a:p>
          <a:p>
            <a:pPr eaLnBrk="1" hangingPunct="1">
              <a:lnSpc>
                <a:spcPct val="70000"/>
              </a:lnSpc>
              <a:buFont typeface="Wingdings" pitchFamily="2" charset="2"/>
              <a:buNone/>
            </a:pPr>
            <a:endParaRPr lang="fr-BE" sz="2200" dirty="0">
              <a:solidFill>
                <a:srgbClr val="FF0000"/>
              </a:solidFill>
            </a:endParaRPr>
          </a:p>
          <a:p>
            <a:pPr eaLnBrk="1" hangingPunct="1">
              <a:lnSpc>
                <a:spcPct val="70000"/>
              </a:lnSpc>
            </a:pPr>
            <a:endParaRPr lang="en-US" sz="2200" dirty="0"/>
          </a:p>
        </p:txBody>
      </p:sp>
      <p:sp>
        <p:nvSpPr>
          <p:cNvPr id="7" name="Espace réservé de la date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FB0DCC9-A8C3-4519-96A2-0CCA12FFC093}"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B07A94-8B22-41F0-B34F-935F59C04CBF}"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4" name="Tableau 3">
            <a:extLst>
              <a:ext uri="{FF2B5EF4-FFF2-40B4-BE49-F238E27FC236}">
                <a16:creationId xmlns:a16="http://schemas.microsoft.com/office/drawing/2014/main" id="{966EC273-B85A-4A0B-B6AB-4F1E38C46BF2}"/>
              </a:ext>
            </a:extLst>
          </p:cNvPr>
          <p:cNvGraphicFramePr>
            <a:graphicFrameLocks noGrp="1"/>
          </p:cNvGraphicFramePr>
          <p:nvPr>
            <p:extLst>
              <p:ext uri="{D42A27DB-BD31-4B8C-83A1-F6EECF244321}">
                <p14:modId xmlns:p14="http://schemas.microsoft.com/office/powerpoint/2010/main" val="3299066849"/>
              </p:ext>
            </p:extLst>
          </p:nvPr>
        </p:nvGraphicFramePr>
        <p:xfrm>
          <a:off x="651753" y="5392539"/>
          <a:ext cx="7990057" cy="833024"/>
        </p:xfrm>
        <a:graphic>
          <a:graphicData uri="http://schemas.openxmlformats.org/drawingml/2006/table">
            <a:tbl>
              <a:tblPr firstRow="1" bandRow="1"/>
              <a:tblGrid>
                <a:gridCol w="2110903">
                  <a:extLst>
                    <a:ext uri="{9D8B030D-6E8A-4147-A177-3AD203B41FA5}">
                      <a16:colId xmlns:a16="http://schemas.microsoft.com/office/drawing/2014/main" val="3262157059"/>
                    </a:ext>
                  </a:extLst>
                </a:gridCol>
                <a:gridCol w="885217">
                  <a:extLst>
                    <a:ext uri="{9D8B030D-6E8A-4147-A177-3AD203B41FA5}">
                      <a16:colId xmlns:a16="http://schemas.microsoft.com/office/drawing/2014/main" val="1177752713"/>
                    </a:ext>
                  </a:extLst>
                </a:gridCol>
                <a:gridCol w="846306">
                  <a:extLst>
                    <a:ext uri="{9D8B030D-6E8A-4147-A177-3AD203B41FA5}">
                      <a16:colId xmlns:a16="http://schemas.microsoft.com/office/drawing/2014/main" val="2076985429"/>
                    </a:ext>
                  </a:extLst>
                </a:gridCol>
                <a:gridCol w="924128">
                  <a:extLst>
                    <a:ext uri="{9D8B030D-6E8A-4147-A177-3AD203B41FA5}">
                      <a16:colId xmlns:a16="http://schemas.microsoft.com/office/drawing/2014/main" val="2254444629"/>
                    </a:ext>
                  </a:extLst>
                </a:gridCol>
                <a:gridCol w="982493">
                  <a:extLst>
                    <a:ext uri="{9D8B030D-6E8A-4147-A177-3AD203B41FA5}">
                      <a16:colId xmlns:a16="http://schemas.microsoft.com/office/drawing/2014/main" val="2906571776"/>
                    </a:ext>
                  </a:extLst>
                </a:gridCol>
                <a:gridCol w="1099226">
                  <a:extLst>
                    <a:ext uri="{9D8B030D-6E8A-4147-A177-3AD203B41FA5}">
                      <a16:colId xmlns:a16="http://schemas.microsoft.com/office/drawing/2014/main" val="555559660"/>
                    </a:ext>
                  </a:extLst>
                </a:gridCol>
                <a:gridCol w="1141784">
                  <a:extLst>
                    <a:ext uri="{9D8B030D-6E8A-4147-A177-3AD203B41FA5}">
                      <a16:colId xmlns:a16="http://schemas.microsoft.com/office/drawing/2014/main" val="2475316936"/>
                    </a:ext>
                  </a:extLst>
                </a:gridCol>
              </a:tblGrid>
              <a:tr h="403195">
                <a:tc>
                  <a:txBody>
                    <a:bodyPr/>
                    <a:lstStyle/>
                    <a:p>
                      <a:pPr algn="ctr">
                        <a:lnSpc>
                          <a:spcPct val="105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21-30</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31-50</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51-60</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61-67</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800"/>
                        </a:spcAft>
                      </a:pPr>
                      <a:r>
                        <a:rPr lang="fr-FR" sz="16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370549508"/>
                  </a:ext>
                </a:extLst>
              </a:tr>
              <a:tr h="429829">
                <a:tc>
                  <a:txBody>
                    <a:bodyPr/>
                    <a:lstStyle/>
                    <a:p>
                      <a:pP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premium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489.52</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611.96</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958.70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1,019.90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1,278.32</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tc>
                  <a:txBody>
                    <a:bodyPr/>
                    <a:lstStyle/>
                    <a:p>
                      <a:pPr algn="ctr">
                        <a:lnSpc>
                          <a:spcPct val="105000"/>
                        </a:lnSpc>
                        <a:spcAft>
                          <a:spcPts val="800"/>
                        </a:spcAft>
                      </a:pPr>
                      <a:r>
                        <a:rPr lang="fr-FR" sz="16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1,836.08</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DEEF"/>
                    </a:solidFill>
                  </a:tcPr>
                </a:tc>
                <a:extLst>
                  <a:ext uri="{0D108BD9-81ED-4DB2-BD59-A6C34878D82A}">
                    <a16:rowId xmlns:a16="http://schemas.microsoft.com/office/drawing/2014/main" val="3493095767"/>
                  </a:ext>
                </a:extLst>
              </a:tr>
            </a:tbl>
          </a:graphicData>
        </a:graphic>
      </p:graphicFrame>
      <p:sp>
        <p:nvSpPr>
          <p:cNvPr id="8" name="Titre 7">
            <a:extLst>
              <a:ext uri="{FF2B5EF4-FFF2-40B4-BE49-F238E27FC236}">
                <a16:creationId xmlns:a16="http://schemas.microsoft.com/office/drawing/2014/main" id="{FDEF65FE-F098-326D-E77B-45BF127A7F19}"/>
              </a:ext>
            </a:extLst>
          </p:cNvPr>
          <p:cNvSpPr>
            <a:spLocks noGrp="1"/>
          </p:cNvSpPr>
          <p:nvPr>
            <p:ph type="title"/>
          </p:nvPr>
        </p:nvSpPr>
        <p:spPr>
          <a:xfrm>
            <a:off x="651753" y="227855"/>
            <a:ext cx="8252416" cy="1325563"/>
          </a:xfrm>
        </p:spPr>
        <p:txBody>
          <a:bodyPr>
            <a:normAutofit fontScale="90000"/>
          </a:bodyPr>
          <a:lstStyle/>
          <a:p>
            <a:r>
              <a:rPr kumimoji="0" lang="en-US" sz="3900" b="1" i="0" u="none" strike="noStrike" kern="1200" cap="none" spc="0" normalizeH="0" baseline="0" noProof="0" dirty="0">
                <a:ln>
                  <a:noFill/>
                </a:ln>
                <a:solidFill>
                  <a:srgbClr val="0070C0"/>
                </a:solidFill>
                <a:effectLst/>
                <a:uLnTx/>
                <a:uFillTx/>
                <a:latin typeface="Calibri Light"/>
                <a:ea typeface="+mj-ea"/>
                <a:cs typeface="+mj-cs"/>
              </a:rPr>
              <a:t>EurPriv </a:t>
            </a:r>
            <a:r>
              <a:rPr kumimoji="0" lang="en-US" sz="3900" b="1" i="0" u="none" strike="noStrike" kern="1200" cap="none" spc="0" normalizeH="0" baseline="0" noProof="0" dirty="0" err="1">
                <a:ln>
                  <a:noFill/>
                </a:ln>
                <a:solidFill>
                  <a:srgbClr val="0070C0"/>
                </a:solidFill>
                <a:effectLst/>
                <a:uLnTx/>
                <a:uFillTx/>
                <a:latin typeface="Calibri Light"/>
                <a:ea typeface="+mj-ea"/>
                <a:cs typeface="+mj-cs"/>
              </a:rPr>
              <a:t>Santé</a:t>
            </a:r>
            <a:r>
              <a:rPr kumimoji="0" lang="en-US" sz="3900" b="1" i="0" u="none" strike="noStrike" kern="1200" cap="none" spc="0" normalizeH="0" baseline="0" noProof="0" dirty="0">
                <a:ln>
                  <a:noFill/>
                </a:ln>
                <a:solidFill>
                  <a:srgbClr val="0070C0"/>
                </a:solidFill>
                <a:effectLst/>
                <a:uLnTx/>
                <a:uFillTx/>
                <a:latin typeface="Calibri Light"/>
                <a:ea typeface="+mj-ea"/>
                <a:cs typeface="+mj-cs"/>
              </a:rPr>
              <a:t> PLUS	       </a:t>
            </a:r>
            <a:r>
              <a:rPr lang="en-US" sz="2200" b="1" i="1" dirty="0">
                <a:solidFill>
                  <a:srgbClr val="C00000"/>
                </a:solidFill>
                <a:latin typeface="Arial Black" panose="020B0A04020102020204" pitchFamily="34" charset="0"/>
              </a:rPr>
              <a:t>Not presented anymore</a:t>
            </a:r>
            <a:br>
              <a:rPr kumimoji="0" lang="en-US" sz="3900" b="1" i="0" u="none" strike="noStrike" kern="1200" cap="none" spc="0" normalizeH="0" baseline="0" noProof="0" dirty="0">
                <a:ln>
                  <a:noFill/>
                </a:ln>
                <a:solidFill>
                  <a:srgbClr val="0070C0"/>
                </a:solidFill>
                <a:effectLst/>
                <a:uLnTx/>
                <a:uFillTx/>
                <a:latin typeface="Calibri Light"/>
                <a:ea typeface="+mj-ea"/>
                <a:cs typeface="+mj-cs"/>
              </a:rPr>
            </a:br>
            <a:r>
              <a:rPr kumimoji="0" lang="en-US" sz="3200" b="1" i="0" u="none" strike="noStrike" kern="1200" cap="none" spc="0" normalizeH="0" baseline="0" noProof="0" dirty="0">
                <a:ln>
                  <a:noFill/>
                </a:ln>
                <a:solidFill>
                  <a:srgbClr val="0070C0"/>
                </a:solidFill>
                <a:effectLst/>
                <a:uLnTx/>
                <a:uFillTx/>
                <a:latin typeface="Calibri Light"/>
                <a:ea typeface="+mj-ea"/>
                <a:cs typeface="+mj-cs"/>
              </a:rPr>
              <a:t>Cigna </a:t>
            </a:r>
            <a:r>
              <a:rPr kumimoji="0" lang="fr-BE" sz="2400" b="0" i="0" u="none" strike="noStrike" kern="1200" cap="none" spc="0" normalizeH="0" baseline="0" noProof="0" dirty="0">
                <a:ln>
                  <a:noFill/>
                </a:ln>
                <a:solidFill>
                  <a:prstClr val="black"/>
                </a:solidFill>
                <a:effectLst/>
                <a:uLnTx/>
                <a:uFillTx/>
                <a:latin typeface="Calibri Light"/>
                <a:ea typeface="+mj-ea"/>
                <a:cs typeface="+mj-cs"/>
              </a:rPr>
              <a:t>(= BCVR 8672)                          </a:t>
            </a:r>
            <a:r>
              <a:rPr lang="fr-BE" sz="2200" b="1" i="1" dirty="0">
                <a:solidFill>
                  <a:srgbClr val="C00000"/>
                </a:solidFill>
                <a:latin typeface="Arial Black" panose="020B0A04020102020204" pitchFamily="34" charset="0"/>
              </a:rPr>
              <a:t>on « </a:t>
            </a:r>
            <a:r>
              <a:rPr kumimoji="0" lang="fr-BE" sz="2200" b="1" i="1" u="none" strike="noStrike" kern="1200" cap="none" spc="0" normalizeH="0" baseline="0" noProof="0" dirty="0">
                <a:ln>
                  <a:noFill/>
                </a:ln>
                <a:solidFill>
                  <a:srgbClr val="C00000"/>
                </a:solidFill>
                <a:effectLst/>
                <a:uLnTx/>
                <a:uFillTx/>
                <a:latin typeface="Arial Black" panose="020B0A04020102020204" pitchFamily="34" charset="0"/>
              </a:rPr>
              <a:t>eurprivileges.com »</a:t>
            </a:r>
            <a:endParaRPr lang="fr-BE" sz="2200" dirty="0">
              <a:latin typeface="Arial Black" panose="020B0A04020102020204" pitchFamily="34" charset="0"/>
            </a:endParaRPr>
          </a:p>
        </p:txBody>
      </p:sp>
    </p:spTree>
    <p:extLst>
      <p:ext uri="{BB962C8B-B14F-4D97-AF65-F5344CB8AC3E}">
        <p14:creationId xmlns:p14="http://schemas.microsoft.com/office/powerpoint/2010/main" val="130682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65125"/>
            <a:ext cx="8363272" cy="1047651"/>
          </a:xfrm>
          <a:ln w="19050">
            <a:solidFill>
              <a:schemeClr val="bg1"/>
            </a:solidFill>
          </a:ln>
        </p:spPr>
        <p:txBody>
          <a:bodyPr>
            <a:normAutofit fontScale="90000"/>
          </a:bodyPr>
          <a:lstStyle/>
          <a:p>
            <a:r>
              <a:rPr lang="en-US" sz="4000" b="1" dirty="0">
                <a:solidFill>
                  <a:srgbClr val="0070C0"/>
                </a:solidFill>
              </a:rPr>
              <a:t>EUROSANTE  </a:t>
            </a:r>
            <a:r>
              <a:rPr kumimoji="0" lang="fr-FR" sz="3100" b="1" i="0" u="none" strike="noStrike" kern="1200" cap="none" spc="0" normalizeH="0" baseline="0" noProof="0" dirty="0">
                <a:ln>
                  <a:noFill/>
                </a:ln>
                <a:solidFill>
                  <a:srgbClr val="0070C0"/>
                </a:solidFill>
                <a:effectLst/>
                <a:uLnTx/>
                <a:uFillTx/>
                <a:latin typeface="+mn-lt"/>
                <a:ea typeface="+mn-ea"/>
                <a:cs typeface="Arial" panose="020B0604020202020204" pitchFamily="34" charset="0"/>
              </a:rPr>
              <a:t>Tranquillité			          (NATO)</a:t>
            </a:r>
            <a:br>
              <a:rPr lang="en-US" sz="2200" b="1" dirty="0">
                <a:solidFill>
                  <a:srgbClr val="0070C0"/>
                </a:solidFill>
                <a:latin typeface="+mn-lt"/>
              </a:rPr>
            </a:br>
            <a:r>
              <a:rPr lang="en-US" sz="3100" b="1" dirty="0">
                <a:solidFill>
                  <a:srgbClr val="0070C0"/>
                </a:solidFill>
              </a:rPr>
              <a:t>Allianz Care – (</a:t>
            </a:r>
            <a:r>
              <a:rPr lang="en-US" sz="3600" b="1" dirty="0">
                <a:solidFill>
                  <a:srgbClr val="0070C0"/>
                </a:solidFill>
              </a:rPr>
              <a:t>USB)          </a:t>
            </a:r>
            <a:r>
              <a:rPr lang="en-US" sz="2200" b="1" i="1" dirty="0">
                <a:solidFill>
                  <a:srgbClr val="C00000"/>
                </a:solidFill>
                <a:latin typeface="Arial Black" panose="020B0A04020102020204" pitchFamily="34" charset="0"/>
              </a:rPr>
              <a:t>To be transferred to Hospi Safe</a:t>
            </a:r>
            <a:endParaRPr lang="en-GB" sz="2200" b="1" i="1" u="sng" dirty="0">
              <a:solidFill>
                <a:srgbClr val="C00000"/>
              </a:solidFill>
              <a:latin typeface="Arial Black" panose="020B0A04020102020204" pitchFamily="34" charset="0"/>
              <a:cs typeface="Arial" panose="020B0604020202020204" pitchFamily="34" charset="0"/>
            </a:endParaRPr>
          </a:p>
        </p:txBody>
      </p:sp>
      <p:sp>
        <p:nvSpPr>
          <p:cNvPr id="3" name="Espace réservé du contenu 2"/>
          <p:cNvSpPr>
            <a:spLocks noGrp="1"/>
          </p:cNvSpPr>
          <p:nvPr>
            <p:ph idx="1"/>
          </p:nvPr>
        </p:nvSpPr>
        <p:spPr>
          <a:xfrm>
            <a:off x="457200" y="1628800"/>
            <a:ext cx="8435280" cy="4392488"/>
          </a:xfrm>
        </p:spPr>
        <p:txBody>
          <a:bodyPr>
            <a:normAutofit/>
          </a:bodyPr>
          <a:lstStyle/>
          <a:p>
            <a:pPr>
              <a:buNone/>
            </a:pPr>
            <a:r>
              <a:rPr lang="en-GB" sz="2000" b="1" dirty="0">
                <a:solidFill>
                  <a:srgbClr val="C00000"/>
                </a:solidFill>
              </a:rPr>
              <a:t>Individual insurance. Subscription up to 67 y (active staff). Medical questionnaire (no waiting period). Life long insurance.</a:t>
            </a:r>
          </a:p>
          <a:p>
            <a:pPr>
              <a:buNone/>
            </a:pPr>
            <a:endParaRPr lang="en-GB" sz="2000" dirty="0">
              <a:solidFill>
                <a:srgbClr val="C00000"/>
              </a:solidFill>
            </a:endParaRPr>
          </a:p>
          <a:p>
            <a:pPr>
              <a:lnSpc>
                <a:spcPct val="80000"/>
              </a:lnSpc>
            </a:pPr>
            <a:r>
              <a:rPr lang="en-GB" sz="2000" dirty="0"/>
              <a:t>Hospitalization (single room), surgical operations and expenses incurred two months prior to and six months after. </a:t>
            </a:r>
            <a:endParaRPr lang="fr-BE" sz="2000" dirty="0"/>
          </a:p>
          <a:p>
            <a:pPr>
              <a:lnSpc>
                <a:spcPct val="80000"/>
              </a:lnSpc>
            </a:pPr>
            <a:r>
              <a:rPr lang="en-GB" sz="2000" dirty="0"/>
              <a:t>100% reimbursement of the difference between actual expenditure and the amount reimbursed by the JSIS. (No ceilings)</a:t>
            </a:r>
          </a:p>
          <a:p>
            <a:pPr>
              <a:lnSpc>
                <a:spcPct val="80000"/>
              </a:lnSpc>
            </a:pPr>
            <a:r>
              <a:rPr lang="en-GB" sz="2000" dirty="0"/>
              <a:t>Worldwide coverage (limitations outside EEA)</a:t>
            </a:r>
          </a:p>
          <a:p>
            <a:pPr marL="0" indent="0">
              <a:lnSpc>
                <a:spcPct val="80000"/>
              </a:lnSpc>
              <a:buNone/>
            </a:pPr>
            <a:r>
              <a:rPr lang="en-GB" sz="2000" dirty="0"/>
              <a:t>Very similar to Hospi Safe.</a:t>
            </a:r>
            <a:endParaRPr lang="en-US" sz="2000" dirty="0"/>
          </a:p>
          <a:p>
            <a:pPr>
              <a:lnSpc>
                <a:spcPts val="1900"/>
              </a:lnSpc>
            </a:pPr>
            <a:r>
              <a:rPr lang="en-GB" sz="2000" dirty="0"/>
              <a:t>Annual premium 2022 depends on age  (€   including Belgian taxes). Variable as a function of statistics.</a:t>
            </a:r>
          </a:p>
          <a:p>
            <a:pPr marL="685800" lvl="2" indent="0">
              <a:lnSpc>
                <a:spcPts val="1900"/>
              </a:lnSpc>
              <a:buNone/>
            </a:pPr>
            <a:endParaRPr lang="en-GB" sz="1800" dirty="0">
              <a:solidFill>
                <a:srgbClr val="C00000"/>
              </a:solidFill>
            </a:endParaRPr>
          </a:p>
          <a:p>
            <a:pPr marL="342900" lvl="1" indent="0">
              <a:lnSpc>
                <a:spcPts val="1900"/>
              </a:lnSpc>
              <a:buNone/>
            </a:pPr>
            <a:endParaRPr lang="en-US" sz="1700" dirty="0">
              <a:solidFill>
                <a:srgbClr val="C00000"/>
              </a:solidFill>
            </a:endParaRPr>
          </a:p>
        </p:txBody>
      </p:sp>
      <p:sp>
        <p:nvSpPr>
          <p:cNvPr id="6" name="Espace réservé de la date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DE3D3FD-B20F-475A-B50E-0D15FCA602EE}"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C125EE-8C7B-4AC7-BFD4-CA660C4F646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7" name="Espace réservé du pied de page 6"/>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5" name="Tableau 4">
            <a:extLst>
              <a:ext uri="{FF2B5EF4-FFF2-40B4-BE49-F238E27FC236}">
                <a16:creationId xmlns:a16="http://schemas.microsoft.com/office/drawing/2014/main" id="{81FC1343-1EAE-4FCB-BA09-BB6BA304F1AA}"/>
              </a:ext>
            </a:extLst>
          </p:cNvPr>
          <p:cNvGraphicFramePr>
            <a:graphicFrameLocks noGrp="1"/>
          </p:cNvGraphicFramePr>
          <p:nvPr>
            <p:extLst>
              <p:ext uri="{D42A27DB-BD31-4B8C-83A1-F6EECF244321}">
                <p14:modId xmlns:p14="http://schemas.microsoft.com/office/powerpoint/2010/main" val="3583350449"/>
              </p:ext>
            </p:extLst>
          </p:nvPr>
        </p:nvGraphicFramePr>
        <p:xfrm>
          <a:off x="628650" y="5229200"/>
          <a:ext cx="7886700" cy="486664"/>
        </p:xfrm>
        <a:graphic>
          <a:graphicData uri="http://schemas.openxmlformats.org/drawingml/2006/table">
            <a:tbl>
              <a:tblPr firstRow="1" bandRow="1"/>
              <a:tblGrid>
                <a:gridCol w="2080927">
                  <a:extLst>
                    <a:ext uri="{9D8B030D-6E8A-4147-A177-3AD203B41FA5}">
                      <a16:colId xmlns:a16="http://schemas.microsoft.com/office/drawing/2014/main" val="199681300"/>
                    </a:ext>
                  </a:extLst>
                </a:gridCol>
                <a:gridCol w="574267">
                  <a:extLst>
                    <a:ext uri="{9D8B030D-6E8A-4147-A177-3AD203B41FA5}">
                      <a16:colId xmlns:a16="http://schemas.microsoft.com/office/drawing/2014/main" val="39435034"/>
                    </a:ext>
                  </a:extLst>
                </a:gridCol>
                <a:gridCol w="760430">
                  <a:extLst>
                    <a:ext uri="{9D8B030D-6E8A-4147-A177-3AD203B41FA5}">
                      <a16:colId xmlns:a16="http://schemas.microsoft.com/office/drawing/2014/main" val="3364396395"/>
                    </a:ext>
                  </a:extLst>
                </a:gridCol>
                <a:gridCol w="760430">
                  <a:extLst>
                    <a:ext uri="{9D8B030D-6E8A-4147-A177-3AD203B41FA5}">
                      <a16:colId xmlns:a16="http://schemas.microsoft.com/office/drawing/2014/main" val="181685617"/>
                    </a:ext>
                  </a:extLst>
                </a:gridCol>
                <a:gridCol w="855089">
                  <a:extLst>
                    <a:ext uri="{9D8B030D-6E8A-4147-A177-3AD203B41FA5}">
                      <a16:colId xmlns:a16="http://schemas.microsoft.com/office/drawing/2014/main" val="3155461405"/>
                    </a:ext>
                  </a:extLst>
                </a:gridCol>
                <a:gridCol w="760430">
                  <a:extLst>
                    <a:ext uri="{9D8B030D-6E8A-4147-A177-3AD203B41FA5}">
                      <a16:colId xmlns:a16="http://schemas.microsoft.com/office/drawing/2014/main" val="2850571511"/>
                    </a:ext>
                  </a:extLst>
                </a:gridCol>
                <a:gridCol w="760430">
                  <a:extLst>
                    <a:ext uri="{9D8B030D-6E8A-4147-A177-3AD203B41FA5}">
                      <a16:colId xmlns:a16="http://schemas.microsoft.com/office/drawing/2014/main" val="1682448911"/>
                    </a:ext>
                  </a:extLst>
                </a:gridCol>
                <a:gridCol w="760430">
                  <a:extLst>
                    <a:ext uri="{9D8B030D-6E8A-4147-A177-3AD203B41FA5}">
                      <a16:colId xmlns:a16="http://schemas.microsoft.com/office/drawing/2014/main" val="290961946"/>
                    </a:ext>
                  </a:extLst>
                </a:gridCol>
                <a:gridCol w="574267">
                  <a:extLst>
                    <a:ext uri="{9D8B030D-6E8A-4147-A177-3AD203B41FA5}">
                      <a16:colId xmlns:a16="http://schemas.microsoft.com/office/drawing/2014/main" val="4106327938"/>
                    </a:ext>
                  </a:extLst>
                </a:gridCol>
              </a:tblGrid>
              <a:tr h="215900">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0-18</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19-35</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36-50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51-60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61-67</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68-75</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76-80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040589225"/>
                  </a:ext>
                </a:extLst>
              </a:tr>
              <a:tr h="215900">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premium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165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206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321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5000"/>
                        </a:lnSpc>
                        <a:spcAft>
                          <a:spcPts val="600"/>
                        </a:spcAft>
                      </a:pPr>
                      <a:r>
                        <a:rPr lang="fr-BE"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402  </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86414000"/>
                  </a:ext>
                </a:extLst>
              </a:tr>
            </a:tbl>
          </a:graphicData>
        </a:graphic>
      </p:graphicFrame>
    </p:spTree>
    <p:extLst>
      <p:ext uri="{BB962C8B-B14F-4D97-AF65-F5344CB8AC3E}">
        <p14:creationId xmlns:p14="http://schemas.microsoft.com/office/powerpoint/2010/main" val="1394389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8366" y="260648"/>
            <a:ext cx="8448110" cy="975644"/>
          </a:xfrm>
          <a:ln w="19050">
            <a:solidFill>
              <a:schemeClr val="bg1"/>
            </a:solidFill>
          </a:ln>
        </p:spPr>
        <p:txBody>
          <a:bodyPr>
            <a:normAutofit fontScale="90000"/>
          </a:bodyPr>
          <a:lstStyle/>
          <a:p>
            <a:r>
              <a:rPr lang="en-GB" sz="4000" b="1" dirty="0">
                <a:solidFill>
                  <a:srgbClr val="0070C0"/>
                </a:solidFill>
              </a:rPr>
              <a:t>EUROSANTE Optimum 				</a:t>
            </a:r>
            <a:r>
              <a:rPr lang="en-GB" sz="3100" b="1" dirty="0">
                <a:solidFill>
                  <a:srgbClr val="0070C0"/>
                </a:solidFill>
              </a:rPr>
              <a:t> (NATO)</a:t>
            </a:r>
            <a:br>
              <a:rPr lang="en-GB" sz="2200" b="1" dirty="0">
                <a:solidFill>
                  <a:srgbClr val="0070C0"/>
                </a:solidFill>
              </a:rPr>
            </a:br>
            <a:r>
              <a:rPr kumimoji="0" lang="en-US" sz="3100" b="1" i="0" u="none" strike="noStrike" kern="1200" cap="none" spc="0" normalizeH="0" baseline="0" noProof="0" dirty="0">
                <a:ln>
                  <a:noFill/>
                </a:ln>
                <a:solidFill>
                  <a:srgbClr val="0070C0"/>
                </a:solidFill>
                <a:effectLst/>
                <a:uLnTx/>
                <a:uFillTx/>
                <a:latin typeface="Calibri Light"/>
                <a:ea typeface="+mj-ea"/>
                <a:cs typeface="+mj-cs"/>
              </a:rPr>
              <a:t>Allianz Care – (</a:t>
            </a:r>
            <a:r>
              <a:rPr kumimoji="0" lang="en-US" sz="3600" b="1" i="0" u="none" strike="noStrike" kern="1200" cap="none" spc="0" normalizeH="0" baseline="0" noProof="0" dirty="0">
                <a:ln>
                  <a:noFill/>
                </a:ln>
                <a:solidFill>
                  <a:srgbClr val="0070C0"/>
                </a:solidFill>
                <a:effectLst/>
                <a:uLnTx/>
                <a:uFillTx/>
                <a:latin typeface="Calibri Light"/>
                <a:ea typeface="+mj-ea"/>
                <a:cs typeface="+mj-cs"/>
              </a:rPr>
              <a:t>USB)          </a:t>
            </a:r>
            <a:r>
              <a:rPr kumimoji="0" lang="en-US" sz="2200" b="1" i="1" u="none" strike="noStrike" kern="1200" cap="none" spc="0" normalizeH="0" baseline="0" noProof="0" dirty="0">
                <a:ln>
                  <a:noFill/>
                </a:ln>
                <a:solidFill>
                  <a:srgbClr val="C00000"/>
                </a:solidFill>
                <a:effectLst/>
                <a:uLnTx/>
                <a:uFillTx/>
                <a:latin typeface="Arial Black" panose="020B0A04020102020204" pitchFamily="34" charset="0"/>
              </a:rPr>
              <a:t>To be transferred to Hospi Safe</a:t>
            </a:r>
            <a:endParaRPr lang="en-GB" sz="2200" b="1" u="sng" dirty="0">
              <a:solidFill>
                <a:srgbClr val="0070C0"/>
              </a:solidFill>
              <a:latin typeface="Arial Black" panose="020B0A04020102020204" pitchFamily="34" charset="0"/>
              <a:cs typeface="Arial" panose="020B0604020202020204" pitchFamily="34" charset="0"/>
            </a:endParaRPr>
          </a:p>
        </p:txBody>
      </p:sp>
      <p:sp>
        <p:nvSpPr>
          <p:cNvPr id="3" name="Espace réservé du contenu 2"/>
          <p:cNvSpPr>
            <a:spLocks noGrp="1"/>
          </p:cNvSpPr>
          <p:nvPr>
            <p:ph idx="1"/>
          </p:nvPr>
        </p:nvSpPr>
        <p:spPr>
          <a:xfrm>
            <a:off x="323528" y="1340769"/>
            <a:ext cx="8532948" cy="5137545"/>
          </a:xfrm>
        </p:spPr>
        <p:txBody>
          <a:bodyPr>
            <a:normAutofit/>
          </a:bodyPr>
          <a:lstStyle/>
          <a:p>
            <a:pPr>
              <a:buNone/>
            </a:pPr>
            <a:r>
              <a:rPr lang="en-GB" sz="2000" b="1" dirty="0">
                <a:solidFill>
                  <a:srgbClr val="C00000"/>
                </a:solidFill>
              </a:rPr>
              <a:t>Individual insurance. Subscription up to 67 y (active staff). </a:t>
            </a:r>
          </a:p>
          <a:p>
            <a:pPr>
              <a:buNone/>
            </a:pPr>
            <a:r>
              <a:rPr lang="en-GB" sz="2000" b="1" dirty="0">
                <a:solidFill>
                  <a:srgbClr val="C00000"/>
                </a:solidFill>
              </a:rPr>
              <a:t>Medical questionnaire. </a:t>
            </a:r>
            <a:r>
              <a:rPr kumimoji="0" lang="en-GB" sz="2000" b="1" i="0" u="none" strike="noStrike" kern="1200" cap="none" spc="0" normalizeH="0" baseline="0" noProof="0" dirty="0">
                <a:ln>
                  <a:noFill/>
                </a:ln>
                <a:solidFill>
                  <a:srgbClr val="C00000"/>
                </a:solidFill>
                <a:effectLst/>
                <a:uLnTx/>
                <a:uFillTx/>
                <a:latin typeface="Calibri"/>
                <a:ea typeface="+mn-ea"/>
                <a:cs typeface="+mn-cs"/>
              </a:rPr>
              <a:t>(no waiting period).</a:t>
            </a:r>
            <a:r>
              <a:rPr lang="en-GB" sz="2000" b="1" dirty="0">
                <a:solidFill>
                  <a:srgbClr val="C00000"/>
                </a:solidFill>
              </a:rPr>
              <a:t>                  Lifelong insurance.</a:t>
            </a:r>
            <a:endParaRPr lang="en-GB" sz="2000" dirty="0">
              <a:solidFill>
                <a:srgbClr val="C00000"/>
              </a:solidFill>
            </a:endParaRPr>
          </a:p>
          <a:p>
            <a:pPr eaLnBrk="1" hangingPunct="1">
              <a:lnSpc>
                <a:spcPct val="70000"/>
              </a:lnSpc>
            </a:pPr>
            <a:r>
              <a:rPr lang="en-GB" sz="1900" dirty="0"/>
              <a:t>Reimbursements are 100% of the difference for hospitalization (single room) and surgical operations and expenses incurred two months prior to and six months after(as with Hospi-Safe)</a:t>
            </a:r>
          </a:p>
          <a:p>
            <a:pPr>
              <a:lnSpc>
                <a:spcPct val="70000"/>
              </a:lnSpc>
            </a:pPr>
            <a:r>
              <a:rPr lang="en-GB" sz="1900" dirty="0"/>
              <a:t>Reimbursements are 80 % of the difference between actual cost and JSIS reimbursement for reasonable and normal out-patient treatment covered (Optics, Article 8.2 of the GIP.) Limited to 20% of the cost for Art 8.2. Optic and dental care coverage (with limitations) and some special treatments. Laboratory examinations (analysis, X-Rays, scans, lab tests) newly considered</a:t>
            </a:r>
          </a:p>
          <a:p>
            <a:pPr lvl="0">
              <a:lnSpc>
                <a:spcPct val="70000"/>
              </a:lnSpc>
            </a:pPr>
            <a:r>
              <a:rPr lang="en-GB" sz="1900" dirty="0">
                <a:solidFill>
                  <a:prstClr val="black"/>
                </a:solidFill>
              </a:rPr>
              <a:t>Similar to Hospi Safe Plus.</a:t>
            </a:r>
          </a:p>
          <a:p>
            <a:pPr eaLnBrk="1" hangingPunct="1">
              <a:lnSpc>
                <a:spcPct val="70000"/>
              </a:lnSpc>
            </a:pPr>
            <a:r>
              <a:rPr lang="en-GB" sz="1900" dirty="0"/>
              <a:t>Worldwide coverage (limitations outside EEA)</a:t>
            </a:r>
          </a:p>
          <a:p>
            <a:pPr>
              <a:lnSpc>
                <a:spcPts val="1900"/>
              </a:lnSpc>
            </a:pPr>
            <a:r>
              <a:rPr lang="en-GB" sz="1800" dirty="0"/>
              <a:t>Annual premium 2022, to be paid quarterly, depends on age (€ Belgian tax included). Variable as a function of statistics.</a:t>
            </a:r>
          </a:p>
          <a:p>
            <a:pPr marL="0" indent="0">
              <a:lnSpc>
                <a:spcPts val="1900"/>
              </a:lnSpc>
              <a:buNone/>
            </a:pPr>
            <a:endParaRPr lang="en-GB" sz="1800" dirty="0">
              <a:solidFill>
                <a:srgbClr val="0070C0"/>
              </a:solidFill>
            </a:endParaRPr>
          </a:p>
          <a:p>
            <a:pPr marL="0" lvl="1" indent="0">
              <a:lnSpc>
                <a:spcPts val="1900"/>
              </a:lnSpc>
              <a:spcBef>
                <a:spcPts val="750"/>
              </a:spcBef>
              <a:buNone/>
            </a:pPr>
            <a:endParaRPr lang="en-US" sz="1700" dirty="0">
              <a:solidFill>
                <a:srgbClr val="C00000"/>
              </a:solidFill>
            </a:endParaRPr>
          </a:p>
          <a:p>
            <a:pPr marL="0" lvl="1" indent="0">
              <a:lnSpc>
                <a:spcPts val="1900"/>
              </a:lnSpc>
              <a:spcBef>
                <a:spcPts val="750"/>
              </a:spcBef>
              <a:buNone/>
            </a:pPr>
            <a:endParaRPr lang="en-US" sz="17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a:p>
            <a:pPr marL="0" indent="0">
              <a:lnSpc>
                <a:spcPts val="1900"/>
              </a:lnSpc>
              <a:buNone/>
            </a:pPr>
            <a:endParaRPr lang="en-GB" sz="1800" dirty="0">
              <a:solidFill>
                <a:srgbClr val="C00000"/>
              </a:solidFill>
            </a:endParaRPr>
          </a:p>
        </p:txBody>
      </p:sp>
      <p:sp>
        <p:nvSpPr>
          <p:cNvPr id="6" name="Espace réservé de la date 5"/>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8518CA0-1332-46A3-9653-E408D1E7A56F}"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C125EE-8C7B-4AC7-BFD4-CA660C4F646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7" name="Tableau 6">
            <a:extLst>
              <a:ext uri="{FF2B5EF4-FFF2-40B4-BE49-F238E27FC236}">
                <a16:creationId xmlns:a16="http://schemas.microsoft.com/office/drawing/2014/main" id="{55CF894A-0D0F-4BE9-B372-377C46F7B02F}"/>
              </a:ext>
            </a:extLst>
          </p:cNvPr>
          <p:cNvGraphicFramePr>
            <a:graphicFrameLocks noGrp="1"/>
          </p:cNvGraphicFramePr>
          <p:nvPr>
            <p:extLst>
              <p:ext uri="{D42A27DB-BD31-4B8C-83A1-F6EECF244321}">
                <p14:modId xmlns:p14="http://schemas.microsoft.com/office/powerpoint/2010/main" val="1170331631"/>
              </p:ext>
            </p:extLst>
          </p:nvPr>
        </p:nvGraphicFramePr>
        <p:xfrm>
          <a:off x="529920" y="5114200"/>
          <a:ext cx="7981782" cy="806062"/>
        </p:xfrm>
        <a:graphic>
          <a:graphicData uri="http://schemas.openxmlformats.org/drawingml/2006/table">
            <a:tbl>
              <a:tblPr firstRow="1" bandRow="1"/>
              <a:tblGrid>
                <a:gridCol w="2080927">
                  <a:extLst>
                    <a:ext uri="{9D8B030D-6E8A-4147-A177-3AD203B41FA5}">
                      <a16:colId xmlns:a16="http://schemas.microsoft.com/office/drawing/2014/main" val="3773220893"/>
                    </a:ext>
                  </a:extLst>
                </a:gridCol>
                <a:gridCol w="574267">
                  <a:extLst>
                    <a:ext uri="{9D8B030D-6E8A-4147-A177-3AD203B41FA5}">
                      <a16:colId xmlns:a16="http://schemas.microsoft.com/office/drawing/2014/main" val="1682644936"/>
                    </a:ext>
                  </a:extLst>
                </a:gridCol>
                <a:gridCol w="760430">
                  <a:extLst>
                    <a:ext uri="{9D8B030D-6E8A-4147-A177-3AD203B41FA5}">
                      <a16:colId xmlns:a16="http://schemas.microsoft.com/office/drawing/2014/main" val="3128980816"/>
                    </a:ext>
                  </a:extLst>
                </a:gridCol>
                <a:gridCol w="760430">
                  <a:extLst>
                    <a:ext uri="{9D8B030D-6E8A-4147-A177-3AD203B41FA5}">
                      <a16:colId xmlns:a16="http://schemas.microsoft.com/office/drawing/2014/main" val="3532837650"/>
                    </a:ext>
                  </a:extLst>
                </a:gridCol>
                <a:gridCol w="855089">
                  <a:extLst>
                    <a:ext uri="{9D8B030D-6E8A-4147-A177-3AD203B41FA5}">
                      <a16:colId xmlns:a16="http://schemas.microsoft.com/office/drawing/2014/main" val="2145137104"/>
                    </a:ext>
                  </a:extLst>
                </a:gridCol>
                <a:gridCol w="760430">
                  <a:extLst>
                    <a:ext uri="{9D8B030D-6E8A-4147-A177-3AD203B41FA5}">
                      <a16:colId xmlns:a16="http://schemas.microsoft.com/office/drawing/2014/main" val="3089464517"/>
                    </a:ext>
                  </a:extLst>
                </a:gridCol>
                <a:gridCol w="760430">
                  <a:extLst>
                    <a:ext uri="{9D8B030D-6E8A-4147-A177-3AD203B41FA5}">
                      <a16:colId xmlns:a16="http://schemas.microsoft.com/office/drawing/2014/main" val="494784648"/>
                    </a:ext>
                  </a:extLst>
                </a:gridCol>
                <a:gridCol w="760430">
                  <a:extLst>
                    <a:ext uri="{9D8B030D-6E8A-4147-A177-3AD203B41FA5}">
                      <a16:colId xmlns:a16="http://schemas.microsoft.com/office/drawing/2014/main" val="3909483445"/>
                    </a:ext>
                  </a:extLst>
                </a:gridCol>
                <a:gridCol w="669349">
                  <a:extLst>
                    <a:ext uri="{9D8B030D-6E8A-4147-A177-3AD203B41FA5}">
                      <a16:colId xmlns:a16="http://schemas.microsoft.com/office/drawing/2014/main" val="3637002325"/>
                    </a:ext>
                  </a:extLst>
                </a:gridCol>
              </a:tblGrid>
              <a:tr h="407228">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Age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0-18</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19-35</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36-50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51-60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61-67</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68-75</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76-80</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ctr">
                        <a:lnSpc>
                          <a:spcPct val="105000"/>
                        </a:lnSpc>
                        <a:spcAft>
                          <a:spcPts val="600"/>
                        </a:spcAft>
                      </a:pPr>
                      <a:r>
                        <a:rPr lang="fr-BE"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548507404"/>
                  </a:ext>
                </a:extLst>
              </a:tr>
              <a:tr h="398834">
                <a:tc>
                  <a:txBody>
                    <a:bodyPr/>
                    <a:lstStyle/>
                    <a:p>
                      <a:pPr algn="ctr">
                        <a:lnSpc>
                          <a:spcPct val="105000"/>
                        </a:lnSpc>
                        <a:spcAft>
                          <a:spcPts val="800"/>
                        </a:spcAft>
                      </a:pPr>
                      <a:r>
                        <a:rPr lang="fr-FR" sz="1600" b="1"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Annual premium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905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1,203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1,492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1,866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2,333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05000"/>
                        </a:lnSpc>
                        <a:spcAft>
                          <a:spcPts val="600"/>
                        </a:spcAft>
                      </a:pPr>
                      <a:r>
                        <a:rPr lang="fr-BE"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2,915  </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431219073"/>
                  </a:ext>
                </a:extLst>
              </a:tr>
            </a:tbl>
          </a:graphicData>
        </a:graphic>
      </p:graphicFrame>
    </p:spTree>
    <p:extLst>
      <p:ext uri="{BB962C8B-B14F-4D97-AF65-F5344CB8AC3E}">
        <p14:creationId xmlns:p14="http://schemas.microsoft.com/office/powerpoint/2010/main" val="370608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1"/>
            <a:ext cx="8291264" cy="1224135"/>
          </a:xfrm>
          <a:ln w="19050">
            <a:solidFill>
              <a:schemeClr val="bg1"/>
            </a:solidFill>
          </a:ln>
        </p:spPr>
        <p:txBody>
          <a:bodyPr>
            <a:normAutofit fontScale="90000"/>
          </a:bodyPr>
          <a:lstStyle/>
          <a:p>
            <a:pPr>
              <a:defRPr/>
            </a:pPr>
            <a:r>
              <a:rPr lang="en-US" sz="4000" b="1" dirty="0">
                <a:solidFill>
                  <a:srgbClr val="0070C0"/>
                </a:solidFill>
              </a:rPr>
              <a:t>HOSPITALIZATION</a:t>
            </a:r>
            <a:r>
              <a:rPr lang="en-US" sz="4400" b="1" dirty="0">
                <a:solidFill>
                  <a:srgbClr val="0070C0"/>
                </a:solidFill>
              </a:rPr>
              <a:t> </a:t>
            </a:r>
            <a:r>
              <a:rPr lang="en-US" sz="3600" b="1" dirty="0">
                <a:solidFill>
                  <a:srgbClr val="0070C0"/>
                </a:solidFill>
              </a:rPr>
              <a:t>Sickness and Accidents  </a:t>
            </a:r>
            <a:r>
              <a:rPr lang="en-US" sz="4800" b="1" dirty="0">
                <a:solidFill>
                  <a:srgbClr val="0070C0"/>
                </a:solidFill>
              </a:rPr>
              <a:t> </a:t>
            </a:r>
            <a:br>
              <a:rPr lang="en-US" sz="4800" b="1" dirty="0">
                <a:solidFill>
                  <a:srgbClr val="0070C0"/>
                </a:solidFill>
              </a:rPr>
            </a:br>
            <a:r>
              <a:rPr lang="en-US" sz="3100" b="1" dirty="0">
                <a:solidFill>
                  <a:srgbClr val="0070C0"/>
                </a:solidFill>
              </a:rPr>
              <a:t>Cigna</a:t>
            </a:r>
            <a:r>
              <a:rPr lang="en-US" sz="4800" b="1" dirty="0">
                <a:solidFill>
                  <a:srgbClr val="0070C0"/>
                </a:solidFill>
              </a:rPr>
              <a:t> - </a:t>
            </a:r>
            <a:r>
              <a:rPr lang="en-US" sz="4000" b="1" dirty="0">
                <a:solidFill>
                  <a:srgbClr val="0070C0"/>
                </a:solidFill>
              </a:rPr>
              <a:t>AIACE </a:t>
            </a:r>
            <a:r>
              <a:rPr lang="en-US" sz="4800" b="1" dirty="0">
                <a:solidFill>
                  <a:srgbClr val="0070C0"/>
                </a:solidFill>
              </a:rPr>
              <a:t>       </a:t>
            </a:r>
            <a:r>
              <a:rPr lang="en-US" sz="2700" b="1" dirty="0">
                <a:solidFill>
                  <a:srgbClr val="0070C0"/>
                </a:solidFill>
              </a:rPr>
              <a:t>(BCVR 8673)</a:t>
            </a:r>
          </a:p>
        </p:txBody>
      </p:sp>
      <p:sp>
        <p:nvSpPr>
          <p:cNvPr id="35843" name="Espace réservé du contenu 2"/>
          <p:cNvSpPr>
            <a:spLocks noGrp="1"/>
          </p:cNvSpPr>
          <p:nvPr>
            <p:ph idx="1"/>
          </p:nvPr>
        </p:nvSpPr>
        <p:spPr>
          <a:xfrm>
            <a:off x="573757" y="1498461"/>
            <a:ext cx="8058150" cy="4875885"/>
          </a:xfrm>
        </p:spPr>
        <p:txBody>
          <a:bodyPr>
            <a:normAutofit/>
          </a:bodyPr>
          <a:lstStyle/>
          <a:p>
            <a:pPr>
              <a:buNone/>
            </a:pPr>
            <a:r>
              <a:rPr lang="en-GB" sz="2000" b="1" dirty="0">
                <a:solidFill>
                  <a:srgbClr val="C00000"/>
                </a:solidFill>
              </a:rPr>
              <a:t>Collective insurance. </a:t>
            </a:r>
            <a:r>
              <a:rPr lang="en-GB" sz="2800" b="1" dirty="0">
                <a:solidFill>
                  <a:srgbClr val="C00000"/>
                </a:solidFill>
              </a:rPr>
              <a:t>For pensioners</a:t>
            </a:r>
            <a:r>
              <a:rPr lang="en-GB" sz="2000" b="1" dirty="0">
                <a:solidFill>
                  <a:srgbClr val="C00000"/>
                </a:solidFill>
              </a:rPr>
              <a:t> - age limit: 67. </a:t>
            </a:r>
          </a:p>
          <a:p>
            <a:pPr>
              <a:buNone/>
            </a:pPr>
            <a:r>
              <a:rPr lang="en-GB" sz="2000" b="1" dirty="0">
                <a:solidFill>
                  <a:srgbClr val="C00000"/>
                </a:solidFill>
              </a:rPr>
              <a:t>Medical Questionnaire (no waiting period).                  Lifelong insurance.</a:t>
            </a:r>
            <a:r>
              <a:rPr lang="en-GB" sz="2000" dirty="0">
                <a:solidFill>
                  <a:srgbClr val="C00000"/>
                </a:solidFill>
              </a:rPr>
              <a:t>       </a:t>
            </a:r>
          </a:p>
          <a:p>
            <a:pPr>
              <a:buNone/>
            </a:pPr>
            <a:r>
              <a:rPr lang="en-GB" sz="2000" u="sng" dirty="0"/>
              <a:t>Very similar to Hospi Safe</a:t>
            </a:r>
            <a:endParaRPr lang="en-GB" sz="2000" b="1" u="sng" dirty="0">
              <a:solidFill>
                <a:srgbClr val="00B050"/>
              </a:solidFill>
            </a:endParaRPr>
          </a:p>
          <a:p>
            <a:r>
              <a:rPr lang="en-GB" sz="2000" u="sng" dirty="0"/>
              <a:t>Hospitalization</a:t>
            </a:r>
            <a:r>
              <a:rPr lang="en-GB" sz="2000" dirty="0"/>
              <a:t> (single room), surgical operations and expenses incurred two months prior to and six months after. </a:t>
            </a:r>
            <a:endParaRPr lang="fr-BE" sz="2000" b="1" dirty="0">
              <a:solidFill>
                <a:srgbClr val="FF0000"/>
              </a:solidFill>
            </a:endParaRPr>
          </a:p>
          <a:p>
            <a:r>
              <a:rPr lang="en-GB" sz="2000" dirty="0"/>
              <a:t>100% reimbursement of the difference between actual expenditure and the amount reimbursed by JSIS. Worldwide cover. </a:t>
            </a:r>
          </a:p>
          <a:p>
            <a:pPr>
              <a:spcAft>
                <a:spcPts val="600"/>
              </a:spcAft>
            </a:pPr>
            <a:r>
              <a:rPr lang="en-GB" sz="2000" dirty="0"/>
              <a:t>Ceilings :</a:t>
            </a:r>
            <a:r>
              <a:rPr lang="fr-BE" sz="2000" dirty="0"/>
              <a:t> </a:t>
            </a:r>
            <a:r>
              <a:rPr lang="en-GB" sz="2000" dirty="0"/>
              <a:t>Complementary reimbursement cannot exceed the maximum amount of reimbursements by the JSIS</a:t>
            </a:r>
            <a:r>
              <a:rPr lang="en-GB" sz="1800" dirty="0"/>
              <a:t>. </a:t>
            </a:r>
          </a:p>
          <a:p>
            <a:pPr>
              <a:spcAft>
                <a:spcPts val="600"/>
              </a:spcAft>
            </a:pPr>
            <a:r>
              <a:rPr lang="en-US" sz="1800" dirty="0"/>
              <a:t>Annual premium 2022-24  (€ – BE taxes included). Follows the Eurostat index.</a:t>
            </a: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6C69A46-F69F-4148-A036-EE5EB1882E46}"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714760-2974-4318-AC8E-E97DAA7EC5A2}"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4" name="Tableau 3">
            <a:extLst>
              <a:ext uri="{FF2B5EF4-FFF2-40B4-BE49-F238E27FC236}">
                <a16:creationId xmlns:a16="http://schemas.microsoft.com/office/drawing/2014/main" id="{2CDEC85B-9FFE-4943-8DED-DCC37CC241D7}"/>
              </a:ext>
            </a:extLst>
          </p:cNvPr>
          <p:cNvGraphicFramePr>
            <a:graphicFrameLocks noGrp="1"/>
          </p:cNvGraphicFramePr>
          <p:nvPr>
            <p:extLst>
              <p:ext uri="{D42A27DB-BD31-4B8C-83A1-F6EECF244321}">
                <p14:modId xmlns:p14="http://schemas.microsoft.com/office/powerpoint/2010/main" val="3256420475"/>
              </p:ext>
            </p:extLst>
          </p:nvPr>
        </p:nvGraphicFramePr>
        <p:xfrm>
          <a:off x="2198452" y="5206406"/>
          <a:ext cx="4766552" cy="1081332"/>
        </p:xfrm>
        <a:graphic>
          <a:graphicData uri="http://schemas.openxmlformats.org/drawingml/2006/table">
            <a:tbl>
              <a:tblPr firstRow="1" firstCol="1" bandRow="1"/>
              <a:tblGrid>
                <a:gridCol w="2226889">
                  <a:extLst>
                    <a:ext uri="{9D8B030D-6E8A-4147-A177-3AD203B41FA5}">
                      <a16:colId xmlns:a16="http://schemas.microsoft.com/office/drawing/2014/main" val="987092043"/>
                    </a:ext>
                  </a:extLst>
                </a:gridCol>
                <a:gridCol w="2539663">
                  <a:extLst>
                    <a:ext uri="{9D8B030D-6E8A-4147-A177-3AD203B41FA5}">
                      <a16:colId xmlns:a16="http://schemas.microsoft.com/office/drawing/2014/main" val="1013596893"/>
                    </a:ext>
                  </a:extLst>
                </a:gridCol>
              </a:tblGrid>
              <a:tr h="328632">
                <a:tc>
                  <a:txBody>
                    <a:bodyPr/>
                    <a:lstStyle/>
                    <a:p>
                      <a:pPr algn="just">
                        <a:lnSpc>
                          <a:spcPct val="106000"/>
                        </a:lnSpc>
                        <a:spcAft>
                          <a:spcPts val="600"/>
                        </a:spcAft>
                      </a:pP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just">
                        <a:lnSpc>
                          <a:spcPct val="106000"/>
                        </a:lnSpc>
                        <a:spcAft>
                          <a:spcPts val="600"/>
                        </a:spcAft>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Sickness and accidents</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2357477309"/>
                  </a:ext>
                </a:extLst>
              </a:tr>
              <a:tr h="374149">
                <a:tc>
                  <a:txBody>
                    <a:bodyPr/>
                    <a:lstStyle/>
                    <a:p>
                      <a:pPr algn="ctr">
                        <a:lnSpc>
                          <a:spcPct val="106000"/>
                        </a:lnSpc>
                        <a:spcAft>
                          <a:spcPts val="600"/>
                        </a:spcAft>
                      </a:pPr>
                      <a:r>
                        <a:rPr lang="en-GB" sz="16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Without any deductible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ctr">
                        <a:lnSpc>
                          <a:spcPct val="106000"/>
                        </a:lnSpc>
                        <a:spcAft>
                          <a:spcPts val="600"/>
                        </a:spcAft>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285.84</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1871154807"/>
                  </a:ext>
                </a:extLst>
              </a:tr>
              <a:tr h="378551">
                <a:tc>
                  <a:txBody>
                    <a:bodyPr/>
                    <a:lstStyle/>
                    <a:p>
                      <a:pPr algn="ctr">
                        <a:lnSpc>
                          <a:spcPct val="106000"/>
                        </a:lnSpc>
                        <a:spcAft>
                          <a:spcPts val="600"/>
                        </a:spcAft>
                      </a:pP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€100 deductible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ctr">
                        <a:lnSpc>
                          <a:spcPct val="106000"/>
                        </a:lnSpc>
                        <a:spcAft>
                          <a:spcPts val="600"/>
                        </a:spcAft>
                      </a:pPr>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249.05</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1549991906"/>
                  </a:ext>
                </a:extLst>
              </a:tr>
            </a:tbl>
          </a:graphicData>
        </a:graphic>
      </p:graphicFrame>
      <p:pic>
        <p:nvPicPr>
          <p:cNvPr id="5" name="Image 4">
            <a:extLst>
              <a:ext uri="{FF2B5EF4-FFF2-40B4-BE49-F238E27FC236}">
                <a16:creationId xmlns:a16="http://schemas.microsoft.com/office/drawing/2014/main" id="{658967FF-7FBA-1122-F850-327647B86732}"/>
              </a:ext>
            </a:extLst>
          </p:cNvPr>
          <p:cNvPicPr>
            <a:picLocks noChangeAspect="1"/>
          </p:cNvPicPr>
          <p:nvPr/>
        </p:nvPicPr>
        <p:blipFill>
          <a:blip r:embed="rId2"/>
          <a:stretch>
            <a:fillRect/>
          </a:stretch>
        </p:blipFill>
        <p:spPr>
          <a:xfrm>
            <a:off x="7924710" y="188641"/>
            <a:ext cx="707197" cy="707197"/>
          </a:xfrm>
          <a:prstGeom prst="rect">
            <a:avLst/>
          </a:prstGeom>
        </p:spPr>
      </p:pic>
    </p:spTree>
    <p:extLst>
      <p:ext uri="{BB962C8B-B14F-4D97-AF65-F5344CB8AC3E}">
        <p14:creationId xmlns:p14="http://schemas.microsoft.com/office/powerpoint/2010/main" val="257473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1"/>
            <a:ext cx="8291264" cy="1224135"/>
          </a:xfrm>
          <a:ln w="19050">
            <a:solidFill>
              <a:schemeClr val="bg1"/>
            </a:solidFill>
          </a:ln>
        </p:spPr>
        <p:txBody>
          <a:bodyPr>
            <a:normAutofit fontScale="90000"/>
          </a:bodyPr>
          <a:lstStyle/>
          <a:p>
            <a:pPr>
              <a:defRPr/>
            </a:pPr>
            <a:r>
              <a:rPr lang="en-US" sz="4000" b="1" dirty="0">
                <a:solidFill>
                  <a:srgbClr val="0070C0"/>
                </a:solidFill>
              </a:rPr>
              <a:t>HOSPITALIZATION</a:t>
            </a:r>
            <a:r>
              <a:rPr lang="en-US" sz="4400" b="1" dirty="0">
                <a:solidFill>
                  <a:srgbClr val="0070C0"/>
                </a:solidFill>
              </a:rPr>
              <a:t> </a:t>
            </a:r>
            <a:r>
              <a:rPr lang="en-US" sz="3600" b="1" dirty="0">
                <a:solidFill>
                  <a:srgbClr val="0070C0"/>
                </a:solidFill>
              </a:rPr>
              <a:t>Sickness only  </a:t>
            </a:r>
            <a:r>
              <a:rPr lang="en-US" sz="4800" b="1" dirty="0">
                <a:solidFill>
                  <a:srgbClr val="0070C0"/>
                </a:solidFill>
              </a:rPr>
              <a:t> </a:t>
            </a:r>
            <a:br>
              <a:rPr lang="en-US" sz="4800" b="1" dirty="0">
                <a:solidFill>
                  <a:srgbClr val="0070C0"/>
                </a:solidFill>
              </a:rPr>
            </a:br>
            <a:r>
              <a:rPr lang="en-US" sz="3100" b="1" dirty="0">
                <a:solidFill>
                  <a:srgbClr val="0070C0"/>
                </a:solidFill>
              </a:rPr>
              <a:t>Cigna</a:t>
            </a:r>
            <a:r>
              <a:rPr lang="en-US" sz="4800" b="1" dirty="0">
                <a:solidFill>
                  <a:srgbClr val="0070C0"/>
                </a:solidFill>
              </a:rPr>
              <a:t> - </a:t>
            </a:r>
            <a:r>
              <a:rPr lang="en-US" sz="4000" b="1" dirty="0">
                <a:solidFill>
                  <a:srgbClr val="0070C0"/>
                </a:solidFill>
              </a:rPr>
              <a:t>AIACE </a:t>
            </a:r>
            <a:r>
              <a:rPr lang="en-US" sz="4800" b="1" dirty="0">
                <a:solidFill>
                  <a:srgbClr val="0070C0"/>
                </a:solidFill>
              </a:rPr>
              <a:t>       </a:t>
            </a:r>
            <a:r>
              <a:rPr lang="en-US" sz="2700" b="1" dirty="0">
                <a:solidFill>
                  <a:srgbClr val="0070C0"/>
                </a:solidFill>
              </a:rPr>
              <a:t>(BCVR 8673)</a:t>
            </a:r>
          </a:p>
        </p:txBody>
      </p:sp>
      <p:sp>
        <p:nvSpPr>
          <p:cNvPr id="35843" name="Espace réservé du contenu 2"/>
          <p:cNvSpPr>
            <a:spLocks noGrp="1"/>
          </p:cNvSpPr>
          <p:nvPr>
            <p:ph idx="1"/>
          </p:nvPr>
        </p:nvSpPr>
        <p:spPr>
          <a:xfrm>
            <a:off x="573757" y="1628800"/>
            <a:ext cx="8058150" cy="4745546"/>
          </a:xfrm>
        </p:spPr>
        <p:txBody>
          <a:bodyPr>
            <a:normAutofit/>
          </a:bodyPr>
          <a:lstStyle/>
          <a:p>
            <a:pPr>
              <a:buNone/>
            </a:pPr>
            <a:r>
              <a:rPr lang="en-GB" sz="2000" b="1" dirty="0">
                <a:solidFill>
                  <a:srgbClr val="C00000"/>
                </a:solidFill>
              </a:rPr>
              <a:t>Collective insurance. </a:t>
            </a:r>
            <a:r>
              <a:rPr lang="en-GB" sz="2800" b="1" dirty="0">
                <a:solidFill>
                  <a:srgbClr val="C00000"/>
                </a:solidFill>
              </a:rPr>
              <a:t>For pensioners</a:t>
            </a:r>
            <a:r>
              <a:rPr lang="en-GB" sz="2000" b="1" dirty="0">
                <a:solidFill>
                  <a:srgbClr val="C00000"/>
                </a:solidFill>
              </a:rPr>
              <a:t> - age limit: 67. Medical Questionnaire (no waiting period).                 Lifelong insurance.</a:t>
            </a:r>
            <a:r>
              <a:rPr lang="en-GB" sz="2000" dirty="0">
                <a:solidFill>
                  <a:srgbClr val="C00000"/>
                </a:solidFill>
              </a:rPr>
              <a:t>       </a:t>
            </a:r>
          </a:p>
          <a:p>
            <a:pPr>
              <a:buNone/>
            </a:pPr>
            <a:r>
              <a:rPr lang="en-GB" sz="2000" u="sng" dirty="0"/>
              <a:t>Very similar to Hospi Safe Sickness</a:t>
            </a:r>
            <a:endParaRPr lang="en-GB" sz="2000" b="1" u="sng" dirty="0">
              <a:solidFill>
                <a:srgbClr val="00B050"/>
              </a:solidFill>
            </a:endParaRPr>
          </a:p>
          <a:p>
            <a:r>
              <a:rPr lang="en-GB" sz="2000" u="sng" dirty="0"/>
              <a:t>Hospitalization</a:t>
            </a:r>
            <a:r>
              <a:rPr lang="en-GB" sz="2000" dirty="0"/>
              <a:t> (single room), surgical operations and expenses incurred two months prior to and six months after. </a:t>
            </a:r>
            <a:r>
              <a:rPr kumimoji="0" lang="en-GB" sz="2000" b="0" i="0" u="sng" strike="noStrike" kern="1200" cap="none" spc="0" normalizeH="0" baseline="0" noProof="0" dirty="0">
                <a:ln>
                  <a:noFill/>
                </a:ln>
                <a:solidFill>
                  <a:prstClr val="black"/>
                </a:solidFill>
                <a:effectLst/>
                <a:uLnTx/>
                <a:uFillTx/>
                <a:latin typeface="Calibri"/>
                <a:ea typeface="+mn-ea"/>
                <a:cs typeface="+mn-cs"/>
              </a:rPr>
              <a:t>No accident cover</a:t>
            </a:r>
            <a:endParaRPr lang="fr-BE" sz="2000" b="1" dirty="0">
              <a:solidFill>
                <a:srgbClr val="FF0000"/>
              </a:solidFill>
            </a:endParaRPr>
          </a:p>
          <a:p>
            <a:r>
              <a:rPr lang="en-GB" sz="2000" dirty="0"/>
              <a:t>100% reimbursement of the difference between actual expenditure and the amount reimbursed by JSIS. Worldwide cover. </a:t>
            </a:r>
          </a:p>
          <a:p>
            <a:pPr>
              <a:spcAft>
                <a:spcPts val="600"/>
              </a:spcAft>
            </a:pPr>
            <a:r>
              <a:rPr lang="en-GB" sz="2000" dirty="0"/>
              <a:t>Ceilings :</a:t>
            </a:r>
            <a:r>
              <a:rPr lang="fr-BE" sz="2000" dirty="0"/>
              <a:t> </a:t>
            </a:r>
            <a:r>
              <a:rPr lang="en-GB" sz="2000" dirty="0"/>
              <a:t>Complementary reimbursement cannot exceed the maximum amount of reimbursements by the JSIS</a:t>
            </a:r>
            <a:r>
              <a:rPr lang="en-GB" sz="1800" dirty="0"/>
              <a:t>. </a:t>
            </a:r>
          </a:p>
          <a:p>
            <a:pPr marL="171450" marR="0" lvl="0" indent="-171450" algn="l"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Annual premium 2022-24  (€ – BE taxes included). Follows the Eurostat index.</a:t>
            </a:r>
          </a:p>
          <a:p>
            <a:pPr marL="0" indent="0">
              <a:spcAft>
                <a:spcPts val="600"/>
              </a:spcAft>
              <a:buNone/>
            </a:pPr>
            <a:endParaRPr lang="en-US" sz="1800" dirty="0">
              <a:solidFill>
                <a:srgbClr val="C00000"/>
              </a:solidFill>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5EB2D37-612F-45F3-97AA-4B45CBDD3E26}"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714760-2974-4318-AC8E-E97DAA7EC5A2}"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5" name="Tableau 4">
            <a:extLst>
              <a:ext uri="{FF2B5EF4-FFF2-40B4-BE49-F238E27FC236}">
                <a16:creationId xmlns:a16="http://schemas.microsoft.com/office/drawing/2014/main" id="{7421C0B7-4DE8-48FC-9244-7B6D0318F240}"/>
              </a:ext>
            </a:extLst>
          </p:cNvPr>
          <p:cNvGraphicFramePr>
            <a:graphicFrameLocks noGrp="1"/>
          </p:cNvGraphicFramePr>
          <p:nvPr>
            <p:extLst>
              <p:ext uri="{D42A27DB-BD31-4B8C-83A1-F6EECF244321}">
                <p14:modId xmlns:p14="http://schemas.microsoft.com/office/powerpoint/2010/main" val="4083302975"/>
              </p:ext>
            </p:extLst>
          </p:nvPr>
        </p:nvGraphicFramePr>
        <p:xfrm>
          <a:off x="1595336" y="5249126"/>
          <a:ext cx="6225702" cy="760095"/>
        </p:xfrm>
        <a:graphic>
          <a:graphicData uri="http://schemas.openxmlformats.org/drawingml/2006/table">
            <a:tbl>
              <a:tblPr firstRow="1" firstCol="1" bandRow="1"/>
              <a:tblGrid>
                <a:gridCol w="2976664">
                  <a:extLst>
                    <a:ext uri="{9D8B030D-6E8A-4147-A177-3AD203B41FA5}">
                      <a16:colId xmlns:a16="http://schemas.microsoft.com/office/drawing/2014/main" val="4209833289"/>
                    </a:ext>
                  </a:extLst>
                </a:gridCol>
                <a:gridCol w="3249038">
                  <a:extLst>
                    <a:ext uri="{9D8B030D-6E8A-4147-A177-3AD203B41FA5}">
                      <a16:colId xmlns:a16="http://schemas.microsoft.com/office/drawing/2014/main" val="199054934"/>
                    </a:ext>
                  </a:extLst>
                </a:gridCol>
              </a:tblGrid>
              <a:tr h="252095">
                <a:tc>
                  <a:txBody>
                    <a:bodyPr/>
                    <a:lstStyle/>
                    <a:p>
                      <a:pPr algn="just"/>
                      <a:r>
                        <a:rPr lang="en-GB" sz="1600" kern="12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tc>
                  <a:txBody>
                    <a:bodyPr/>
                    <a:lstStyle/>
                    <a:p>
                      <a:pPr algn="just"/>
                      <a:r>
                        <a:rPr lang="en-GB" sz="1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Without coverage of accidents</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7E7"/>
                    </a:solidFill>
                  </a:tcPr>
                </a:tc>
                <a:extLst>
                  <a:ext uri="{0D108BD9-81ED-4DB2-BD59-A6C34878D82A}">
                    <a16:rowId xmlns:a16="http://schemas.microsoft.com/office/drawing/2014/main" val="1391522001"/>
                  </a:ext>
                </a:extLst>
              </a:tr>
              <a:tr h="252095">
                <a:tc>
                  <a:txBody>
                    <a:bodyPr/>
                    <a:lstStyle/>
                    <a:p>
                      <a:pPr algn="ct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Without any deductible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gn="ctr"/>
                      <a:r>
                        <a:rPr lang="en-GB" sz="1600" b="1"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254.45</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extLst>
                  <a:ext uri="{0D108BD9-81ED-4DB2-BD59-A6C34878D82A}">
                    <a16:rowId xmlns:a16="http://schemas.microsoft.com/office/drawing/2014/main" val="1105138992"/>
                  </a:ext>
                </a:extLst>
              </a:tr>
              <a:tr h="252095">
                <a:tc>
                  <a:txBody>
                    <a:bodyPr/>
                    <a:lstStyle/>
                    <a:p>
                      <a:pPr algn="ctr"/>
                      <a:r>
                        <a:rPr lang="en-GB" sz="1600" kern="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With €100 deductible</a:t>
                      </a:r>
                      <a:endParaRPr lang="fr-BE" sz="160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tc>
                  <a:txBody>
                    <a:bodyPr/>
                    <a:lstStyle/>
                    <a:p>
                      <a:pPr algn="ctr"/>
                      <a:r>
                        <a:rPr lang="en-GB"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221.68</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F0D9"/>
                    </a:solidFill>
                  </a:tcPr>
                </a:tc>
                <a:extLst>
                  <a:ext uri="{0D108BD9-81ED-4DB2-BD59-A6C34878D82A}">
                    <a16:rowId xmlns:a16="http://schemas.microsoft.com/office/drawing/2014/main" val="3670801100"/>
                  </a:ext>
                </a:extLst>
              </a:tr>
            </a:tbl>
          </a:graphicData>
        </a:graphic>
      </p:graphicFrame>
      <p:pic>
        <p:nvPicPr>
          <p:cNvPr id="4" name="Image 3">
            <a:extLst>
              <a:ext uri="{FF2B5EF4-FFF2-40B4-BE49-F238E27FC236}">
                <a16:creationId xmlns:a16="http://schemas.microsoft.com/office/drawing/2014/main" id="{E0F11112-F4D6-70C2-62DD-E526CCC10484}"/>
              </a:ext>
            </a:extLst>
          </p:cNvPr>
          <p:cNvPicPr>
            <a:picLocks noChangeAspect="1"/>
          </p:cNvPicPr>
          <p:nvPr/>
        </p:nvPicPr>
        <p:blipFill>
          <a:blip r:embed="rId2"/>
          <a:stretch>
            <a:fillRect/>
          </a:stretch>
        </p:blipFill>
        <p:spPr>
          <a:xfrm>
            <a:off x="7924710" y="188641"/>
            <a:ext cx="707197" cy="707197"/>
          </a:xfrm>
          <a:prstGeom prst="rect">
            <a:avLst/>
          </a:prstGeom>
        </p:spPr>
      </p:pic>
    </p:spTree>
    <p:extLst>
      <p:ext uri="{BB962C8B-B14F-4D97-AF65-F5344CB8AC3E}">
        <p14:creationId xmlns:p14="http://schemas.microsoft.com/office/powerpoint/2010/main" val="277798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3291" y="332656"/>
            <a:ext cx="8395173" cy="1080120"/>
          </a:xfrm>
          <a:ln w="19050">
            <a:solidFill>
              <a:schemeClr val="bg1"/>
            </a:solidFill>
          </a:ln>
        </p:spPr>
        <p:txBody>
          <a:bodyPr>
            <a:normAutofit fontScale="90000"/>
          </a:bodyPr>
          <a:lstStyle/>
          <a:p>
            <a:pPr algn="ctr">
              <a:defRPr/>
            </a:pPr>
            <a:r>
              <a:rPr lang="en-US" sz="4400" b="1" dirty="0">
                <a:solidFill>
                  <a:srgbClr val="0070C0"/>
                </a:solidFill>
              </a:rPr>
              <a:t>DKV EU Plus </a:t>
            </a:r>
            <a:br>
              <a:rPr lang="en-US" sz="4800" b="1" dirty="0">
                <a:solidFill>
                  <a:srgbClr val="0070C0"/>
                </a:solidFill>
              </a:rPr>
            </a:br>
            <a:r>
              <a:rPr lang="en-US" sz="3600" b="1" dirty="0" err="1">
                <a:solidFill>
                  <a:srgbClr val="0070C0"/>
                </a:solidFill>
              </a:rPr>
              <a:t>Lalux</a:t>
            </a:r>
            <a:r>
              <a:rPr lang="en-US" sz="3600" b="1" dirty="0">
                <a:solidFill>
                  <a:srgbClr val="0070C0"/>
                </a:solidFill>
              </a:rPr>
              <a:t> </a:t>
            </a:r>
            <a:r>
              <a:rPr lang="en-US" sz="4800" b="1" dirty="0">
                <a:solidFill>
                  <a:srgbClr val="0070C0"/>
                </a:solidFill>
              </a:rPr>
              <a:t>-  </a:t>
            </a:r>
            <a:r>
              <a:rPr lang="en-US" sz="4000" b="1" dirty="0">
                <a:solidFill>
                  <a:srgbClr val="0070C0"/>
                </a:solidFill>
              </a:rPr>
              <a:t>FFPE               </a:t>
            </a:r>
            <a:r>
              <a:rPr lang="en-US" sz="3100" b="1" i="1" dirty="0">
                <a:solidFill>
                  <a:srgbClr val="C00000"/>
                </a:solidFill>
                <a:latin typeface="Arial Black" panose="020B0A04020102020204" pitchFamily="34" charset="0"/>
              </a:rPr>
              <a:t>Luxembourg only</a:t>
            </a:r>
          </a:p>
        </p:txBody>
      </p:sp>
      <p:sp>
        <p:nvSpPr>
          <p:cNvPr id="37891" name="Espace réservé du contenu 2"/>
          <p:cNvSpPr>
            <a:spLocks noGrp="1"/>
          </p:cNvSpPr>
          <p:nvPr>
            <p:ph idx="1"/>
          </p:nvPr>
        </p:nvSpPr>
        <p:spPr>
          <a:xfrm>
            <a:off x="435619" y="1703255"/>
            <a:ext cx="8481678" cy="4536505"/>
          </a:xfrm>
        </p:spPr>
        <p:txBody>
          <a:bodyPr>
            <a:normAutofit/>
          </a:bodyPr>
          <a:lstStyle/>
          <a:p>
            <a:pPr eaLnBrk="1" hangingPunct="1">
              <a:lnSpc>
                <a:spcPct val="80000"/>
              </a:lnSpc>
              <a:buFont typeface="Wingdings" pitchFamily="2" charset="2"/>
              <a:buNone/>
            </a:pPr>
            <a:r>
              <a:rPr lang="en-GB" sz="2000" b="1" dirty="0">
                <a:solidFill>
                  <a:srgbClr val="C00000"/>
                </a:solidFill>
              </a:rPr>
              <a:t>Individual Insurance.  Subscription up to 70 years ! Medical questionnaire. Lifelong insurance. </a:t>
            </a:r>
            <a:r>
              <a:rPr lang="en-GB" sz="2000" dirty="0">
                <a:solidFill>
                  <a:srgbClr val="C00000"/>
                </a:solidFill>
              </a:rPr>
              <a:t>(For colleagues in Luxemburg for fiscal reasons)</a:t>
            </a:r>
            <a:endParaRPr lang="fr-BE" sz="2000" dirty="0">
              <a:solidFill>
                <a:srgbClr val="C00000"/>
              </a:solidFill>
            </a:endParaRPr>
          </a:p>
          <a:p>
            <a:pPr eaLnBrk="1" hangingPunct="1">
              <a:lnSpc>
                <a:spcPct val="80000"/>
              </a:lnSpc>
            </a:pPr>
            <a:r>
              <a:rPr lang="en-GB" sz="2000" dirty="0"/>
              <a:t>Hospitalization (single room), surgical operations and related expenses. Medical visits, medicines, physical therapy, </a:t>
            </a:r>
            <a:r>
              <a:rPr lang="en-GB" sz="2000" u="sng" dirty="0"/>
              <a:t>examinations and analyses</a:t>
            </a:r>
            <a:r>
              <a:rPr lang="en-GB" sz="2000" dirty="0"/>
              <a:t> ...not related to hospitalization. Dental and eye care (with limitations)</a:t>
            </a:r>
            <a:endParaRPr lang="fr-BE" sz="2000" dirty="0"/>
          </a:p>
          <a:p>
            <a:pPr eaLnBrk="1" hangingPunct="1">
              <a:lnSpc>
                <a:spcPct val="80000"/>
              </a:lnSpc>
            </a:pPr>
            <a:r>
              <a:rPr lang="en-GB" sz="2000" dirty="0"/>
              <a:t>Reimbursement of the 20% (or 15%) of the total expense. JSIS ceilings apply. Some flexibility for the definition of the policy.  </a:t>
            </a:r>
          </a:p>
          <a:p>
            <a:pPr eaLnBrk="1" hangingPunct="1">
              <a:lnSpc>
                <a:spcPct val="80000"/>
              </a:lnSpc>
            </a:pPr>
            <a:r>
              <a:rPr lang="en-GB" sz="2000" dirty="0"/>
              <a:t>Limitations outside EU</a:t>
            </a:r>
          </a:p>
          <a:p>
            <a:pPr marL="0" indent="0" eaLnBrk="1" hangingPunct="1">
              <a:lnSpc>
                <a:spcPct val="80000"/>
              </a:lnSpc>
              <a:buNone/>
            </a:pPr>
            <a:endParaRPr lang="en-GB" sz="1600" u="sng"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0"/>
              </a:spcBef>
              <a:buNone/>
            </a:pPr>
            <a:r>
              <a:rPr lang="en-GB" sz="1800" dirty="0">
                <a:solidFill>
                  <a:srgbClr val="0070C0"/>
                </a:solidFill>
                <a:latin typeface="Arial" panose="020B0604020202020204" pitchFamily="34" charset="0"/>
                <a:ea typeface="Calibri" panose="020F0502020204030204" pitchFamily="34" charset="0"/>
                <a:cs typeface="Times New Roman" panose="02020603050405020304" pitchFamily="18" charset="0"/>
              </a:rPr>
              <a:t>The annual premium depends on </a:t>
            </a:r>
            <a:r>
              <a:rPr lang="en-GB" sz="18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age at subscription </a:t>
            </a:r>
            <a:r>
              <a:rPr lang="en-GB" sz="1600" dirty="0">
                <a:solidFill>
                  <a:srgbClr val="0070C0"/>
                </a:solidFill>
                <a:latin typeface="Arial" panose="020B0604020202020204" pitchFamily="34" charset="0"/>
                <a:ea typeface="Calibri" panose="020F0502020204030204" pitchFamily="34" charset="0"/>
                <a:cs typeface="Times New Roman" panose="02020603050405020304" pitchFamily="18" charset="0"/>
              </a:rPr>
              <a:t>(€,  Belgian taxes included)</a:t>
            </a:r>
          </a:p>
          <a:p>
            <a:pPr marL="0" indent="0" algn="just">
              <a:spcBef>
                <a:spcPts val="0"/>
              </a:spcBef>
              <a:buNone/>
            </a:pPr>
            <a:r>
              <a:rPr lang="fr-BE" sz="1600" dirty="0">
                <a:solidFill>
                  <a:srgbClr val="0070C0"/>
                </a:solidFill>
                <a:latin typeface="Arial" panose="020B0604020202020204" pitchFamily="34" charset="0"/>
                <a:ea typeface="Calibri" panose="020F0502020204030204" pitchFamily="34" charset="0"/>
                <a:cs typeface="Arial" panose="020B0604020202020204" pitchFamily="34" charset="0"/>
              </a:rPr>
              <a:t>(</a:t>
            </a:r>
            <a:r>
              <a:rPr lang="fr-BE" sz="1600" u="sng" dirty="0" err="1">
                <a:solidFill>
                  <a:srgbClr val="0070C0"/>
                </a:solidFill>
                <a:latin typeface="Arial" panose="020B0604020202020204" pitchFamily="34" charset="0"/>
                <a:ea typeface="Calibri" panose="020F0502020204030204" pitchFamily="34" charset="0"/>
                <a:cs typeface="Arial" panose="020B0604020202020204" pitchFamily="34" charset="0"/>
              </a:rPr>
              <a:t>Order</a:t>
            </a:r>
            <a:r>
              <a:rPr lang="fr-BE" sz="1600" u="sng" dirty="0">
                <a:solidFill>
                  <a:srgbClr val="0070C0"/>
                </a:solidFill>
                <a:latin typeface="Arial" panose="020B0604020202020204" pitchFamily="34" charset="0"/>
                <a:ea typeface="Calibri" panose="020F0502020204030204" pitchFamily="34" charset="0"/>
                <a:cs typeface="Arial" panose="020B0604020202020204" pitchFamily="34" charset="0"/>
              </a:rPr>
              <a:t> of magnitude </a:t>
            </a:r>
            <a:r>
              <a:rPr lang="fr-BE" sz="1600" dirty="0">
                <a:solidFill>
                  <a:srgbClr val="0070C0"/>
                </a:solidFill>
                <a:latin typeface="Arial" panose="020B0604020202020204" pitchFamily="34" charset="0"/>
                <a:ea typeface="Calibri" panose="020F0502020204030204" pitchFamily="34" charset="0"/>
                <a:cs typeface="Arial" panose="020B0604020202020204" pitchFamily="34" charset="0"/>
              </a:rPr>
              <a:t>– variable and </a:t>
            </a:r>
            <a:r>
              <a:rPr lang="fr-BE" sz="1600" dirty="0" err="1">
                <a:solidFill>
                  <a:srgbClr val="0070C0"/>
                </a:solidFill>
                <a:latin typeface="Arial" panose="020B0604020202020204" pitchFamily="34" charset="0"/>
                <a:ea typeface="Calibri" panose="020F0502020204030204" pitchFamily="34" charset="0"/>
                <a:cs typeface="Arial" panose="020B0604020202020204" pitchFamily="34" charset="0"/>
              </a:rPr>
              <a:t>depending</a:t>
            </a:r>
            <a:r>
              <a:rPr lang="fr-BE" sz="1600" dirty="0">
                <a:solidFill>
                  <a:srgbClr val="0070C0"/>
                </a:solidFill>
                <a:latin typeface="Arial" panose="020B0604020202020204" pitchFamily="34" charset="0"/>
                <a:ea typeface="Calibri" panose="020F0502020204030204" pitchFamily="34" charset="0"/>
                <a:cs typeface="Arial" panose="020B0604020202020204" pitchFamily="34" charset="0"/>
              </a:rPr>
              <a:t> on </a:t>
            </a:r>
            <a:r>
              <a:rPr lang="fr-BE" sz="1600" dirty="0" err="1">
                <a:solidFill>
                  <a:srgbClr val="0070C0"/>
                </a:solidFill>
                <a:latin typeface="Arial" panose="020B0604020202020204" pitchFamily="34" charset="0"/>
                <a:ea typeface="Calibri" panose="020F0502020204030204" pitchFamily="34" charset="0"/>
                <a:cs typeface="Arial" panose="020B0604020202020204" pitchFamily="34" charset="0"/>
              </a:rPr>
              <a:t>statistics</a:t>
            </a:r>
            <a:r>
              <a:rPr lang="fr-BE" sz="1600" dirty="0">
                <a:solidFill>
                  <a:srgbClr val="0070C0"/>
                </a:solidFill>
                <a:latin typeface="Arial" panose="020B0604020202020204" pitchFamily="34" charset="0"/>
                <a:ea typeface="Calibri" panose="020F0502020204030204" pitchFamily="34" charset="0"/>
                <a:cs typeface="Arial" panose="020B0604020202020204" pitchFamily="34" charset="0"/>
              </a:rPr>
              <a:t>)</a:t>
            </a:r>
          </a:p>
          <a:p>
            <a:pPr eaLnBrk="1" hangingPunct="1">
              <a:lnSpc>
                <a:spcPct val="80000"/>
              </a:lnSpc>
              <a:buFont typeface="Wingdings" pitchFamily="2" charset="2"/>
              <a:buNone/>
            </a:pPr>
            <a:endParaRPr lang="en-US" sz="2000" dirty="0">
              <a:solidFill>
                <a:srgbClr val="FF0000"/>
              </a:solidFill>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87F7E4B-0768-41A5-A8C7-4330DBC4FD81}"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264742-49BE-4A93-87F5-308B1DB141C7}"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3" name="Tableau 2"/>
          <p:cNvGraphicFramePr>
            <a:graphicFrameLocks noGrp="1"/>
          </p:cNvGraphicFramePr>
          <p:nvPr/>
        </p:nvGraphicFramePr>
        <p:xfrm>
          <a:off x="1907704" y="5154745"/>
          <a:ext cx="4838279" cy="426720"/>
        </p:xfrm>
        <a:graphic>
          <a:graphicData uri="http://schemas.openxmlformats.org/drawingml/2006/table">
            <a:tbl>
              <a:tblPr firstRow="1" firstCol="1" bandRow="1"/>
              <a:tblGrid>
                <a:gridCol w="1731065">
                  <a:extLst>
                    <a:ext uri="{9D8B030D-6E8A-4147-A177-3AD203B41FA5}">
                      <a16:colId xmlns:a16="http://schemas.microsoft.com/office/drawing/2014/main" val="20000"/>
                    </a:ext>
                  </a:extLst>
                </a:gridCol>
                <a:gridCol w="849249">
                  <a:extLst>
                    <a:ext uri="{9D8B030D-6E8A-4147-A177-3AD203B41FA5}">
                      <a16:colId xmlns:a16="http://schemas.microsoft.com/office/drawing/2014/main" val="20001"/>
                    </a:ext>
                  </a:extLst>
                </a:gridCol>
                <a:gridCol w="753161">
                  <a:extLst>
                    <a:ext uri="{9D8B030D-6E8A-4147-A177-3AD203B41FA5}">
                      <a16:colId xmlns:a16="http://schemas.microsoft.com/office/drawing/2014/main" val="20002"/>
                    </a:ext>
                  </a:extLst>
                </a:gridCol>
                <a:gridCol w="752402">
                  <a:extLst>
                    <a:ext uri="{9D8B030D-6E8A-4147-A177-3AD203B41FA5}">
                      <a16:colId xmlns:a16="http://schemas.microsoft.com/office/drawing/2014/main" val="20003"/>
                    </a:ext>
                  </a:extLst>
                </a:gridCol>
                <a:gridCol w="752402">
                  <a:extLst>
                    <a:ext uri="{9D8B030D-6E8A-4147-A177-3AD203B41FA5}">
                      <a16:colId xmlns:a16="http://schemas.microsoft.com/office/drawing/2014/main" val="20004"/>
                    </a:ext>
                  </a:extLst>
                </a:gridCol>
              </a:tblGrid>
              <a:tr h="0">
                <a:tc>
                  <a:txBody>
                    <a:bodyPr/>
                    <a:lstStyle/>
                    <a:p>
                      <a:pPr algn="ctr">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Age</a:t>
                      </a:r>
                      <a:endParaRPr lang="fr-BE"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30-34</a:t>
                      </a:r>
                      <a:endParaRPr lang="fr-BE"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50-54</a:t>
                      </a:r>
                      <a:endParaRPr lang="fr-BE"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65-69</a:t>
                      </a:r>
                      <a:endParaRPr lang="fr-BE"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400" b="1" dirty="0">
                          <a:effectLst/>
                          <a:latin typeface="Arial" panose="020B0604020202020204" pitchFamily="34" charset="0"/>
                          <a:ea typeface="Calibri" panose="020F0502020204030204" pitchFamily="34" charset="0"/>
                          <a:cs typeface="Arial" panose="020B0604020202020204" pitchFamily="34" charset="0"/>
                        </a:rPr>
                        <a:t>70 +</a:t>
                      </a:r>
                      <a:endParaRPr lang="fr-BE"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0">
                <a:tc>
                  <a:txBody>
                    <a:bodyPr/>
                    <a:lstStyle/>
                    <a:p>
                      <a:pPr algn="ct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Annual premium</a:t>
                      </a:r>
                      <a:endParaRPr lang="fr-BE"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600</a:t>
                      </a:r>
                      <a:endParaRPr lang="fr-BE"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GB" sz="1400">
                          <a:effectLst/>
                          <a:latin typeface="Arial" panose="020B0604020202020204" pitchFamily="34" charset="0"/>
                          <a:ea typeface="Calibri" panose="020F0502020204030204" pitchFamily="34" charset="0"/>
                          <a:cs typeface="Arial" panose="020B0604020202020204" pitchFamily="34" charset="0"/>
                        </a:rPr>
                        <a:t>1,000</a:t>
                      </a:r>
                      <a:endParaRPr lang="fr-BE"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1,400</a:t>
                      </a:r>
                      <a:endParaRPr lang="fr-B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GB" sz="1400" dirty="0">
                          <a:effectLst/>
                          <a:latin typeface="Arial" panose="020B0604020202020204" pitchFamily="34" charset="0"/>
                          <a:ea typeface="Calibri" panose="020F0502020204030204" pitchFamily="34" charset="0"/>
                          <a:cs typeface="Arial" panose="020B0604020202020204" pitchFamily="34" charset="0"/>
                        </a:rPr>
                        <a:t>1,600</a:t>
                      </a:r>
                      <a:endParaRPr lang="fr-BE"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4" name="Espace réservé du pied de page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76052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208531"/>
            <a:ext cx="7886700" cy="1080120"/>
          </a:xfrm>
          <a:ln w="12700">
            <a:solidFill>
              <a:schemeClr val="bg1"/>
            </a:solidFill>
          </a:ln>
        </p:spPr>
        <p:txBody>
          <a:bodyPr>
            <a:normAutofit fontScale="90000"/>
          </a:bodyPr>
          <a:lstStyle/>
          <a:p>
            <a:pPr marL="0" marR="0" lvl="0" indent="0" algn="ctr" defTabSz="685800" rtl="0" eaLnBrk="1" fontAlgn="auto" latinLnBrk="0" hangingPunct="1">
              <a:lnSpc>
                <a:spcPct val="107000"/>
              </a:lnSpc>
              <a:spcBef>
                <a:spcPts val="0"/>
              </a:spcBef>
              <a:buClrTx/>
              <a:buSzTx/>
              <a:buFont typeface="Arial" panose="020B0604020202020204" pitchFamily="34" charset="0"/>
              <a:buNone/>
              <a:tabLst/>
              <a:defRPr/>
            </a:pPr>
            <a:br>
              <a:rPr lang="fr-BE" sz="4800" b="1" dirty="0">
                <a:solidFill>
                  <a:srgbClr val="00B050"/>
                </a:solidFill>
              </a:rPr>
            </a:br>
            <a:r>
              <a:rPr lang="fr-BE" sz="4800" b="1" dirty="0">
                <a:solidFill>
                  <a:srgbClr val="0070C0"/>
                </a:solidFill>
              </a:rPr>
              <a:t>UE Health</a:t>
            </a:r>
            <a:br>
              <a:rPr lang="fr-BE" sz="4800" b="1" dirty="0">
                <a:solidFill>
                  <a:srgbClr val="0070C0"/>
                </a:solidFill>
              </a:rPr>
            </a:br>
            <a:r>
              <a:rPr kumimoji="0" lang="fr-BE" sz="3100" u="none" strike="noStrike" kern="1200" cap="none" spc="0" normalizeH="0" baseline="0" noProof="0" dirty="0">
                <a:ln>
                  <a:noFill/>
                </a:ln>
                <a:solidFill>
                  <a:srgbClr val="0070C0"/>
                </a:solidFill>
                <a:effectLst/>
                <a:uLnTx/>
                <a:uFillTx/>
                <a:latin typeface="Arial Narrow" panose="020B0606020202030204" pitchFamily="34" charset="0"/>
                <a:ea typeface="Calibri" panose="020F0502020204030204" pitchFamily="34" charset="0"/>
                <a:cs typeface="Times New Roman" panose="02020603050405020304" pitchFamily="18" charset="0"/>
              </a:rPr>
              <a:t>Foyer Global Health (Luxemburg)</a:t>
            </a:r>
            <a:br>
              <a:rPr kumimoji="0" lang="fr-BE" sz="2000" b="1" i="1"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br>
            <a:endParaRPr lang="fr-BE" sz="4800" b="1" dirty="0">
              <a:solidFill>
                <a:srgbClr val="00B050"/>
              </a:solidFill>
            </a:endParaRPr>
          </a:p>
        </p:txBody>
      </p:sp>
      <p:sp>
        <p:nvSpPr>
          <p:cNvPr id="3" name="Espace réservé du contenu 2"/>
          <p:cNvSpPr>
            <a:spLocks noGrp="1"/>
          </p:cNvSpPr>
          <p:nvPr>
            <p:ph idx="1"/>
          </p:nvPr>
        </p:nvSpPr>
        <p:spPr>
          <a:xfrm>
            <a:off x="467544" y="1412776"/>
            <a:ext cx="8280920" cy="5040559"/>
          </a:xfrm>
        </p:spPr>
        <p:txBody>
          <a:bodyPr>
            <a:normAutofit fontScale="47500" lnSpcReduction="20000"/>
          </a:bodyPr>
          <a:lstStyle/>
          <a:p>
            <a:pPr marL="0" lvl="0" indent="0">
              <a:lnSpc>
                <a:spcPct val="107000"/>
              </a:lnSpc>
              <a:spcAft>
                <a:spcPts val="0"/>
              </a:spcAft>
              <a:buNone/>
            </a:pPr>
            <a:r>
              <a:rPr lang="en-GB" sz="4200" b="1" dirty="0">
                <a:solidFill>
                  <a:srgbClr val="C00000"/>
                </a:solidFill>
                <a:ea typeface="Calibri" panose="020F0502020204030204" pitchFamily="34" charset="0"/>
                <a:cs typeface="Times New Roman" panose="02020603050405020304" pitchFamily="18" charset="0"/>
              </a:rPr>
              <a:t>Individual insurance. Up to the age of 65 years</a:t>
            </a:r>
            <a:r>
              <a:rPr lang="fr-BE" sz="4200" b="1" dirty="0">
                <a:solidFill>
                  <a:srgbClr val="C00000"/>
                </a:solidFill>
                <a:ea typeface="Calibri" panose="020F0502020204030204" pitchFamily="34" charset="0"/>
                <a:cs typeface="Times New Roman" panose="02020603050405020304" pitchFamily="18" charset="0"/>
              </a:rPr>
              <a:t>. </a:t>
            </a:r>
            <a:r>
              <a:rPr lang="en-GB" sz="4200" b="1" dirty="0">
                <a:solidFill>
                  <a:srgbClr val="C00000"/>
                </a:solidFill>
                <a:ea typeface="Calibri" panose="020F0502020204030204" pitchFamily="34" charset="0"/>
                <a:cs typeface="Times New Roman" panose="02020603050405020304" pitchFamily="18" charset="0"/>
              </a:rPr>
              <a:t>Medical questionnaire. No waiting period.</a:t>
            </a:r>
            <a:r>
              <a:rPr lang="fr-BE" sz="4200" b="1" dirty="0">
                <a:solidFill>
                  <a:srgbClr val="C00000"/>
                </a:solidFill>
                <a:ea typeface="Calibri" panose="020F0502020204030204" pitchFamily="34" charset="0"/>
                <a:cs typeface="Times New Roman" panose="02020603050405020304" pitchFamily="18" charset="0"/>
              </a:rPr>
              <a:t>  </a:t>
            </a:r>
            <a:r>
              <a:rPr lang="en-GB" sz="4200" b="1" dirty="0">
                <a:solidFill>
                  <a:srgbClr val="C00000"/>
                </a:solidFill>
                <a:ea typeface="Calibri" panose="020F0502020204030204" pitchFamily="34" charset="0"/>
                <a:cs typeface="Times New Roman" panose="02020603050405020304" pitchFamily="18" charset="0"/>
              </a:rPr>
              <a:t>Lifelong insurance</a:t>
            </a:r>
            <a:r>
              <a:rPr lang="fr-BE" sz="4200" b="1" dirty="0">
                <a:solidFill>
                  <a:srgbClr val="C00000"/>
                </a:solidFill>
                <a:ea typeface="Calibri" panose="020F0502020204030204" pitchFamily="34" charset="0"/>
                <a:cs typeface="Times New Roman" panose="02020603050405020304" pitchFamily="18" charset="0"/>
              </a:rPr>
              <a:t>. </a:t>
            </a:r>
            <a:r>
              <a:rPr lang="en-GB" sz="4200" dirty="0">
                <a:solidFill>
                  <a:srgbClr val="C00000"/>
                </a:solidFill>
                <a:ea typeface="Calibri" panose="020F0502020204030204" pitchFamily="34" charset="0"/>
                <a:cs typeface="Times New Roman" panose="02020603050405020304" pitchFamily="18" charset="0"/>
              </a:rPr>
              <a:t>Worldwide cover without limitations outside the EEA (max. 6 weeks)</a:t>
            </a:r>
            <a:endParaRPr lang="fr-BE" sz="4200" dirty="0">
              <a:solidFill>
                <a:srgbClr val="C00000"/>
              </a:solidFill>
              <a:ea typeface="Calibri" panose="020F0502020204030204" pitchFamily="34" charset="0"/>
              <a:cs typeface="Times New Roman" panose="02020603050405020304" pitchFamily="18" charset="0"/>
            </a:endParaRPr>
          </a:p>
          <a:p>
            <a:pPr>
              <a:lnSpc>
                <a:spcPct val="120000"/>
              </a:lnSpc>
              <a:spcBef>
                <a:spcPts val="0"/>
              </a:spcBef>
            </a:pPr>
            <a:r>
              <a:rPr lang="en-GB" sz="3800" dirty="0">
                <a:latin typeface="Arial Narrow" panose="020B0606020202030204" pitchFamily="34" charset="0"/>
                <a:ea typeface="Calibri" panose="020F0502020204030204" pitchFamily="34" charset="0"/>
                <a:cs typeface="Times New Roman" panose="02020603050405020304" pitchFamily="18" charset="0"/>
              </a:rPr>
              <a:t>High level of cover for hospital stays in a single room, for surgical operations, related costs due to hospitalisation (illness or accident). One day clinic included. Dental treatment, orthodontic services, visual aids and other out-patient costs.</a:t>
            </a:r>
            <a:endParaRPr lang="fr-BE" sz="3800" dirty="0">
              <a:latin typeface="Arial Narrow" panose="020B0606020202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3800" dirty="0">
                <a:latin typeface="Arial Narrow" panose="020B0606020202030204" pitchFamily="34" charset="0"/>
                <a:ea typeface="Calibri" panose="020F0502020204030204" pitchFamily="34" charset="0"/>
                <a:cs typeface="Times New Roman" panose="02020603050405020304" pitchFamily="18" charset="0"/>
              </a:rPr>
              <a:t>Supplementary reimbursement: </a:t>
            </a:r>
            <a:r>
              <a:rPr lang="en-GB" sz="3800" b="1" dirty="0">
                <a:latin typeface="Arial Narrow" panose="020B0606020202030204" pitchFamily="34" charset="0"/>
                <a:ea typeface="Calibri" panose="020F0502020204030204" pitchFamily="34" charset="0"/>
                <a:cs typeface="Times New Roman" panose="02020603050405020304" pitchFamily="18" charset="0"/>
              </a:rPr>
              <a:t>20% of costs</a:t>
            </a:r>
            <a:r>
              <a:rPr lang="en-GB" sz="3800" dirty="0">
                <a:latin typeface="Arial Narrow" panose="020B0606020202030204" pitchFamily="34" charset="0"/>
                <a:ea typeface="Calibri" panose="020F0502020204030204" pitchFamily="34" charset="0"/>
                <a:cs typeface="Times New Roman" panose="02020603050405020304" pitchFamily="18" charset="0"/>
              </a:rPr>
              <a:t> (in-patient and out-patient related costs).</a:t>
            </a:r>
            <a:endParaRPr lang="fr-BE" sz="3800" dirty="0">
              <a:latin typeface="Arial Narrow" panose="020B0606020202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3800" dirty="0">
                <a:latin typeface="Arial Narrow" panose="020B0606020202030204" pitchFamily="34" charset="0"/>
                <a:ea typeface="Calibri" panose="020F0502020204030204" pitchFamily="34" charset="0"/>
                <a:cs typeface="Times New Roman" panose="02020603050405020304" pitchFamily="18" charset="0"/>
              </a:rPr>
              <a:t>Specific ceilings exist for major dental treatment and visual aids.</a:t>
            </a:r>
            <a:endParaRPr lang="fr-BE" sz="3800" dirty="0">
              <a:latin typeface="Arial Narrow" panose="020B0606020202030204" pitchFamily="34" charset="0"/>
              <a:ea typeface="Calibri" panose="020F0502020204030204" pitchFamily="34" charset="0"/>
              <a:cs typeface="Times New Roman" panose="02020603050405020304" pitchFamily="18" charset="0"/>
            </a:endParaRPr>
          </a:p>
          <a:p>
            <a:pPr>
              <a:lnSpc>
                <a:spcPct val="120000"/>
              </a:lnSpc>
              <a:spcBef>
                <a:spcPts val="0"/>
              </a:spcBef>
            </a:pPr>
            <a:r>
              <a:rPr lang="en-GB" sz="3800" dirty="0">
                <a:latin typeface="Arial Narrow" panose="020B0606020202030204" pitchFamily="34" charset="0"/>
                <a:ea typeface="Calibri" panose="020F0502020204030204" pitchFamily="34" charset="0"/>
                <a:cs typeface="Times New Roman" panose="02020603050405020304" pitchFamily="18" charset="0"/>
              </a:rPr>
              <a:t>EU Health insurance also includes worldwide assistance provided by Global Corporate Solutions (</a:t>
            </a:r>
            <a:r>
              <a:rPr lang="en-GB" sz="3800" dirty="0" err="1">
                <a:latin typeface="Arial Narrow" panose="020B0606020202030204" pitchFamily="34" charset="0"/>
                <a:ea typeface="Calibri" panose="020F0502020204030204" pitchFamily="34" charset="0"/>
                <a:cs typeface="Times New Roman" panose="02020603050405020304" pitchFamily="18" charset="0"/>
              </a:rPr>
              <a:t>Europ</a:t>
            </a:r>
            <a:r>
              <a:rPr lang="en-GB" sz="3800" dirty="0">
                <a:latin typeface="Arial Narrow" panose="020B0606020202030204" pitchFamily="34" charset="0"/>
                <a:ea typeface="Calibri" panose="020F0502020204030204" pitchFamily="34" charset="0"/>
                <a:cs typeface="Times New Roman" panose="02020603050405020304" pitchFamily="18" charset="0"/>
              </a:rPr>
              <a:t> Assistance)(Transport, direct billing, </a:t>
            </a:r>
            <a:r>
              <a:rPr lang="en-GB" sz="3800" dirty="0" err="1">
                <a:latin typeface="Arial Narrow" panose="020B0606020202030204" pitchFamily="34" charset="0"/>
                <a:ea typeface="Calibri" panose="020F0502020204030204" pitchFamily="34" charset="0"/>
                <a:cs typeface="Times New Roman" panose="02020603050405020304" pitchFamily="18" charset="0"/>
              </a:rPr>
              <a:t>rapatriation</a:t>
            </a:r>
            <a:r>
              <a:rPr lang="en-GB" sz="3800" dirty="0">
                <a:latin typeface="Arial Narrow" panose="020B0606020202030204" pitchFamily="34" charset="0"/>
                <a:ea typeface="Calibri" panose="020F0502020204030204" pitchFamily="34" charset="0"/>
                <a:cs typeface="Times New Roman" panose="02020603050405020304" pitchFamily="18" charset="0"/>
              </a:rPr>
              <a:t>,…)</a:t>
            </a:r>
            <a:endParaRPr lang="fr-BE" sz="3800" dirty="0">
              <a:latin typeface="Arial Narrow" panose="020B0606020202030204" pitchFamily="34" charset="0"/>
              <a:ea typeface="Calibri" panose="020F0502020204030204" pitchFamily="34" charset="0"/>
              <a:cs typeface="Times New Roman" panose="02020603050405020304" pitchFamily="18" charset="0"/>
            </a:endParaRPr>
          </a:p>
          <a:p>
            <a:pPr marL="0" indent="0">
              <a:lnSpc>
                <a:spcPct val="120000"/>
              </a:lnSpc>
              <a:spcBef>
                <a:spcPts val="0"/>
              </a:spcBef>
              <a:buNone/>
            </a:pPr>
            <a:r>
              <a:rPr lang="en-GB" sz="4200" dirty="0">
                <a:solidFill>
                  <a:srgbClr val="0070C0"/>
                </a:solidFill>
                <a:ea typeface="Calibri" panose="020F0502020204030204" pitchFamily="34" charset="0"/>
                <a:cs typeface="Times New Roman" panose="02020603050405020304" pitchFamily="18" charset="0"/>
              </a:rPr>
              <a:t>Annual premium, to be paid monthly or yearly (-3%) (€ - BE taxes and assistance included). The insurance company can modify the premiums in function of the technical results of the insurance policy, of the expenditure expectation and of the JSIS rules evolution</a:t>
            </a:r>
            <a:r>
              <a:rPr lang="en-GB" sz="3300"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t>.</a:t>
            </a:r>
            <a:endParaRPr lang="fr-BE" sz="33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fr-BE" dirty="0"/>
          </a:p>
        </p:txBody>
      </p:sp>
      <p:sp>
        <p:nvSpPr>
          <p:cNvPr id="4" name="Espace réservé de la date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70EC0B7-EDA1-4020-9543-FF85F8F00ECC}"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Espace réservé du pied de page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11" name="Tableau 10"/>
          <p:cNvGraphicFramePr>
            <a:graphicFrameLocks noGrp="1"/>
          </p:cNvGraphicFramePr>
          <p:nvPr/>
        </p:nvGraphicFramePr>
        <p:xfrm>
          <a:off x="791581" y="5497811"/>
          <a:ext cx="7560838" cy="796478"/>
        </p:xfrm>
        <a:graphic>
          <a:graphicData uri="http://schemas.openxmlformats.org/drawingml/2006/table">
            <a:tbl>
              <a:tblPr firstRow="1" firstCol="1" bandRow="1"/>
              <a:tblGrid>
                <a:gridCol w="1627713">
                  <a:extLst>
                    <a:ext uri="{9D8B030D-6E8A-4147-A177-3AD203B41FA5}">
                      <a16:colId xmlns:a16="http://schemas.microsoft.com/office/drawing/2014/main" val="20000"/>
                    </a:ext>
                  </a:extLst>
                </a:gridCol>
                <a:gridCol w="539375">
                  <a:extLst>
                    <a:ext uri="{9D8B030D-6E8A-4147-A177-3AD203B41FA5}">
                      <a16:colId xmlns:a16="http://schemas.microsoft.com/office/drawing/2014/main" val="20001"/>
                    </a:ext>
                  </a:extLst>
                </a:gridCol>
                <a:gridCol w="539375">
                  <a:extLst>
                    <a:ext uri="{9D8B030D-6E8A-4147-A177-3AD203B41FA5}">
                      <a16:colId xmlns:a16="http://schemas.microsoft.com/office/drawing/2014/main" val="20002"/>
                    </a:ext>
                  </a:extLst>
                </a:gridCol>
                <a:gridCol w="497892">
                  <a:extLst>
                    <a:ext uri="{9D8B030D-6E8A-4147-A177-3AD203B41FA5}">
                      <a16:colId xmlns:a16="http://schemas.microsoft.com/office/drawing/2014/main" val="20003"/>
                    </a:ext>
                  </a:extLst>
                </a:gridCol>
                <a:gridCol w="580858">
                  <a:extLst>
                    <a:ext uri="{9D8B030D-6E8A-4147-A177-3AD203B41FA5}">
                      <a16:colId xmlns:a16="http://schemas.microsoft.com/office/drawing/2014/main" val="20004"/>
                    </a:ext>
                  </a:extLst>
                </a:gridCol>
                <a:gridCol w="539375">
                  <a:extLst>
                    <a:ext uri="{9D8B030D-6E8A-4147-A177-3AD203B41FA5}">
                      <a16:colId xmlns:a16="http://schemas.microsoft.com/office/drawing/2014/main" val="20005"/>
                    </a:ext>
                  </a:extLst>
                </a:gridCol>
                <a:gridCol w="539375">
                  <a:extLst>
                    <a:ext uri="{9D8B030D-6E8A-4147-A177-3AD203B41FA5}">
                      <a16:colId xmlns:a16="http://schemas.microsoft.com/office/drawing/2014/main" val="20006"/>
                    </a:ext>
                  </a:extLst>
                </a:gridCol>
                <a:gridCol w="539375">
                  <a:extLst>
                    <a:ext uri="{9D8B030D-6E8A-4147-A177-3AD203B41FA5}">
                      <a16:colId xmlns:a16="http://schemas.microsoft.com/office/drawing/2014/main" val="20007"/>
                    </a:ext>
                  </a:extLst>
                </a:gridCol>
                <a:gridCol w="539375">
                  <a:extLst>
                    <a:ext uri="{9D8B030D-6E8A-4147-A177-3AD203B41FA5}">
                      <a16:colId xmlns:a16="http://schemas.microsoft.com/office/drawing/2014/main" val="20008"/>
                    </a:ext>
                  </a:extLst>
                </a:gridCol>
                <a:gridCol w="539375">
                  <a:extLst>
                    <a:ext uri="{9D8B030D-6E8A-4147-A177-3AD203B41FA5}">
                      <a16:colId xmlns:a16="http://schemas.microsoft.com/office/drawing/2014/main" val="20009"/>
                    </a:ext>
                  </a:extLst>
                </a:gridCol>
                <a:gridCol w="539375">
                  <a:extLst>
                    <a:ext uri="{9D8B030D-6E8A-4147-A177-3AD203B41FA5}">
                      <a16:colId xmlns:a16="http://schemas.microsoft.com/office/drawing/2014/main" val="20010"/>
                    </a:ext>
                  </a:extLst>
                </a:gridCol>
                <a:gridCol w="539375">
                  <a:extLst>
                    <a:ext uri="{9D8B030D-6E8A-4147-A177-3AD203B41FA5}">
                      <a16:colId xmlns:a16="http://schemas.microsoft.com/office/drawing/2014/main" val="20011"/>
                    </a:ext>
                  </a:extLst>
                </a:gridCol>
              </a:tblGrid>
              <a:tr h="360040">
                <a:tc>
                  <a:txBody>
                    <a:bodyPr/>
                    <a:lstStyle/>
                    <a:p>
                      <a:pPr>
                        <a:lnSpc>
                          <a:spcPct val="107000"/>
                        </a:lnSpc>
                        <a:spcAft>
                          <a:spcPts val="0"/>
                        </a:spcAft>
                      </a:pPr>
                      <a:r>
                        <a:rPr lang="fr-BE" sz="1600" b="1" dirty="0">
                          <a:effectLst/>
                          <a:latin typeface="Arial Narrow" panose="020B0606020202030204" pitchFamily="34" charset="0"/>
                          <a:ea typeface="Calibri" panose="020F0502020204030204" pitchFamily="34" charset="0"/>
                          <a:cs typeface="Times New Roman" panose="02020603050405020304" pitchFamily="18" charset="0"/>
                        </a:rPr>
                        <a:t>Age</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0-</a:t>
                      </a:r>
                    </a:p>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19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20-24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25-29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30-34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35-39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40-44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45-49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50-54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55-59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a:effectLst/>
                          <a:latin typeface="Arial Narrow" panose="020B0606020202030204" pitchFamily="34" charset="0"/>
                          <a:ea typeface="Calibri" panose="020F0502020204030204" pitchFamily="34" charset="0"/>
                          <a:cs typeface="Times New Roman" panose="02020603050405020304" pitchFamily="18" charset="0"/>
                        </a:rPr>
                        <a:t>60-64</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65-</a:t>
                      </a:r>
                    </a:p>
                    <a:p>
                      <a:pPr>
                        <a:lnSpc>
                          <a:spcPct val="107000"/>
                        </a:lnSpc>
                        <a:spcAft>
                          <a:spcPts val="0"/>
                        </a:spcAft>
                      </a:pPr>
                      <a:r>
                        <a:rPr lang="fr-BE" sz="1100" dirty="0">
                          <a:effectLst/>
                          <a:latin typeface="Arial Narrow" panose="020B0606020202030204" pitchFamily="34" charset="0"/>
                          <a:ea typeface="Calibri" panose="020F0502020204030204" pitchFamily="34" charset="0"/>
                          <a:cs typeface="Times New Roman" panose="02020603050405020304" pitchFamily="18" charset="0"/>
                          <a:sym typeface="Wingdings" panose="05000000000000000000" pitchFamily="2" charset="2"/>
                        </a:rPr>
                        <a:t></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88033">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Premium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635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665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806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861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861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977</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1045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1150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1445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1681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0"/>
                        </a:spcAft>
                      </a:pPr>
                      <a:r>
                        <a:rPr lang="fr-BE" sz="1600" dirty="0">
                          <a:effectLst/>
                          <a:latin typeface="Arial Narrow" panose="020B0606020202030204" pitchFamily="34" charset="0"/>
                          <a:ea typeface="Calibri" panose="020F0502020204030204" pitchFamily="34" charset="0"/>
                          <a:cs typeface="Times New Roman" panose="02020603050405020304" pitchFamily="18" charset="0"/>
                        </a:rPr>
                        <a:t>2166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465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157" y="271032"/>
            <a:ext cx="8587681" cy="828194"/>
          </a:xfrm>
          <a:solidFill>
            <a:schemeClr val="bg1"/>
          </a:solidFill>
          <a:ln w="19050">
            <a:solidFill>
              <a:schemeClr val="bg1"/>
            </a:solidFill>
          </a:ln>
        </p:spPr>
        <p:txBody>
          <a:bodyPr>
            <a:normAutofit fontScale="90000"/>
          </a:bodyPr>
          <a:lstStyle/>
          <a:p>
            <a:pPr algn="ctr">
              <a:defRPr/>
            </a:pPr>
            <a:r>
              <a:rPr lang="en-US" sz="4000" b="1" dirty="0">
                <a:solidFill>
                  <a:srgbClr val="0070C0"/>
                </a:solidFill>
              </a:rPr>
              <a:t>EUROPAT Insurance (EUI)</a:t>
            </a:r>
            <a:br>
              <a:rPr lang="en-US" sz="4800" b="1" dirty="0">
                <a:solidFill>
                  <a:srgbClr val="0070C0"/>
                </a:solidFill>
              </a:rPr>
            </a:br>
            <a:r>
              <a:rPr kumimoji="0" lang="en-GB" sz="2700" u="none" strike="noStrike" kern="1200" cap="none" spc="0" normalizeH="0" baseline="0" noProof="0" dirty="0">
                <a:ln>
                  <a:noFill/>
                </a:ln>
                <a:solidFill>
                  <a:srgbClr val="0070C0"/>
                </a:solidFill>
                <a:effectLst/>
                <a:uLnTx/>
                <a:uFillTx/>
                <a:latin typeface="Arial" charset="0"/>
                <a:ea typeface="+mn-ea"/>
                <a:cs typeface="Arial" charset="0"/>
              </a:rPr>
              <a:t>Expat &amp; Co - </a:t>
            </a:r>
            <a:r>
              <a:rPr kumimoji="0" lang="en-GB" sz="4000" u="none" strike="noStrike" kern="1200" cap="none" spc="0" normalizeH="0" baseline="0" noProof="0" dirty="0">
                <a:ln>
                  <a:noFill/>
                </a:ln>
                <a:solidFill>
                  <a:srgbClr val="0070C0"/>
                </a:solidFill>
                <a:effectLst/>
                <a:uLnTx/>
                <a:uFillTx/>
                <a:latin typeface="Arial" charset="0"/>
                <a:ea typeface="+mn-ea"/>
                <a:cs typeface="Arial" charset="0"/>
              </a:rPr>
              <a:t>FFPE</a:t>
            </a:r>
            <a:endParaRPr lang="en-US" sz="4000" dirty="0">
              <a:solidFill>
                <a:srgbClr val="0070C0"/>
              </a:solidFill>
            </a:endParaRPr>
          </a:p>
        </p:txBody>
      </p:sp>
      <p:sp>
        <p:nvSpPr>
          <p:cNvPr id="40963" name="Espace réservé du contenu 2"/>
          <p:cNvSpPr>
            <a:spLocks noGrp="1"/>
          </p:cNvSpPr>
          <p:nvPr>
            <p:ph idx="1"/>
          </p:nvPr>
        </p:nvSpPr>
        <p:spPr>
          <a:xfrm>
            <a:off x="278159" y="1190610"/>
            <a:ext cx="8587680" cy="4179057"/>
          </a:xfrm>
        </p:spPr>
        <p:txBody>
          <a:bodyPr>
            <a:normAutofit fontScale="92500" lnSpcReduction="20000"/>
          </a:bodyPr>
          <a:lstStyle/>
          <a:p>
            <a:pPr>
              <a:lnSpc>
                <a:spcPct val="80000"/>
              </a:lnSpc>
              <a:spcBef>
                <a:spcPts val="0"/>
              </a:spcBef>
              <a:buNone/>
            </a:pPr>
            <a:r>
              <a:rPr lang="en-GB" sz="2200" b="1" dirty="0">
                <a:solidFill>
                  <a:srgbClr val="C00000"/>
                </a:solidFill>
              </a:rPr>
              <a:t>       Individual insurance.  No medical questionnaire. Some waiting periods.               				Moratorium of 2 to 3 years</a:t>
            </a:r>
            <a:endParaRPr lang="en-GB" sz="2200" dirty="0">
              <a:solidFill>
                <a:srgbClr val="C00000"/>
              </a:solidFill>
            </a:endParaRPr>
          </a:p>
          <a:p>
            <a:pPr eaLnBrk="1" hangingPunct="1">
              <a:lnSpc>
                <a:spcPct val="80000"/>
              </a:lnSpc>
              <a:spcBef>
                <a:spcPts val="0"/>
              </a:spcBef>
              <a:buFont typeface="Wingdings" pitchFamily="2" charset="2"/>
              <a:buNone/>
            </a:pPr>
            <a:r>
              <a:rPr lang="en-GB" sz="2200" b="1" dirty="0">
                <a:solidFill>
                  <a:srgbClr val="C00000"/>
                </a:solidFill>
              </a:rPr>
              <a:t>        Subscription up to the age up to 70 years !           Lifelong insurance.</a:t>
            </a:r>
          </a:p>
          <a:p>
            <a:pPr eaLnBrk="1" hangingPunct="1">
              <a:lnSpc>
                <a:spcPct val="110000"/>
              </a:lnSpc>
            </a:pPr>
            <a:r>
              <a:rPr lang="en-GB" sz="1900" dirty="0">
                <a:latin typeface="Arial" panose="020B0604020202020204" pitchFamily="34" charset="0"/>
                <a:cs typeface="Arial" panose="020B0604020202020204" pitchFamily="34" charset="0"/>
              </a:rPr>
              <a:t>Module 1: Hospitalization (single room), surgical operations and related expenses, (60/120 days), pregnancy.</a:t>
            </a:r>
            <a:r>
              <a:rPr lang="en-US" sz="1900" dirty="0">
                <a:latin typeface="Arial" panose="020B0604020202020204" pitchFamily="34" charset="0"/>
                <a:cs typeface="Arial" panose="020B0604020202020204" pitchFamily="34" charset="0"/>
              </a:rPr>
              <a:t> Accompanying a hospitalized child, nursing at home. Palliative care.</a:t>
            </a:r>
            <a:endParaRPr lang="en-GB" sz="1900" dirty="0">
              <a:latin typeface="Arial" panose="020B0604020202020204" pitchFamily="34" charset="0"/>
              <a:cs typeface="Arial" panose="020B0604020202020204" pitchFamily="34" charset="0"/>
            </a:endParaRPr>
          </a:p>
          <a:p>
            <a:pPr>
              <a:lnSpc>
                <a:spcPct val="110000"/>
              </a:lnSpc>
            </a:pPr>
            <a:r>
              <a:rPr lang="en-GB" sz="1900" dirty="0">
                <a:latin typeface="Arial" panose="020B0604020202020204" pitchFamily="34" charset="0"/>
                <a:cs typeface="Arial" panose="020B0604020202020204" pitchFamily="34" charset="0"/>
              </a:rPr>
              <a:t>Options 1+2: Outpatient treatment : examinations (analysis, X-Rays, scans, lab tests), medical visits, medicines, physical therapy, ...not related to hospitalization; </a:t>
            </a:r>
            <a:r>
              <a:rPr lang="en-US" sz="1900" dirty="0">
                <a:latin typeface="Arial" panose="020B0604020202020204" pitchFamily="34" charset="0"/>
                <a:cs typeface="Arial" panose="020B0604020202020204" pitchFamily="34" charset="0"/>
              </a:rPr>
              <a:t>(</a:t>
            </a:r>
            <a:r>
              <a:rPr lang="en-US" sz="1900" dirty="0" err="1">
                <a:latin typeface="Arial" panose="020B0604020202020204" pitchFamily="34" charset="0"/>
                <a:cs typeface="Arial" panose="020B0604020202020204" pitchFamily="34" charset="0"/>
              </a:rPr>
              <a:t>kine</a:t>
            </a:r>
            <a:r>
              <a:rPr lang="en-US" sz="1900" dirty="0">
                <a:latin typeface="Arial" panose="020B0604020202020204" pitchFamily="34" charset="0"/>
                <a:cs typeface="Arial" panose="020B0604020202020204" pitchFamily="34" charset="0"/>
              </a:rPr>
              <a:t>, physio and orthopedic equipment). Max: 2,500 € par year</a:t>
            </a:r>
            <a:r>
              <a:rPr lang="en-GB" sz="1900" dirty="0">
                <a:latin typeface="Arial" panose="020B0604020202020204" pitchFamily="34" charset="0"/>
                <a:cs typeface="Arial" panose="020B0604020202020204" pitchFamily="34" charset="0"/>
              </a:rPr>
              <a:t>;  Dental and eye care with limitations (waiting period)</a:t>
            </a:r>
            <a:endParaRPr lang="fr-BE" sz="1900" dirty="0">
              <a:latin typeface="Arial" panose="020B0604020202020204" pitchFamily="34" charset="0"/>
              <a:cs typeface="Arial" panose="020B0604020202020204" pitchFamily="34" charset="0"/>
            </a:endParaRPr>
          </a:p>
          <a:p>
            <a:pPr eaLnBrk="1" hangingPunct="1">
              <a:lnSpc>
                <a:spcPct val="80000"/>
              </a:lnSpc>
            </a:pPr>
            <a:r>
              <a:rPr lang="en-GB" sz="1900" dirty="0">
                <a:latin typeface="Arial" panose="020B0604020202020204" pitchFamily="34" charset="0"/>
                <a:cs typeface="Arial" panose="020B0604020202020204" pitchFamily="34" charset="0"/>
              </a:rPr>
              <a:t>Reimbursement up to 100% of total expenditure if JSIS covers part of the cost. </a:t>
            </a:r>
          </a:p>
          <a:p>
            <a:pPr eaLnBrk="1" hangingPunct="1">
              <a:lnSpc>
                <a:spcPct val="80000"/>
              </a:lnSpc>
            </a:pPr>
            <a:r>
              <a:rPr lang="en-GB" sz="1900" dirty="0">
                <a:latin typeface="Arial" panose="020B0604020202020204" pitchFamily="34" charset="0"/>
                <a:cs typeface="Arial" panose="020B0604020202020204" pitchFamily="34" charset="0"/>
              </a:rPr>
              <a:t> 20% if no intervention by JSIS. </a:t>
            </a:r>
          </a:p>
          <a:p>
            <a:pPr eaLnBrk="1" hangingPunct="1">
              <a:lnSpc>
                <a:spcPct val="80000"/>
              </a:lnSpc>
            </a:pPr>
            <a:r>
              <a:rPr lang="en-GB" sz="1900" dirty="0">
                <a:latin typeface="Arial" panose="020B0604020202020204" pitchFamily="34" charset="0"/>
                <a:cs typeface="Arial" panose="020B0604020202020204" pitchFamily="34" charset="0"/>
              </a:rPr>
              <a:t>Territorial limitations / negotiation</a:t>
            </a:r>
            <a:endParaRPr lang="fr-BE" sz="1900" dirty="0">
              <a:latin typeface="Arial" panose="020B0604020202020204" pitchFamily="34" charset="0"/>
              <a:cs typeface="Arial" panose="020B0604020202020204" pitchFamily="34" charset="0"/>
            </a:endParaRPr>
          </a:p>
          <a:p>
            <a:pPr marL="0" indent="0" algn="just">
              <a:spcAft>
                <a:spcPts val="0"/>
              </a:spcAft>
              <a:buNone/>
            </a:pPr>
            <a:r>
              <a:rPr lang="en-GB" sz="2200" dirty="0">
                <a:solidFill>
                  <a:srgbClr val="0070C0"/>
                </a:solidFill>
                <a:ea typeface="Calibri" panose="020F0502020204030204" pitchFamily="34" charset="0"/>
                <a:cs typeface="Times New Roman" panose="02020603050405020304" pitchFamily="18" charset="0"/>
              </a:rPr>
              <a:t>Order of magnitude of annual premiums. Premiums, to be paid monthly, depend on age at subscription. (€  taxes included). Premiums adapted as a function of statistics</a:t>
            </a:r>
            <a:endParaRPr lang="en-US" sz="2200" dirty="0">
              <a:solidFill>
                <a:srgbClr val="0070C0"/>
              </a:solidFill>
            </a:endParaRPr>
          </a:p>
          <a:p>
            <a:pPr eaLnBrk="1" hangingPunct="1">
              <a:lnSpc>
                <a:spcPct val="80000"/>
              </a:lnSpc>
              <a:buFont typeface="Wingdings" pitchFamily="2" charset="2"/>
              <a:buNone/>
            </a:pPr>
            <a:endParaRPr lang="en-US" sz="2000" dirty="0">
              <a:solidFill>
                <a:srgbClr val="FF0000"/>
              </a:solidFill>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D308986-41EE-4979-9FA1-822C23B88BA6}"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4E7BA5-7C18-43AF-B7F9-6219108DAF77}"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081812136"/>
              </p:ext>
            </p:extLst>
          </p:nvPr>
        </p:nvGraphicFramePr>
        <p:xfrm>
          <a:off x="1673154" y="5217109"/>
          <a:ext cx="5797685" cy="1291800"/>
        </p:xfrm>
        <a:graphic>
          <a:graphicData uri="http://schemas.openxmlformats.org/drawingml/2006/table">
            <a:tbl>
              <a:tblPr firstRow="1" firstCol="1" bandRow="1"/>
              <a:tblGrid>
                <a:gridCol w="3005847">
                  <a:extLst>
                    <a:ext uri="{9D8B030D-6E8A-4147-A177-3AD203B41FA5}">
                      <a16:colId xmlns:a16="http://schemas.microsoft.com/office/drawing/2014/main" val="20000"/>
                    </a:ext>
                  </a:extLst>
                </a:gridCol>
                <a:gridCol w="103113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46306">
                  <a:extLst>
                    <a:ext uri="{9D8B030D-6E8A-4147-A177-3AD203B41FA5}">
                      <a16:colId xmlns:a16="http://schemas.microsoft.com/office/drawing/2014/main" val="20003"/>
                    </a:ext>
                  </a:extLst>
                </a:gridCol>
              </a:tblGrid>
              <a:tr h="299782">
                <a:tc>
                  <a:txBody>
                    <a:bodyPr/>
                    <a:lstStyle/>
                    <a:p>
                      <a:pPr algn="ctr">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Age at subscription</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40</a:t>
                      </a:r>
                      <a:endParaRPr lang="fr-BE" sz="16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50</a:t>
                      </a:r>
                      <a:endParaRPr lang="fr-BE" sz="16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GB" sz="1600" b="0" dirty="0">
                          <a:effectLst/>
                          <a:latin typeface="Arial" panose="020B0604020202020204" pitchFamily="34" charset="0"/>
                          <a:ea typeface="Calibri" panose="020F0502020204030204" pitchFamily="34" charset="0"/>
                          <a:cs typeface="Times New Roman" panose="02020603050405020304" pitchFamily="18" charset="0"/>
                        </a:rPr>
                        <a:t>60</a:t>
                      </a:r>
                      <a:endParaRPr lang="fr-BE" sz="1600" b="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367165">
                <a:tc>
                  <a:txBody>
                    <a:bodyPr/>
                    <a:lstStyle/>
                    <a:p>
                      <a:pPr>
                        <a:spcBef>
                          <a:spcPts val="600"/>
                        </a:spcBef>
                        <a:spcAft>
                          <a:spcPts val="60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Module 1 (hospitalization)</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284</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394</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Bef>
                          <a:spcPts val="600"/>
                        </a:spcBef>
                        <a:spcAft>
                          <a:spcPts val="60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623</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624853">
                <a:tc>
                  <a:txBody>
                    <a:bodyPr/>
                    <a:lstStyle/>
                    <a:p>
                      <a:pPr>
                        <a:spcAft>
                          <a:spcPts val="0"/>
                        </a:spcAft>
                      </a:pPr>
                      <a:r>
                        <a:rPr lang="en-GB" sz="1600" dirty="0">
                          <a:effectLst/>
                          <a:latin typeface="Arial" panose="020B0604020202020204" pitchFamily="34" charset="0"/>
                          <a:ea typeface="Calibri" panose="020F0502020204030204" pitchFamily="34" charset="0"/>
                          <a:cs typeface="Times New Roman" panose="02020603050405020304" pitchFamily="18" charset="0"/>
                        </a:rPr>
                        <a:t>Module 1 + Options 1 &amp; 2 (</a:t>
                      </a:r>
                      <a:r>
                        <a:rPr lang="en-GB" sz="1600" dirty="0" err="1">
                          <a:effectLst/>
                          <a:latin typeface="Arial" panose="020B0604020202020204" pitchFamily="34" charset="0"/>
                          <a:ea typeface="Calibri" panose="020F0502020204030204" pitchFamily="34" charset="0"/>
                          <a:cs typeface="Times New Roman" panose="02020603050405020304" pitchFamily="18" charset="0"/>
                        </a:rPr>
                        <a:t>Hospi+outpatient+dental</a:t>
                      </a:r>
                      <a:r>
                        <a:rPr lang="en-GB" sz="1600" dirty="0">
                          <a:effectLst/>
                          <a:latin typeface="Arial" panose="020B0604020202020204" pitchFamily="34" charset="0"/>
                          <a:ea typeface="Calibri" panose="020F0502020204030204" pitchFamily="34" charset="0"/>
                          <a:cs typeface="Times New Roman" panose="02020603050405020304" pitchFamily="18" charset="0"/>
                        </a:rPr>
                        <a:t>/eye)</a:t>
                      </a:r>
                      <a:endParaRPr lang="fr-BE" sz="1600"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641</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880</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Bef>
                          <a:spcPts val="600"/>
                        </a:spcBef>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1,374</a:t>
                      </a:r>
                      <a:endParaRPr lang="fr-BE" sz="16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4" name="Espace réservé du pied de page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623242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4" name="Group 14">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25" name="Freeform: Shape 15">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16">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17">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18">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9">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re 1"/>
          <p:cNvSpPr>
            <a:spLocks noGrp="1"/>
          </p:cNvSpPr>
          <p:nvPr>
            <p:ph type="title"/>
          </p:nvPr>
        </p:nvSpPr>
        <p:spPr>
          <a:xfrm>
            <a:off x="150920" y="2037134"/>
            <a:ext cx="3897105" cy="2760098"/>
          </a:xfrm>
        </p:spPr>
        <p:txBody>
          <a:bodyPr>
            <a:noAutofit/>
          </a:bodyPr>
          <a:lstStyle/>
          <a:p>
            <a:r>
              <a:rPr lang="fr-BE" sz="4400" b="1" dirty="0" err="1">
                <a:solidFill>
                  <a:srgbClr val="09099D"/>
                </a:solidFill>
                <a:latin typeface="Arial Black" panose="020B0A04020102020204" pitchFamily="34" charset="0"/>
                <a:ea typeface="+mn-ea"/>
                <a:cs typeface="Arial" panose="020B0604020202020204" pitchFamily="34" charset="0"/>
              </a:rPr>
              <a:t>Remark</a:t>
            </a:r>
            <a:r>
              <a:rPr lang="fr-BE" sz="3600" dirty="0">
                <a:solidFill>
                  <a:schemeClr val="tx2"/>
                </a:solidFill>
                <a:latin typeface="Arial Black" panose="020B0A04020102020204" pitchFamily="34" charset="0"/>
              </a:rPr>
              <a:t> </a:t>
            </a:r>
            <a:r>
              <a:rPr lang="fr-BE" sz="2400" dirty="0">
                <a:solidFill>
                  <a:schemeClr val="tx2"/>
                </a:solidFill>
                <a:latin typeface="Arial" panose="020B0604020202020204" pitchFamily="34" charset="0"/>
                <a:cs typeface="Arial" panose="020B0604020202020204" pitchFamily="34" charset="0"/>
              </a:rPr>
              <a:t> </a:t>
            </a:r>
            <a:br>
              <a:rPr lang="fr-BE" sz="2400" dirty="0">
                <a:solidFill>
                  <a:schemeClr val="tx2"/>
                </a:solidFill>
                <a:latin typeface="Arial" panose="020B0604020202020204" pitchFamily="34" charset="0"/>
                <a:cs typeface="Arial" panose="020B0604020202020204" pitchFamily="34" charset="0"/>
              </a:rPr>
            </a:br>
            <a:r>
              <a:rPr lang="fr-BE" sz="2400" dirty="0">
                <a:solidFill>
                  <a:schemeClr val="tx2"/>
                </a:solidFill>
                <a:latin typeface="Arial" panose="020B0604020202020204" pitchFamily="34" charset="0"/>
                <a:cs typeface="Arial" panose="020B0604020202020204" pitchFamily="34" charset="0"/>
              </a:rPr>
              <a:t>No </a:t>
            </a:r>
            <a:r>
              <a:rPr lang="fr-BE" sz="2400" dirty="0" err="1">
                <a:solidFill>
                  <a:schemeClr val="tx2"/>
                </a:solidFill>
                <a:latin typeface="Arial" panose="020B0604020202020204" pitchFamily="34" charset="0"/>
                <a:cs typeface="Arial" panose="020B0604020202020204" pitchFamily="34" charset="0"/>
              </a:rPr>
              <a:t>medical</a:t>
            </a:r>
            <a:r>
              <a:rPr lang="fr-BE" sz="2400" dirty="0">
                <a:solidFill>
                  <a:schemeClr val="tx2"/>
                </a:solidFill>
                <a:latin typeface="Arial" panose="020B0604020202020204" pitchFamily="34" charset="0"/>
                <a:cs typeface="Arial" panose="020B0604020202020204" pitchFamily="34" charset="0"/>
              </a:rPr>
              <a:t> questionnaire</a:t>
            </a:r>
            <a:br>
              <a:rPr lang="fr-BE" sz="2400" dirty="0">
                <a:solidFill>
                  <a:schemeClr val="tx2"/>
                </a:solidFill>
                <a:latin typeface="Arial" panose="020B0604020202020204" pitchFamily="34" charset="0"/>
                <a:cs typeface="Arial" panose="020B0604020202020204" pitchFamily="34" charset="0"/>
              </a:rPr>
            </a:br>
            <a:r>
              <a:rPr lang="fr-BE" sz="2400" dirty="0">
                <a:solidFill>
                  <a:schemeClr val="tx2"/>
                </a:solidFill>
                <a:latin typeface="Arial" panose="020B0604020202020204" pitchFamily="34" charset="0"/>
                <a:cs typeface="Arial" panose="020B0604020202020204" pitchFamily="34" charset="0"/>
              </a:rPr>
              <a:t>but déclarations </a:t>
            </a:r>
            <a:br>
              <a:rPr lang="fr-BE" sz="2400" dirty="0">
                <a:solidFill>
                  <a:schemeClr val="tx2"/>
                </a:solidFill>
                <a:latin typeface="Arial" panose="020B0604020202020204" pitchFamily="34" charset="0"/>
                <a:cs typeface="Arial" panose="020B0604020202020204" pitchFamily="34" charset="0"/>
              </a:rPr>
            </a:br>
            <a:r>
              <a:rPr lang="fr-BE" sz="2400" dirty="0">
                <a:solidFill>
                  <a:schemeClr val="tx2"/>
                </a:solidFill>
                <a:latin typeface="Arial" panose="020B0604020202020204" pitchFamily="34" charset="0"/>
                <a:cs typeface="Arial" panose="020B0604020202020204" pitchFamily="34" charset="0"/>
              </a:rPr>
              <a:t>- Expat and Co Web Site</a:t>
            </a:r>
            <a:br>
              <a:rPr lang="fr-BE" sz="2400" dirty="0">
                <a:solidFill>
                  <a:schemeClr val="tx2"/>
                </a:solidFill>
                <a:latin typeface="Arial" panose="020B0604020202020204" pitchFamily="34" charset="0"/>
                <a:cs typeface="Arial" panose="020B0604020202020204" pitchFamily="34" charset="0"/>
              </a:rPr>
            </a:br>
            <a:r>
              <a:rPr lang="fr-BE" sz="2400" dirty="0">
                <a:solidFill>
                  <a:schemeClr val="tx2"/>
                </a:solidFill>
                <a:latin typeface="Arial" panose="020B0604020202020204" pitchFamily="34" charset="0"/>
                <a:cs typeface="Arial" panose="020B0604020202020204" pitchFamily="34" charset="0"/>
              </a:rPr>
              <a:t>- At registration</a:t>
            </a:r>
          </a:p>
        </p:txBody>
      </p:sp>
      <p:sp>
        <p:nvSpPr>
          <p:cNvPr id="4" name="Espace réservé de la date 3"/>
          <p:cNvSpPr>
            <a:spLocks noGrp="1"/>
          </p:cNvSpPr>
          <p:nvPr>
            <p:ph type="dt" sz="half" idx="10"/>
          </p:nvPr>
        </p:nvSpPr>
        <p:spPr>
          <a:xfrm>
            <a:off x="603504" y="6356350"/>
            <a:ext cx="2057400" cy="365125"/>
          </a:xfrm>
        </p:spPr>
        <p:txBody>
          <a:bodyPr>
            <a:normAutofit/>
          </a:bodyPr>
          <a:lstStyle/>
          <a:p>
            <a:pPr>
              <a:spcAft>
                <a:spcPts val="600"/>
              </a:spcAft>
              <a:defRPr/>
            </a:pPr>
            <a:fld id="{23D3D0BE-0533-4DC0-B623-579D48C65FC0}" type="datetime1">
              <a:rPr lang="fr-FR" smtClean="0"/>
              <a:t>23/11/2022</a:t>
            </a:fld>
            <a:endParaRPr lang="fr-FR"/>
          </a:p>
        </p:txBody>
      </p:sp>
      <p:sp>
        <p:nvSpPr>
          <p:cNvPr id="6" name="Espace réservé du numéro de diapositive 5"/>
          <p:cNvSpPr>
            <a:spLocks noGrp="1"/>
          </p:cNvSpPr>
          <p:nvPr>
            <p:ph type="sldNum" sz="quarter" idx="12"/>
          </p:nvPr>
        </p:nvSpPr>
        <p:spPr>
          <a:xfrm>
            <a:off x="6457950" y="6356350"/>
            <a:ext cx="2057400" cy="365125"/>
          </a:xfrm>
        </p:spPr>
        <p:txBody>
          <a:bodyPr>
            <a:normAutofit/>
          </a:bodyPr>
          <a:lstStyle/>
          <a:p>
            <a:pPr>
              <a:spcAft>
                <a:spcPts val="600"/>
              </a:spcAft>
              <a:defRPr/>
            </a:pPr>
            <a:fld id="{F5E1E1AE-C042-48E1-8176-9BD2D3708053}" type="slidenum">
              <a:rPr lang="fr-FR" smtClean="0"/>
              <a:pPr>
                <a:spcAft>
                  <a:spcPts val="600"/>
                </a:spcAft>
                <a:defRPr/>
              </a:pPr>
              <a:t>28</a:t>
            </a:fld>
            <a:endParaRPr lang="fr-FR"/>
          </a:p>
        </p:txBody>
      </p:sp>
      <p:sp>
        <p:nvSpPr>
          <p:cNvPr id="5" name="Espace réservé du pied de page 4">
            <a:extLst>
              <a:ext uri="{FF2B5EF4-FFF2-40B4-BE49-F238E27FC236}">
                <a16:creationId xmlns:a16="http://schemas.microsoft.com/office/drawing/2014/main" id="{EC1C871A-C66A-4CD6-A7E1-401C1F9F79DF}"/>
              </a:ext>
            </a:extLst>
          </p:cNvPr>
          <p:cNvSpPr>
            <a:spLocks noGrp="1"/>
          </p:cNvSpPr>
          <p:nvPr>
            <p:ph type="ftr" sz="quarter" idx="11"/>
          </p:nvPr>
        </p:nvSpPr>
        <p:spPr/>
        <p:txBody>
          <a:bodyPr/>
          <a:lstStyle/>
          <a:p>
            <a:pPr>
              <a:defRPr/>
            </a:pPr>
            <a:endParaRPr lang="fr-FR">
              <a:solidFill>
                <a:prstClr val="black">
                  <a:tint val="75000"/>
                </a:prstClr>
              </a:solidFill>
            </a:endParaRPr>
          </a:p>
        </p:txBody>
      </p:sp>
      <p:sp>
        <p:nvSpPr>
          <p:cNvPr id="16" name="ZoneTexte 15">
            <a:extLst>
              <a:ext uri="{FF2B5EF4-FFF2-40B4-BE49-F238E27FC236}">
                <a16:creationId xmlns:a16="http://schemas.microsoft.com/office/drawing/2014/main" id="{CE563765-6151-4699-9200-5A86A08D7191}"/>
              </a:ext>
            </a:extLst>
          </p:cNvPr>
          <p:cNvSpPr txBox="1"/>
          <p:nvPr/>
        </p:nvSpPr>
        <p:spPr>
          <a:xfrm>
            <a:off x="4132003" y="374925"/>
            <a:ext cx="4620638" cy="169071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9099D"/>
                </a:solidFill>
                <a:effectLst/>
                <a:uLnTx/>
                <a:uFillTx/>
                <a:latin typeface="Arial Black" panose="020B0A04020102020204" pitchFamily="34" charset="0"/>
                <a:ea typeface="+mn-ea"/>
                <a:cs typeface="Arial" panose="020B0604020202020204" pitchFamily="34" charset="0"/>
              </a:rPr>
              <a:t>On the web site</a:t>
            </a:r>
            <a:endPar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long as you have a European link and </a:t>
            </a:r>
            <a:r>
              <a:rPr kumimoji="0" lang="en-US" sz="18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are </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sound of mind and able-bodied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the inception date of the policy, any EU staff member under </a:t>
            </a:r>
            <a:r>
              <a:rPr kumimoji="0" lang="en-US" sz="1800" b="0" i="0" u="none" strike="noStrike" kern="1200" cap="none" spc="0" normalizeH="0" baseline="0" noProof="0" dirty="0">
                <a:ln>
                  <a:noFill/>
                </a:ln>
                <a:solidFill>
                  <a:srgbClr val="114063"/>
                </a:solidFill>
                <a:effectLst/>
                <a:uLnTx/>
                <a:uFillTx/>
                <a:latin typeface="Arial" panose="020B0604020202020204" pitchFamily="34" charset="0"/>
                <a:ea typeface="+mn-ea"/>
                <a:cs typeface="Arial" panose="020B0604020202020204" pitchFamily="34" charset="0"/>
              </a:rPr>
              <a:t>the age of 70 is eligible for coverage under €LP Gold EU”</a:t>
            </a:r>
          </a:p>
        </p:txBody>
      </p:sp>
      <p:sp>
        <p:nvSpPr>
          <p:cNvPr id="20" name="ZoneTexte 19">
            <a:extLst>
              <a:ext uri="{FF2B5EF4-FFF2-40B4-BE49-F238E27FC236}">
                <a16:creationId xmlns:a16="http://schemas.microsoft.com/office/drawing/2014/main" id="{8AF778CE-6DCF-47E6-84B3-6F6FBFB4D416}"/>
              </a:ext>
            </a:extLst>
          </p:cNvPr>
          <p:cNvSpPr txBox="1"/>
          <p:nvPr/>
        </p:nvSpPr>
        <p:spPr>
          <a:xfrm>
            <a:off x="4112177" y="2264328"/>
            <a:ext cx="4620638" cy="1690719"/>
          </a:xfrm>
          <a:prstGeom prst="rect">
            <a:avLst/>
          </a:prstGeom>
          <a:noFill/>
        </p:spPr>
        <p:txBody>
          <a:bodyPr wrap="square">
            <a:spAutoFit/>
          </a:bodyPr>
          <a:lstStyle/>
          <a:p>
            <a:pPr marR="0" lvl="0" algn="l" defTabSz="685800" rtl="0" eaLnBrk="1" fontAlgn="auto" latinLnBrk="0" hangingPunct="1">
              <a:lnSpc>
                <a:spcPct val="90000"/>
              </a:lnSpc>
              <a:spcBef>
                <a:spcPts val="750"/>
              </a:spcBef>
              <a:spcAft>
                <a:spcPts val="0"/>
              </a:spcAft>
              <a:buClrTx/>
              <a:buSzTx/>
              <a:tabLst/>
              <a:defRPr/>
            </a:pPr>
            <a:r>
              <a:rPr kumimoji="0" lang="en-US" sz="1800" b="1" i="0" u="none" strike="noStrike" kern="1200" cap="none" spc="0" normalizeH="0" baseline="0" noProof="0" dirty="0">
                <a:ln>
                  <a:noFill/>
                </a:ln>
                <a:solidFill>
                  <a:srgbClr val="09099D"/>
                </a:solidFill>
                <a:effectLst/>
                <a:uLnTx/>
                <a:uFillTx/>
                <a:latin typeface="Arial Black" panose="020B0A04020102020204" pitchFamily="34" charset="0"/>
                <a:ea typeface="+mn-ea"/>
                <a:cs typeface="Arial" panose="020B0604020202020204" pitchFamily="34" charset="0"/>
              </a:rPr>
              <a:t>When signing</a:t>
            </a:r>
            <a:r>
              <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t>
            </a:r>
            <a:r>
              <a:rPr kumimoji="0" lang="en-US" sz="1800" b="0" i="0" u="sng"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 declare to be healthy </a:t>
            </a:r>
            <a:r>
              <a:rPr kumimoji="0" 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and I do not intend to have surgery, medical or dental treatment or be hospitalized in the near future, as far as I know at the moment of signing this application form”.</a:t>
            </a:r>
          </a:p>
        </p:txBody>
      </p:sp>
      <p:sp>
        <p:nvSpPr>
          <p:cNvPr id="30" name="ZoneTexte 29">
            <a:extLst>
              <a:ext uri="{FF2B5EF4-FFF2-40B4-BE49-F238E27FC236}">
                <a16:creationId xmlns:a16="http://schemas.microsoft.com/office/drawing/2014/main" id="{2DE31447-AFB3-4CE6-8021-3715C34F894B}"/>
              </a:ext>
            </a:extLst>
          </p:cNvPr>
          <p:cNvSpPr txBox="1"/>
          <p:nvPr/>
        </p:nvSpPr>
        <p:spPr>
          <a:xfrm>
            <a:off x="4112177" y="4355260"/>
            <a:ext cx="4620638" cy="1831271"/>
          </a:xfrm>
          <a:prstGeom prst="rect">
            <a:avLst/>
          </a:prstGeom>
          <a:noFill/>
        </p:spPr>
        <p:txBody>
          <a:bodyPr wrap="square">
            <a:spAutoFit/>
          </a:bodyPr>
          <a:lstStyle/>
          <a:p>
            <a:pPr>
              <a:spcAft>
                <a:spcPts val="600"/>
              </a:spcAft>
            </a:pPr>
            <a:r>
              <a:rPr lang="en-US" dirty="0">
                <a:solidFill>
                  <a:schemeClr val="accent5">
                    <a:lumMod val="75000"/>
                  </a:schemeClr>
                </a:solidFill>
                <a:latin typeface="Arial Black" panose="020B0A04020102020204" pitchFamily="34" charset="0"/>
                <a:cs typeface="Arial" panose="020B0604020202020204" pitchFamily="34" charset="0"/>
              </a:rPr>
              <a:t>Termination:</a:t>
            </a:r>
          </a:p>
          <a:p>
            <a:r>
              <a:rPr lang="en-US" dirty="0">
                <a:latin typeface="Arial" panose="020B0604020202020204" pitchFamily="34" charset="0"/>
                <a:cs typeface="Arial" panose="020B0604020202020204" pitchFamily="34" charset="0"/>
              </a:rPr>
              <a:t>The insurer may terminate the insurance contract, for example if the insured's reimbursement statistics are considered to result from exaggeration, misrepresentation or fraud.</a:t>
            </a:r>
            <a:endParaRPr lang="fr-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6573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AF9F3-6FD5-5AE9-99F2-CEC07DDFBFA7}"/>
              </a:ext>
            </a:extLst>
          </p:cNvPr>
          <p:cNvSpPr>
            <a:spLocks noGrp="1"/>
          </p:cNvSpPr>
          <p:nvPr>
            <p:ph type="title"/>
          </p:nvPr>
        </p:nvSpPr>
        <p:spPr>
          <a:xfrm>
            <a:off x="628650" y="170912"/>
            <a:ext cx="7886700" cy="743488"/>
          </a:xfrm>
        </p:spPr>
        <p:txBody>
          <a:bodyPr>
            <a:normAutofit/>
          </a:bodyPr>
          <a:lstStyle/>
          <a:p>
            <a:pPr algn="ctr"/>
            <a:r>
              <a:rPr lang="fr-BE" sz="4400" b="1" dirty="0" err="1">
                <a:solidFill>
                  <a:srgbClr val="0070C0"/>
                </a:solidFill>
              </a:rPr>
              <a:t>Overbilling</a:t>
            </a:r>
            <a:endParaRPr lang="fr-BE" sz="4400" b="1" dirty="0">
              <a:solidFill>
                <a:srgbClr val="0070C0"/>
              </a:solidFill>
            </a:endParaRPr>
          </a:p>
        </p:txBody>
      </p:sp>
      <p:sp>
        <p:nvSpPr>
          <p:cNvPr id="3" name="Espace réservé du contenu 2">
            <a:extLst>
              <a:ext uri="{FF2B5EF4-FFF2-40B4-BE49-F238E27FC236}">
                <a16:creationId xmlns:a16="http://schemas.microsoft.com/office/drawing/2014/main" id="{8C6D3A98-26EE-4D41-4367-731DFB652123}"/>
              </a:ext>
            </a:extLst>
          </p:cNvPr>
          <p:cNvSpPr>
            <a:spLocks noGrp="1"/>
          </p:cNvSpPr>
          <p:nvPr>
            <p:ph idx="1"/>
          </p:nvPr>
        </p:nvSpPr>
        <p:spPr>
          <a:xfrm>
            <a:off x="325120" y="846306"/>
            <a:ext cx="8503920" cy="5428034"/>
          </a:xfrm>
        </p:spPr>
        <p:txBody>
          <a:bodyPr>
            <a:normAutofit/>
          </a:bodyPr>
          <a:lstStyle/>
          <a:p>
            <a:pPr marL="0" marR="0" lvl="0" indent="0" algn="ctr" defTabSz="685800" rtl="0" eaLnBrk="1" fontAlgn="auto" latinLnBrk="0" hangingPunct="1">
              <a:lnSpc>
                <a:spcPct val="80000"/>
              </a:lnSpc>
              <a:spcBef>
                <a:spcPts val="750"/>
              </a:spcBef>
              <a:spcAft>
                <a:spcPts val="600"/>
              </a:spcAft>
              <a:buClrTx/>
              <a:buSzTx/>
              <a:buNone/>
              <a:tabLst/>
              <a:defRPr/>
            </a:pPr>
            <a:endParaRPr kumimoji="0" lang="en-GB" sz="3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685800" rtl="0" eaLnBrk="1" fontAlgn="auto" latinLnBrk="0" hangingPunct="1">
              <a:lnSpc>
                <a:spcPct val="80000"/>
              </a:lnSpc>
              <a:spcBef>
                <a:spcPts val="750"/>
              </a:spcBef>
              <a:spcAft>
                <a:spcPts val="600"/>
              </a:spcAft>
              <a:buClrTx/>
              <a:buSzTx/>
              <a:buNone/>
              <a:tabLst/>
              <a:defRPr/>
            </a:pPr>
            <a:endParaRPr kumimoji="0" lang="en-GB" sz="30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685800" rtl="0" eaLnBrk="1" fontAlgn="auto" latinLnBrk="0" hangingPunct="1">
              <a:lnSpc>
                <a:spcPct val="80000"/>
              </a:lnSpc>
              <a:spcBef>
                <a:spcPts val="750"/>
              </a:spcBef>
              <a:spcAft>
                <a:spcPts val="600"/>
              </a:spcAft>
              <a:buClrTx/>
              <a:buSzTx/>
              <a:buNone/>
              <a:tabLst/>
              <a:defRPr/>
            </a:pPr>
            <a:r>
              <a:rPr kumimoji="0" lang="en-GB" sz="3600" b="0" i="0" u="none" strike="noStrike" kern="1200" cap="none" spc="0" normalizeH="0" baseline="0" noProof="0" dirty="0">
                <a:ln>
                  <a:noFill/>
                </a:ln>
                <a:effectLst/>
                <a:uLnTx/>
                <a:uFillTx/>
                <a:latin typeface="Calibri"/>
                <a:ea typeface="+mn-ea"/>
                <a:cs typeface="+mn-cs"/>
              </a:rPr>
              <a:t>1. In principle, complementary insurances are covering</a:t>
            </a:r>
          </a:p>
          <a:p>
            <a:pPr marL="0" marR="0" lvl="0" indent="0" algn="ctr" defTabSz="685800" rtl="0" eaLnBrk="1" fontAlgn="auto" latinLnBrk="0" hangingPunct="1">
              <a:lnSpc>
                <a:spcPct val="80000"/>
              </a:lnSpc>
              <a:spcBef>
                <a:spcPts val="750"/>
              </a:spcBef>
              <a:spcAft>
                <a:spcPts val="600"/>
              </a:spcAft>
              <a:buClrTx/>
              <a:buSzTx/>
              <a:buNone/>
              <a:tabLst/>
              <a:defRPr/>
            </a:pPr>
            <a:r>
              <a:rPr lang="en-GB" sz="3200" dirty="0">
                <a:solidFill>
                  <a:srgbClr val="C00000"/>
                </a:solidFill>
                <a:latin typeface="Calibri"/>
              </a:rPr>
              <a:t>2. </a:t>
            </a:r>
            <a:r>
              <a:rPr kumimoji="0" lang="en-GB" sz="3200" b="0" i="0" u="none" strike="noStrike" kern="1200" cap="none" spc="0" normalizeH="0" baseline="0" noProof="0" dirty="0">
                <a:ln>
                  <a:noFill/>
                </a:ln>
                <a:solidFill>
                  <a:srgbClr val="C00000"/>
                </a:solidFill>
                <a:effectLst/>
                <a:uLnTx/>
                <a:uFillTx/>
                <a:latin typeface="Calibri"/>
                <a:ea typeface="+mn-ea"/>
                <a:cs typeface="+mn-cs"/>
              </a:rPr>
              <a:t>Problem if PMO declares </a:t>
            </a:r>
            <a:r>
              <a:rPr kumimoji="0" lang="en-GB" sz="3200" b="0" i="0" u="none" strike="noStrike" kern="1200" cap="none" spc="0" normalizeH="0" baseline="0" noProof="0" dirty="0" err="1">
                <a:ln>
                  <a:noFill/>
                </a:ln>
                <a:solidFill>
                  <a:srgbClr val="C00000"/>
                </a:solidFill>
                <a:effectLst/>
                <a:uLnTx/>
                <a:uFillTx/>
                <a:latin typeface="Calibri"/>
                <a:ea typeface="+mn-ea"/>
                <a:cs typeface="+mn-cs"/>
              </a:rPr>
              <a:t>excessity</a:t>
            </a:r>
            <a:r>
              <a:rPr kumimoji="0" lang="en-GB" sz="3200" b="0" i="0" u="none" strike="noStrike" kern="1200" cap="none" spc="0" normalizeH="0" baseline="0" noProof="0" dirty="0">
                <a:ln>
                  <a:noFill/>
                </a:ln>
                <a:solidFill>
                  <a:srgbClr val="C00000"/>
                </a:solidFill>
                <a:effectLst/>
                <a:uLnTx/>
                <a:uFillTx/>
                <a:latin typeface="Calibri"/>
                <a:ea typeface="+mn-ea"/>
                <a:cs typeface="+mn-cs"/>
              </a:rPr>
              <a:t> or exclusion</a:t>
            </a:r>
            <a:r>
              <a:rPr lang="en-GB" sz="3200" dirty="0">
                <a:solidFill>
                  <a:srgbClr val="C00000"/>
                </a:solidFill>
                <a:latin typeface="Calibri"/>
              </a:rPr>
              <a:t> !!!</a:t>
            </a:r>
            <a:endParaRPr kumimoji="0" lang="en-GB" sz="3200" b="0" i="0" u="none" strike="noStrike" kern="1200" cap="none" spc="0" normalizeH="0" baseline="0" noProof="0" dirty="0">
              <a:ln>
                <a:noFill/>
              </a:ln>
              <a:solidFill>
                <a:srgbClr val="C00000"/>
              </a:solidFill>
              <a:effectLst/>
              <a:uLnTx/>
              <a:uFillTx/>
              <a:latin typeface="Calibri"/>
              <a:ea typeface="+mn-ea"/>
              <a:cs typeface="+mn-cs"/>
            </a:endParaRPr>
          </a:p>
          <a:p>
            <a:pPr marL="0" marR="0" lvl="0" indent="0" algn="ctr" defTabSz="685800" rtl="0" eaLnBrk="1" fontAlgn="auto" latinLnBrk="0" hangingPunct="1">
              <a:lnSpc>
                <a:spcPct val="80000"/>
              </a:lnSpc>
              <a:spcBef>
                <a:spcPts val="750"/>
              </a:spcBef>
              <a:spcAft>
                <a:spcPts val="600"/>
              </a:spcAft>
              <a:buClrTx/>
              <a:buSzTx/>
              <a:buNone/>
              <a:tabLst/>
              <a:defRPr/>
            </a:pPr>
            <a:r>
              <a:rPr kumimoji="0" lang="en-GB" sz="3200" b="1" i="0" u="none" strike="noStrike" kern="1200" cap="none" spc="0" normalizeH="0" baseline="0" noProof="0" dirty="0" err="1">
                <a:ln>
                  <a:noFill/>
                </a:ln>
                <a:solidFill>
                  <a:srgbClr val="C00000"/>
                </a:solidFill>
                <a:effectLst/>
                <a:uLnTx/>
                <a:uFillTx/>
                <a:latin typeface="Calibri"/>
                <a:ea typeface="+mn-ea"/>
                <a:cs typeface="+mn-cs"/>
              </a:rPr>
              <a:t>Excessivity</a:t>
            </a:r>
            <a:r>
              <a:rPr kumimoji="0" lang="en-GB" sz="3200" b="1" i="0" u="none" strike="noStrike" kern="1200" cap="none" spc="0" normalizeH="0" baseline="0" noProof="0" dirty="0">
                <a:ln>
                  <a:noFill/>
                </a:ln>
                <a:solidFill>
                  <a:srgbClr val="C00000"/>
                </a:solidFill>
                <a:effectLst/>
                <a:uLnTx/>
                <a:uFillTx/>
                <a:latin typeface="Calibri"/>
                <a:ea typeface="+mn-ea"/>
                <a:cs typeface="+mn-cs"/>
              </a:rPr>
              <a:t> = ceiling ?  </a:t>
            </a:r>
          </a:p>
          <a:p>
            <a:pPr marL="0" marR="0" lvl="0" indent="0" algn="ctr" defTabSz="685800" rtl="0" eaLnBrk="1" fontAlgn="auto" latinLnBrk="0" hangingPunct="1">
              <a:lnSpc>
                <a:spcPct val="80000"/>
              </a:lnSpc>
              <a:spcBef>
                <a:spcPts val="750"/>
              </a:spcBef>
              <a:spcAft>
                <a:spcPts val="0"/>
              </a:spcAft>
              <a:buClrTx/>
              <a:buSzTx/>
              <a:buNone/>
              <a:tabLst/>
              <a:defRPr/>
            </a:pPr>
            <a:r>
              <a:rPr kumimoji="0" lang="en-GB" sz="3200" b="1" i="0" u="none" strike="noStrike" kern="1200" cap="none" spc="0" normalizeH="0" baseline="0" noProof="0" dirty="0">
                <a:ln>
                  <a:noFill/>
                </a:ln>
                <a:solidFill>
                  <a:srgbClr val="C00000"/>
                </a:solidFill>
                <a:effectLst/>
                <a:uLnTx/>
                <a:uFillTx/>
                <a:latin typeface="Calibri"/>
                <a:ea typeface="+mn-ea"/>
                <a:cs typeface="+mn-cs"/>
              </a:rPr>
              <a:t>Exclusions apply for the insurances !</a:t>
            </a:r>
            <a:endParaRPr lang="en-GB" sz="3200" b="1" dirty="0">
              <a:solidFill>
                <a:srgbClr val="C00000"/>
              </a:solidFill>
              <a:latin typeface="Calibri"/>
            </a:endParaRPr>
          </a:p>
          <a:p>
            <a:pPr marL="0" lvl="0" indent="0" algn="ctr">
              <a:lnSpc>
                <a:spcPct val="80000"/>
              </a:lnSpc>
              <a:buNone/>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lvl="0" indent="0" algn="ctr">
              <a:lnSpc>
                <a:spcPct val="80000"/>
              </a:lnSpc>
              <a:buNone/>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Important: what is the code on the JSIS slip</a:t>
            </a:r>
          </a:p>
          <a:p>
            <a:pPr marL="0" lvl="0" indent="0" algn="ctr">
              <a:lnSpc>
                <a:spcPct val="80000"/>
              </a:lnSpc>
              <a:buNone/>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80000"/>
              </a:lnSpc>
              <a:spcBef>
                <a:spcPts val="750"/>
              </a:spcBef>
              <a:spcAft>
                <a:spcPts val="0"/>
              </a:spcAft>
              <a:buClrTx/>
              <a:buSzTx/>
              <a:buNone/>
              <a:tabLst/>
              <a:defRPr/>
            </a:pPr>
            <a:endParaRPr lang="en-GB" sz="2800" dirty="0">
              <a:solidFill>
                <a:prstClr val="black"/>
              </a:solidFill>
              <a:latin typeface="Calibri"/>
            </a:endParaRPr>
          </a:p>
          <a:p>
            <a:pPr marL="0" marR="0" lvl="0" indent="0" algn="l" defTabSz="685800" rtl="0" eaLnBrk="1" fontAlgn="auto" latinLnBrk="0" hangingPunct="1">
              <a:lnSpc>
                <a:spcPct val="80000"/>
              </a:lnSpc>
              <a:spcBef>
                <a:spcPts val="750"/>
              </a:spcBef>
              <a:spcAft>
                <a:spcPts val="0"/>
              </a:spcAft>
              <a:buClrTx/>
              <a:buSzTx/>
              <a:buNone/>
              <a:tabLst/>
              <a:defRPr/>
            </a:pPr>
            <a:endParaRPr lang="fr-BE" sz="2800" dirty="0"/>
          </a:p>
        </p:txBody>
      </p:sp>
      <p:sp>
        <p:nvSpPr>
          <p:cNvPr id="4" name="Espace réservé de la date 3">
            <a:extLst>
              <a:ext uri="{FF2B5EF4-FFF2-40B4-BE49-F238E27FC236}">
                <a16:creationId xmlns:a16="http://schemas.microsoft.com/office/drawing/2014/main" id="{86BB1E70-2FFF-05D8-8F92-189775F2DB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2BC1A-8B0C-4E2E-A9C1-5A223F44B1F1}" type="datetime1">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a:extLst>
              <a:ext uri="{FF2B5EF4-FFF2-40B4-BE49-F238E27FC236}">
                <a16:creationId xmlns:a16="http://schemas.microsoft.com/office/drawing/2014/main" id="{9890326F-039A-BD79-DD57-5C7765966E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a:extLst>
              <a:ext uri="{FF2B5EF4-FFF2-40B4-BE49-F238E27FC236}">
                <a16:creationId xmlns:a16="http://schemas.microsoft.com/office/drawing/2014/main" id="{3C855842-EFD8-B9EA-67D4-24A515967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6513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700" y="1973854"/>
            <a:ext cx="5024095" cy="4276600"/>
          </a:xfrm>
        </p:spPr>
        <p:txBody>
          <a:bodyPr>
            <a:normAutofit/>
          </a:bodyPr>
          <a:lstStyle/>
          <a:p>
            <a:pPr algn="ctr">
              <a:buNone/>
            </a:pPr>
            <a:endParaRPr lang="fr-FR" b="1" u="sng" dirty="0">
              <a:solidFill>
                <a:srgbClr val="09099D"/>
              </a:solidFill>
              <a:latin typeface="Arial Narrow" panose="020B0606020202030204" pitchFamily="34" charset="0"/>
            </a:endParaRPr>
          </a:p>
          <a:p>
            <a:pPr>
              <a:buFont typeface="Wingdings" panose="05000000000000000000" pitchFamily="2" charset="2"/>
              <a:buChar char="ü"/>
            </a:pPr>
            <a:r>
              <a:rPr lang="en-GB" b="1" dirty="0">
                <a:solidFill>
                  <a:srgbClr val="09099D"/>
                </a:solidFill>
                <a:latin typeface="Arial" panose="020B0604020202020204" pitchFamily="34" charset="0"/>
                <a:cs typeface="Arial" panose="020B0604020202020204" pitchFamily="34" charset="0"/>
              </a:rPr>
              <a:t>Top-up : up to 100%</a:t>
            </a:r>
          </a:p>
          <a:p>
            <a:pPr marL="0" indent="0">
              <a:buNone/>
            </a:pPr>
            <a:r>
              <a:rPr lang="en-GB" dirty="0">
                <a:solidFill>
                  <a:srgbClr val="09099D"/>
                </a:solidFill>
                <a:latin typeface="Arial" panose="020B0604020202020204" pitchFamily="34" charset="0"/>
                <a:cs typeface="Arial" panose="020B0604020202020204" pitchFamily="34" charset="0"/>
              </a:rPr>
              <a:t>  (15%   20%  36%  50% …) </a:t>
            </a:r>
          </a:p>
          <a:p>
            <a:pPr marL="0" indent="0">
              <a:buNone/>
            </a:pPr>
            <a:endParaRPr lang="en-GB" dirty="0">
              <a:solidFill>
                <a:srgbClr val="09099D"/>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b="1" dirty="0">
                <a:solidFill>
                  <a:srgbClr val="09099D"/>
                </a:solidFill>
                <a:latin typeface="Arial" panose="020B0604020202020204" pitchFamily="34" charset="0"/>
                <a:cs typeface="Arial" panose="020B0604020202020204" pitchFamily="34" charset="0"/>
              </a:rPr>
              <a:t>Possible negative financial evolution of JSIS</a:t>
            </a:r>
          </a:p>
          <a:p>
            <a:pPr>
              <a:buFont typeface="Wingdings" panose="05000000000000000000" pitchFamily="2" charset="2"/>
              <a:buChar char="ü"/>
            </a:pPr>
            <a:endParaRPr lang="en-GB" b="1" dirty="0">
              <a:solidFill>
                <a:srgbClr val="09099D"/>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n-GB" dirty="0">
                <a:solidFill>
                  <a:srgbClr val="09099D"/>
                </a:solidFill>
                <a:latin typeface="Arial" panose="020B0604020202020204" pitchFamily="34" charset="0"/>
                <a:cs typeface="Arial" panose="020B0604020202020204" pitchFamily="34" charset="0"/>
              </a:rPr>
              <a:t>Comfort : no book keeping</a:t>
            </a:r>
          </a:p>
          <a:p>
            <a:pPr algn="ctr">
              <a:buNone/>
            </a:pPr>
            <a:endParaRPr lang="fr-FR" dirty="0">
              <a:solidFill>
                <a:srgbClr val="09099D"/>
              </a:solidFill>
              <a:latin typeface="Arial Black" panose="020B0A04020102020204" pitchFamily="34" charset="0"/>
              <a:cs typeface="Arial" panose="020B0604020202020204" pitchFamily="34" charset="0"/>
            </a:endParaRPr>
          </a:p>
          <a:p>
            <a:pPr>
              <a:buNone/>
            </a:pPr>
            <a:endParaRPr lang="fr-FR" b="1" dirty="0"/>
          </a:p>
        </p:txBody>
      </p:sp>
      <p:sp>
        <p:nvSpPr>
          <p:cNvPr id="6" name="Espace réservé de la date 5"/>
          <p:cNvSpPr>
            <a:spLocks noGrp="1"/>
          </p:cNvSpPr>
          <p:nvPr>
            <p:ph type="dt" sz="half" idx="10"/>
          </p:nvPr>
        </p:nvSpPr>
        <p:spPr>
          <a:xfrm>
            <a:off x="628650" y="6356350"/>
            <a:ext cx="1537391" cy="365125"/>
          </a:xfrm>
        </p:spPr>
        <p:txBody>
          <a:bodyPr>
            <a:normAutofit/>
          </a:bodyPr>
          <a:lstStyle/>
          <a:p>
            <a:pPr>
              <a:spcAft>
                <a:spcPts val="600"/>
              </a:spcAft>
              <a:defRPr/>
            </a:pPr>
            <a:fld id="{56AC6FB3-07E4-440B-BE72-4489F9E6DD69}" type="datetime1">
              <a:rPr lang="fr-FR" smtClean="0">
                <a:solidFill>
                  <a:srgbClr val="FFFFFF"/>
                </a:solidFill>
              </a:rPr>
              <a:t>23/11/2022</a:t>
            </a:fld>
            <a:endParaRPr lang="fr-FR">
              <a:solidFill>
                <a:srgbClr val="FFFFFF"/>
              </a:solidFill>
            </a:endParaRPr>
          </a:p>
        </p:txBody>
      </p:sp>
      <p:pic>
        <p:nvPicPr>
          <p:cNvPr id="9" name="Picture 7">
            <a:extLst>
              <a:ext uri="{FF2B5EF4-FFF2-40B4-BE49-F238E27FC236}">
                <a16:creationId xmlns:a16="http://schemas.microsoft.com/office/drawing/2014/main" id="{AF9335C8-55FF-4433-92E3-943F61AB11B8}"/>
              </a:ext>
            </a:extLst>
          </p:cNvPr>
          <p:cNvPicPr>
            <a:picLocks noChangeAspect="1"/>
          </p:cNvPicPr>
          <p:nvPr/>
        </p:nvPicPr>
        <p:blipFill rotWithShape="1">
          <a:blip r:embed="rId2"/>
          <a:srcRect l="35844" r="30316" b="-1"/>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7625281" y="6356350"/>
            <a:ext cx="890069" cy="365125"/>
          </a:xfrm>
        </p:spPr>
        <p:txBody>
          <a:bodyPr>
            <a:normAutofit/>
          </a:bodyPr>
          <a:lstStyle/>
          <a:p>
            <a:pPr>
              <a:spcAft>
                <a:spcPts val="600"/>
              </a:spcAft>
              <a:defRPr/>
            </a:pPr>
            <a:fld id="{621BEB37-471C-4943-8425-6B18E5DA9AD1}" type="slidenum">
              <a:rPr lang="fr-FR" smtClean="0"/>
              <a:pPr>
                <a:spcAft>
                  <a:spcPts val="600"/>
                </a:spcAft>
                <a:defRPr/>
              </a:pPr>
              <a:t>3</a:t>
            </a:fld>
            <a:endParaRPr lang="fr-FR"/>
          </a:p>
        </p:txBody>
      </p:sp>
      <p:sp>
        <p:nvSpPr>
          <p:cNvPr id="2" name="Espace réservé du pied de page 1">
            <a:extLst>
              <a:ext uri="{FF2B5EF4-FFF2-40B4-BE49-F238E27FC236}">
                <a16:creationId xmlns:a16="http://schemas.microsoft.com/office/drawing/2014/main" id="{E6F8FA76-E920-4898-A135-899829A15111}"/>
              </a:ext>
            </a:extLst>
          </p:cNvPr>
          <p:cNvSpPr>
            <a:spLocks noGrp="1"/>
          </p:cNvSpPr>
          <p:nvPr>
            <p:ph type="ftr" sz="quarter" idx="11"/>
          </p:nvPr>
        </p:nvSpPr>
        <p:spPr/>
        <p:txBody>
          <a:bodyPr/>
          <a:lstStyle/>
          <a:p>
            <a:pPr>
              <a:defRPr/>
            </a:pPr>
            <a:endParaRPr lang="fr-BE">
              <a:solidFill>
                <a:prstClr val="black">
                  <a:tint val="75000"/>
                </a:prstClr>
              </a:solidFill>
            </a:endParaRPr>
          </a:p>
        </p:txBody>
      </p:sp>
      <p:sp>
        <p:nvSpPr>
          <p:cNvPr id="7" name="ZoneTexte 6">
            <a:extLst>
              <a:ext uri="{FF2B5EF4-FFF2-40B4-BE49-F238E27FC236}">
                <a16:creationId xmlns:a16="http://schemas.microsoft.com/office/drawing/2014/main" id="{BADEF173-F85E-2A26-C2F0-11E78634479B}"/>
              </a:ext>
            </a:extLst>
          </p:cNvPr>
          <p:cNvSpPr txBox="1"/>
          <p:nvPr/>
        </p:nvSpPr>
        <p:spPr>
          <a:xfrm>
            <a:off x="3890710" y="589884"/>
            <a:ext cx="4572000" cy="1383969"/>
          </a:xfrm>
          <a:prstGeom prst="rect">
            <a:avLst/>
          </a:prstGeom>
          <a:noFill/>
        </p:spPr>
        <p:txBody>
          <a:bodyPr wrap="square">
            <a:spAutoFit/>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9099D"/>
                </a:solidFill>
                <a:effectLst/>
                <a:uLnTx/>
                <a:uFillTx/>
                <a:latin typeface="Arial Black" panose="020B0A04020102020204" pitchFamily="34" charset="0"/>
                <a:ea typeface="+mn-ea"/>
                <a:cs typeface="Arial" panose="020B0604020202020204" pitchFamily="34" charset="0"/>
              </a:rPr>
              <a:t>Motivations  for</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09099D"/>
                </a:solidFill>
                <a:effectLst/>
                <a:uLnTx/>
                <a:uFillTx/>
                <a:latin typeface="Arial Black" panose="020B0A04020102020204" pitchFamily="34" charset="0"/>
                <a:ea typeface="+mn-ea"/>
                <a:cs typeface="Arial" panose="020B0604020202020204" pitchFamily="34" charset="0"/>
              </a:rPr>
              <a:t> </a:t>
            </a:r>
            <a:r>
              <a:rPr kumimoji="0" lang="en-GB" sz="2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Arial" panose="020B0604020202020204" pitchFamily="34" charset="0"/>
              </a:rPr>
              <a:t>insurance policies to supplement JSIS</a:t>
            </a:r>
          </a:p>
        </p:txBody>
      </p:sp>
    </p:spTree>
    <p:extLst>
      <p:ext uri="{BB962C8B-B14F-4D97-AF65-F5344CB8AC3E}">
        <p14:creationId xmlns:p14="http://schemas.microsoft.com/office/powerpoint/2010/main" val="301247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2AF9F3-6FD5-5AE9-99F2-CEC07DDFBFA7}"/>
              </a:ext>
            </a:extLst>
          </p:cNvPr>
          <p:cNvSpPr>
            <a:spLocks noGrp="1"/>
          </p:cNvSpPr>
          <p:nvPr>
            <p:ph type="title"/>
          </p:nvPr>
        </p:nvSpPr>
        <p:spPr>
          <a:xfrm>
            <a:off x="628650" y="170912"/>
            <a:ext cx="7886700" cy="884554"/>
          </a:xfrm>
        </p:spPr>
        <p:txBody>
          <a:bodyPr>
            <a:normAutofit/>
          </a:bodyPr>
          <a:lstStyle/>
          <a:p>
            <a:pPr algn="ctr"/>
            <a:r>
              <a:rPr lang="fr-BE" sz="4400" b="1" dirty="0" err="1">
                <a:solidFill>
                  <a:srgbClr val="0070C0"/>
                </a:solidFill>
              </a:rPr>
              <a:t>Overbilling</a:t>
            </a:r>
            <a:endParaRPr lang="fr-BE" sz="4400" b="1" dirty="0">
              <a:solidFill>
                <a:srgbClr val="0070C0"/>
              </a:solidFill>
            </a:endParaRPr>
          </a:p>
        </p:txBody>
      </p:sp>
      <p:sp>
        <p:nvSpPr>
          <p:cNvPr id="3" name="Espace réservé du contenu 2">
            <a:extLst>
              <a:ext uri="{FF2B5EF4-FFF2-40B4-BE49-F238E27FC236}">
                <a16:creationId xmlns:a16="http://schemas.microsoft.com/office/drawing/2014/main" id="{8C6D3A98-26EE-4D41-4367-731DFB652123}"/>
              </a:ext>
            </a:extLst>
          </p:cNvPr>
          <p:cNvSpPr>
            <a:spLocks noGrp="1"/>
          </p:cNvSpPr>
          <p:nvPr>
            <p:ph idx="1"/>
          </p:nvPr>
        </p:nvSpPr>
        <p:spPr>
          <a:xfrm>
            <a:off x="500218" y="1138135"/>
            <a:ext cx="8503920" cy="5398851"/>
          </a:xfrm>
        </p:spPr>
        <p:txBody>
          <a:bodyPr>
            <a:normAutofit/>
          </a:bodyPr>
          <a:lstStyle/>
          <a:p>
            <a:pPr marL="0" marR="0" lvl="0" indent="0" algn="l" defTabSz="685800" rtl="0" eaLnBrk="1" fontAlgn="auto" latinLnBrk="0" hangingPunct="1">
              <a:lnSpc>
                <a:spcPct val="80000"/>
              </a:lnSpc>
              <a:spcBef>
                <a:spcPts val="750"/>
              </a:spcBef>
              <a:spcAft>
                <a:spcPts val="0"/>
              </a:spcAft>
              <a:buClrTx/>
              <a:buSzTx/>
              <a:buNone/>
              <a:tabLst/>
              <a:defRPr/>
            </a:pPr>
            <a:r>
              <a:rPr lang="en-GB" sz="2800" b="1" dirty="0">
                <a:solidFill>
                  <a:prstClr val="black"/>
                </a:solidFill>
                <a:latin typeface="Calibri"/>
              </a:rPr>
              <a:t>If h</a:t>
            </a:r>
            <a:r>
              <a:rPr kumimoji="0" lang="en-GB" sz="2800" b="1" i="0" u="none" strike="noStrike" kern="1200" cap="none" spc="0" normalizeH="0" baseline="0" noProof="0" dirty="0" err="1">
                <a:ln>
                  <a:noFill/>
                </a:ln>
                <a:solidFill>
                  <a:prstClr val="black"/>
                </a:solidFill>
                <a:effectLst/>
                <a:uLnTx/>
                <a:uFillTx/>
                <a:latin typeface="Calibri"/>
                <a:ea typeface="+mn-ea"/>
                <a:cs typeface="+mn-cs"/>
              </a:rPr>
              <a:t>ospitalization</a:t>
            </a:r>
            <a:r>
              <a:rPr kumimoji="0" lang="en-GB" sz="2800" b="1" i="0" u="none" strike="noStrike" kern="1200" cap="none" spc="0" normalizeH="0" baseline="0" noProof="0" dirty="0">
                <a:ln>
                  <a:noFill/>
                </a:ln>
                <a:solidFill>
                  <a:prstClr val="black"/>
                </a:solidFill>
                <a:effectLst/>
                <a:uLnTx/>
                <a:uFillTx/>
                <a:latin typeface="Calibri"/>
                <a:ea typeface="+mn-ea"/>
                <a:cs typeface="+mn-cs"/>
              </a:rPr>
              <a:t>  </a:t>
            </a:r>
            <a:r>
              <a:rPr kumimoji="0" lang="en-GB" sz="2400" i="0" u="none" strike="noStrike" kern="1200" cap="none" spc="0" normalizeH="0" baseline="0" noProof="0" dirty="0">
                <a:ln>
                  <a:noFill/>
                </a:ln>
                <a:solidFill>
                  <a:prstClr val="black"/>
                </a:solidFill>
                <a:effectLst/>
                <a:uLnTx/>
                <a:uFillTx/>
                <a:latin typeface="Calibri"/>
                <a:ea typeface="+mn-ea"/>
                <a:cs typeface="+mn-cs"/>
              </a:rPr>
              <a:t>(</a:t>
            </a:r>
            <a:r>
              <a:rPr lang="en-GB" sz="2400" dirty="0">
                <a:solidFill>
                  <a:prstClr val="black"/>
                </a:solidFill>
                <a:latin typeface="Calibri"/>
              </a:rPr>
              <a:t>e.g. Hospi Safe</a:t>
            </a:r>
            <a:r>
              <a:rPr kumimoji="0" lang="en-GB" sz="2400" i="0" u="none" strike="noStrike" kern="1200" cap="none" spc="0" normalizeH="0" baseline="0" noProof="0" dirty="0">
                <a:ln>
                  <a:noFill/>
                </a:ln>
                <a:solidFill>
                  <a:prstClr val="black"/>
                </a:solidFill>
                <a:effectLst/>
                <a:uLnTx/>
                <a:uFillTx/>
                <a:latin typeface="Calibri"/>
                <a:ea typeface="+mn-ea"/>
                <a:cs typeface="+mn-cs"/>
              </a:rPr>
              <a:t>)</a:t>
            </a:r>
            <a:endParaRPr lang="en-GB" sz="2400" dirty="0">
              <a:solidFill>
                <a:prstClr val="black"/>
              </a:solidFill>
              <a:latin typeface="Calibri"/>
            </a:endParaRPr>
          </a:p>
          <a:p>
            <a:pPr marL="0" marR="0" lvl="0" indent="0" algn="l" defTabSz="685800" rtl="0" eaLnBrk="1" fontAlgn="auto" latinLnBrk="0" hangingPunct="1">
              <a:lnSpc>
                <a:spcPct val="80000"/>
              </a:lnSpc>
              <a:spcBef>
                <a:spcPts val="750"/>
              </a:spcBef>
              <a:spcAft>
                <a:spcPts val="0"/>
              </a:spcAft>
              <a:buClrTx/>
              <a:buSzTx/>
              <a:buNone/>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OK If 100% reimbursement of the difference between actual expenditure and the amount reimbursed by the JSIS. </a:t>
            </a:r>
          </a:p>
          <a:p>
            <a:pPr marL="0" marR="0" lvl="0" indent="0" algn="l" defTabSz="685800" rtl="0" eaLnBrk="1" fontAlgn="auto" latinLnBrk="0" hangingPunct="1">
              <a:lnSpc>
                <a:spcPct val="80000"/>
              </a:lnSpc>
              <a:spcBef>
                <a:spcPts val="750"/>
              </a:spcBef>
              <a:spcAft>
                <a:spcPts val="0"/>
              </a:spcAft>
              <a:buClrTx/>
              <a:buSzTx/>
              <a:buNone/>
              <a:tabLst/>
              <a:defRPr/>
            </a:pP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80000"/>
              </a:lnSpc>
              <a:spcBef>
                <a:spcPts val="750"/>
              </a:spcBef>
              <a:spcAft>
                <a:spcPts val="0"/>
              </a:spcAft>
              <a:buClrTx/>
              <a:buSzTx/>
              <a:buNone/>
              <a:tabLst/>
              <a:defRPr/>
            </a:pPr>
            <a:r>
              <a:rPr lang="en-GB" sz="2800" b="1" dirty="0">
                <a:solidFill>
                  <a:prstClr val="black"/>
                </a:solidFill>
                <a:latin typeface="Calibri"/>
              </a:rPr>
              <a:t>If out-patient care </a:t>
            </a:r>
            <a:r>
              <a:rPr lang="en-GB" sz="2400" dirty="0">
                <a:solidFill>
                  <a:prstClr val="black"/>
                </a:solidFill>
                <a:latin typeface="Calibri"/>
              </a:rPr>
              <a:t>(Accident and Sickness) </a:t>
            </a:r>
            <a:r>
              <a:rPr lang="en-GB" sz="2800" b="1" dirty="0">
                <a:solidFill>
                  <a:prstClr val="black"/>
                </a:solidFill>
                <a:latin typeface="Calibri"/>
              </a:rPr>
              <a:t>not linked to a hospitalization </a:t>
            </a:r>
            <a:r>
              <a:rPr lang="en-GB" sz="2600" dirty="0">
                <a:solidFill>
                  <a:prstClr val="black"/>
                </a:solidFill>
                <a:latin typeface="Calibri"/>
              </a:rPr>
              <a:t>(e.g. Hospi Safe Plus)</a:t>
            </a:r>
            <a:endParaRPr kumimoji="0" lang="en-GB" sz="2600" i="0" u="none" strike="noStrike" kern="1200" cap="none" spc="0" normalizeH="0" baseline="0" noProof="0" dirty="0">
              <a:ln>
                <a:noFill/>
              </a:ln>
              <a:solidFill>
                <a:prstClr val="black"/>
              </a:solidFill>
              <a:effectLst/>
              <a:uLnTx/>
              <a:uFillTx/>
              <a:latin typeface="Calibri"/>
              <a:ea typeface="+mn-ea"/>
              <a:cs typeface="+mn-cs"/>
            </a:endParaRPr>
          </a:p>
          <a:p>
            <a:pPr marL="0" lvl="0" indent="0">
              <a:lnSpc>
                <a:spcPct val="80000"/>
              </a:lnSpc>
              <a:buNone/>
              <a:defRPr/>
            </a:pPr>
            <a:r>
              <a:rPr lang="en-GB" sz="2600" dirty="0">
                <a:solidFill>
                  <a:prstClr val="black"/>
                </a:solidFill>
                <a:latin typeface="Calibri"/>
              </a:rPr>
              <a:t>80% </a:t>
            </a:r>
            <a:r>
              <a:rPr kumimoji="0" lang="en-GB" sz="2600" b="0" i="0" u="none" strike="noStrike" kern="1200" cap="none" spc="0" normalizeH="0" baseline="0" noProof="0" dirty="0">
                <a:ln>
                  <a:noFill/>
                </a:ln>
                <a:solidFill>
                  <a:prstClr val="black"/>
                </a:solidFill>
                <a:effectLst/>
                <a:uLnTx/>
                <a:uFillTx/>
                <a:latin typeface="Calibri"/>
                <a:ea typeface="+mn-ea"/>
                <a:cs typeface="+mn-cs"/>
              </a:rPr>
              <a:t>reimbursement of the difference between actual expenditure and the amount reimbursed by the JSIS.</a:t>
            </a:r>
          </a:p>
          <a:p>
            <a:pPr marL="0" lvl="0" indent="0">
              <a:lnSpc>
                <a:spcPct val="80000"/>
              </a:lnSpc>
              <a:buNone/>
              <a:defRPr/>
            </a:pPr>
            <a:r>
              <a:rPr lang="en-GB" sz="2600" dirty="0">
                <a:solidFill>
                  <a:prstClr val="black"/>
                </a:solidFill>
                <a:latin typeface="Calibri"/>
                <a:sym typeface="Wingdings" panose="05000000000000000000" pitchFamily="2" charset="2"/>
              </a:rPr>
              <a:t> Limited supplementary loss</a:t>
            </a:r>
            <a:r>
              <a:rPr kumimoji="0" lang="en-GB" sz="2600" b="0" i="0" u="none" strike="noStrike" kern="1200" cap="none" spc="0" normalizeH="0" baseline="0" noProof="0" dirty="0">
                <a:ln>
                  <a:noFill/>
                </a:ln>
                <a:solidFill>
                  <a:prstClr val="black"/>
                </a:solidFill>
                <a:effectLst/>
                <a:uLnTx/>
                <a:uFillTx/>
                <a:latin typeface="Calibri"/>
                <a:ea typeface="+mn-ea"/>
                <a:cs typeface="+mn-cs"/>
              </a:rPr>
              <a:t> </a:t>
            </a:r>
            <a:r>
              <a:rPr lang="en-GB" sz="2600" dirty="0">
                <a:solidFill>
                  <a:prstClr val="black"/>
                </a:solidFill>
                <a:latin typeface="Calibri"/>
              </a:rPr>
              <a:t>        (</a:t>
            </a:r>
            <a:r>
              <a:rPr lang="en-GB" sz="2600" dirty="0">
                <a:solidFill>
                  <a:prstClr val="black"/>
                </a:solidFill>
              </a:rPr>
              <a:t>but Several ceilings) </a:t>
            </a:r>
          </a:p>
          <a:p>
            <a:pPr marL="0" lvl="0" indent="0" algn="ctr">
              <a:lnSpc>
                <a:spcPct val="80000"/>
              </a:lnSpc>
              <a:buNone/>
              <a:defRPr/>
            </a:pPr>
            <a:endParaRPr lang="en-GB" sz="2600" dirty="0">
              <a:solidFill>
                <a:prstClr val="black"/>
              </a:solidFill>
            </a:endParaRPr>
          </a:p>
          <a:p>
            <a:pPr marL="0" marR="0" lvl="0" indent="0" algn="l" defTabSz="685800" rtl="0" eaLnBrk="1" fontAlgn="auto" latinLnBrk="0" hangingPunct="1">
              <a:lnSpc>
                <a:spcPct val="80000"/>
              </a:lnSpc>
              <a:spcBef>
                <a:spcPts val="750"/>
              </a:spcBef>
              <a:spcAft>
                <a:spcPts val="0"/>
              </a:spcAft>
              <a:buClrTx/>
              <a:buSzTx/>
              <a:buFont typeface="Arial" panose="020B0604020202020204" pitchFamily="34" charset="0"/>
              <a:buNone/>
              <a:tabLst/>
              <a:defRPr/>
            </a:pPr>
            <a:r>
              <a:rPr lang="en-GB" sz="2600" b="1" dirty="0">
                <a:solidFill>
                  <a:prstClr val="black"/>
                </a:solidFill>
                <a:latin typeface="Calibri"/>
              </a:rPr>
              <a:t>If in general, </a:t>
            </a:r>
            <a:r>
              <a:rPr kumimoji="0" lang="en-GB" sz="2600" b="1" i="0" u="none" strike="noStrike" kern="1200" cap="none" spc="0" normalizeH="0" baseline="0" noProof="0" dirty="0">
                <a:ln>
                  <a:noFill/>
                </a:ln>
                <a:solidFill>
                  <a:prstClr val="black"/>
                </a:solidFill>
                <a:effectLst/>
                <a:uLnTx/>
                <a:uFillTx/>
                <a:latin typeface="Calibri"/>
                <a:ea typeface="+mn-ea"/>
                <a:cs typeface="+mn-cs"/>
              </a:rPr>
              <a:t>reimbursement of 15 or 20% of the bill</a:t>
            </a:r>
            <a:r>
              <a:rPr kumimoji="0" lang="en-GB" sz="2600" b="0" i="0" u="none" strike="noStrike" kern="1200" cap="none" spc="0" normalizeH="0" baseline="0" noProof="0" dirty="0">
                <a:ln>
                  <a:noFill/>
                </a:ln>
                <a:solidFill>
                  <a:prstClr val="black"/>
                </a:solidFill>
                <a:effectLst/>
                <a:uLnTx/>
                <a:uFillTx/>
                <a:latin typeface="Calibri"/>
                <a:ea typeface="+mn-ea"/>
                <a:cs typeface="+mn-cs"/>
              </a:rPr>
              <a:t>,(e.g. DKV EU) </a:t>
            </a:r>
            <a:r>
              <a:rPr kumimoji="0" lang="en-GB" sz="26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r>
              <a:rPr kumimoji="0" lang="en-GB" sz="2600" b="0" i="0" u="none" strike="noStrike" kern="1200" cap="none" spc="0" normalizeH="0" baseline="0" noProof="0" dirty="0">
                <a:ln>
                  <a:noFill/>
                </a:ln>
                <a:solidFill>
                  <a:prstClr val="black"/>
                </a:solidFill>
                <a:effectLst/>
                <a:uLnTx/>
                <a:uFillTx/>
                <a:latin typeface="Calibri"/>
                <a:ea typeface="+mn-ea"/>
                <a:cs typeface="+mn-cs"/>
              </a:rPr>
              <a:t> supplementary loss </a:t>
            </a:r>
          </a:p>
          <a:p>
            <a:pPr marL="0" lvl="0" indent="0">
              <a:lnSpc>
                <a:spcPct val="80000"/>
              </a:lnSpc>
              <a:buNone/>
              <a:defRPr/>
            </a:pP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85800" rtl="0" eaLnBrk="1" fontAlgn="auto" latinLnBrk="0" hangingPunct="1">
              <a:lnSpc>
                <a:spcPct val="80000"/>
              </a:lnSpc>
              <a:spcBef>
                <a:spcPts val="750"/>
              </a:spcBef>
              <a:spcAft>
                <a:spcPts val="0"/>
              </a:spcAft>
              <a:buClrTx/>
              <a:buSzTx/>
              <a:buNone/>
              <a:tabLst/>
              <a:defRPr/>
            </a:pPr>
            <a:endParaRPr lang="en-GB" sz="2800" dirty="0">
              <a:solidFill>
                <a:prstClr val="black"/>
              </a:solidFill>
              <a:latin typeface="Calibri"/>
            </a:endParaRPr>
          </a:p>
          <a:p>
            <a:pPr marL="0" marR="0" lvl="0" indent="0" algn="l" defTabSz="685800" rtl="0" eaLnBrk="1" fontAlgn="auto" latinLnBrk="0" hangingPunct="1">
              <a:lnSpc>
                <a:spcPct val="80000"/>
              </a:lnSpc>
              <a:spcBef>
                <a:spcPts val="750"/>
              </a:spcBef>
              <a:spcAft>
                <a:spcPts val="0"/>
              </a:spcAft>
              <a:buClrTx/>
              <a:buSzTx/>
              <a:buNone/>
              <a:tabLst/>
              <a:defRPr/>
            </a:pPr>
            <a:endParaRPr lang="fr-BE" sz="2800" dirty="0"/>
          </a:p>
        </p:txBody>
      </p:sp>
      <p:sp>
        <p:nvSpPr>
          <p:cNvPr id="4" name="Espace réservé de la date 3">
            <a:extLst>
              <a:ext uri="{FF2B5EF4-FFF2-40B4-BE49-F238E27FC236}">
                <a16:creationId xmlns:a16="http://schemas.microsoft.com/office/drawing/2014/main" id="{86BB1E70-2FFF-05D8-8F92-189775F2DB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CB2BC1A-8B0C-4E2E-A9C1-5A223F44B1F1}" type="datetime1">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Espace réservé du pied de page 4">
            <a:extLst>
              <a:ext uri="{FF2B5EF4-FFF2-40B4-BE49-F238E27FC236}">
                <a16:creationId xmlns:a16="http://schemas.microsoft.com/office/drawing/2014/main" id="{9890326F-039A-BD79-DD57-5C7765966E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Espace réservé du numéro de diapositive 5">
            <a:extLst>
              <a:ext uri="{FF2B5EF4-FFF2-40B4-BE49-F238E27FC236}">
                <a16:creationId xmlns:a16="http://schemas.microsoft.com/office/drawing/2014/main" id="{3C855842-EFD8-B9EA-67D4-24A515967E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E1AE-C042-48E1-8176-9BD2D3708053}" type="slidenum">
              <a:rPr kumimoji="0" lang="fr-FR"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5364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C8AAAF44-03AF-4E10-9EC5-4A3F93ADC61C}"/>
              </a:ext>
            </a:extLst>
          </p:cNvPr>
          <p:cNvPicPr>
            <a:picLocks noChangeAspect="1"/>
          </p:cNvPicPr>
          <p:nvPr/>
        </p:nvPicPr>
        <p:blipFill rotWithShape="1">
          <a:blip r:embed="rId3"/>
          <a:srcRect l="3184" t="9091" r="34391" b="-1"/>
          <a:stretch/>
        </p:blipFill>
        <p:spPr>
          <a:xfrm>
            <a:off x="20" y="70100"/>
            <a:ext cx="9143980" cy="6857990"/>
          </a:xfrm>
          <a:prstGeom prst="rect">
            <a:avLst/>
          </a:prstGeom>
        </p:spPr>
      </p:pic>
      <p:sp>
        <p:nvSpPr>
          <p:cNvPr id="162" name="Rectangle 10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e la date 3"/>
          <p:cNvSpPr>
            <a:spLocks noGrp="1"/>
          </p:cNvSpPr>
          <p:nvPr>
            <p:ph type="dt" sz="half" idx="10"/>
          </p:nvPr>
        </p:nvSpPr>
        <p:spPr>
          <a:xfrm>
            <a:off x="628650" y="6356350"/>
            <a:ext cx="2057400" cy="365125"/>
          </a:xfrm>
        </p:spPr>
        <p:txBody>
          <a:bodyPr>
            <a:normAutofit/>
          </a:bodyPr>
          <a:lstStyle/>
          <a:p>
            <a:pPr>
              <a:spcAft>
                <a:spcPts val="600"/>
              </a:spcAft>
              <a:defRPr/>
            </a:pPr>
            <a:fld id="{A1C52DC4-507C-4160-B247-F1108998B6FF}" type="datetime1">
              <a:rPr lang="fr-FR" sz="1000" smtClean="0">
                <a:solidFill>
                  <a:schemeClr val="tx1">
                    <a:lumMod val="50000"/>
                    <a:lumOff val="50000"/>
                  </a:schemeClr>
                </a:solidFill>
              </a:rPr>
              <a:t>23/11/2022</a:t>
            </a:fld>
            <a:endParaRPr lang="fr-FR" sz="1000">
              <a:solidFill>
                <a:schemeClr val="tx1">
                  <a:lumMod val="50000"/>
                  <a:lumOff val="50000"/>
                </a:schemeClr>
              </a:solidFill>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a:spcAft>
                <a:spcPts val="600"/>
              </a:spcAft>
              <a:defRPr/>
            </a:pPr>
            <a:fld id="{621BEB37-471C-4943-8425-6B18E5DA9AD1}" type="slidenum">
              <a:rPr lang="fr-FR" sz="1000">
                <a:solidFill>
                  <a:schemeClr val="tx1">
                    <a:lumMod val="50000"/>
                    <a:lumOff val="50000"/>
                  </a:schemeClr>
                </a:solidFill>
              </a:rPr>
              <a:pPr>
                <a:spcAft>
                  <a:spcPts val="600"/>
                </a:spcAft>
                <a:defRPr/>
              </a:pPr>
              <a:t>31</a:t>
            </a:fld>
            <a:endParaRPr lang="fr-FR" sz="1000">
              <a:solidFill>
                <a:schemeClr val="tx1">
                  <a:lumMod val="50000"/>
                  <a:lumOff val="50000"/>
                </a:schemeClr>
              </a:solidFill>
            </a:endParaRPr>
          </a:p>
        </p:txBody>
      </p:sp>
      <p:graphicFrame>
        <p:nvGraphicFramePr>
          <p:cNvPr id="148" name="Espace réservé du contenu 2">
            <a:extLst>
              <a:ext uri="{FF2B5EF4-FFF2-40B4-BE49-F238E27FC236}">
                <a16:creationId xmlns:a16="http://schemas.microsoft.com/office/drawing/2014/main" id="{7FE62503-A7E5-456B-8A15-346FC0D50EA5}"/>
              </a:ext>
            </a:extLst>
          </p:cNvPr>
          <p:cNvGraphicFramePr>
            <a:graphicFrameLocks noGrp="1"/>
          </p:cNvGraphicFramePr>
          <p:nvPr>
            <p:ph idx="1"/>
            <p:extLst>
              <p:ext uri="{D42A27DB-BD31-4B8C-83A1-F6EECF244321}">
                <p14:modId xmlns:p14="http://schemas.microsoft.com/office/powerpoint/2010/main" val="3894549320"/>
              </p:ext>
            </p:extLst>
          </p:nvPr>
        </p:nvGraphicFramePr>
        <p:xfrm>
          <a:off x="761816" y="1323426"/>
          <a:ext cx="825867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pied de page 1">
            <a:extLst>
              <a:ext uri="{FF2B5EF4-FFF2-40B4-BE49-F238E27FC236}">
                <a16:creationId xmlns:a16="http://schemas.microsoft.com/office/drawing/2014/main" id="{1D688246-C383-4157-AE4F-09B1F893F82B}"/>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2869687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3" name="Group 14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144" name="Freeform: Shape 14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Shape 14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Freeform: Shape 14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746" name="Titre 1"/>
          <p:cNvSpPr>
            <a:spLocks noGrp="1"/>
          </p:cNvSpPr>
          <p:nvPr>
            <p:ph type="title"/>
          </p:nvPr>
        </p:nvSpPr>
        <p:spPr>
          <a:xfrm>
            <a:off x="480060" y="1243013"/>
            <a:ext cx="3091276" cy="4371974"/>
          </a:xfrm>
        </p:spPr>
        <p:txBody>
          <a:bodyPr>
            <a:normAutofit/>
          </a:bodyPr>
          <a:lstStyle/>
          <a:p>
            <a:pPr eaLnBrk="1" hangingPunct="1">
              <a:defRPr/>
            </a:pPr>
            <a:r>
              <a:rPr lang="fr-FR" sz="3600" b="1" dirty="0">
                <a:solidFill>
                  <a:srgbClr val="09099D"/>
                </a:solidFill>
                <a:latin typeface="Arial Black" panose="020B0A04020102020204" pitchFamily="34" charset="0"/>
                <a:ea typeface="+mn-ea"/>
                <a:cs typeface="Arial" panose="020B0604020202020204" pitchFamily="34" charset="0"/>
              </a:rPr>
              <a:t>In case of accident</a:t>
            </a:r>
            <a:br>
              <a:rPr lang="fr-FR" sz="2800" b="1" dirty="0">
                <a:solidFill>
                  <a:srgbClr val="09099D"/>
                </a:solidFill>
                <a:latin typeface="Arial Black" panose="020B0A04020102020204" pitchFamily="34" charset="0"/>
                <a:ea typeface="+mn-ea"/>
                <a:cs typeface="Arial" panose="020B0604020202020204" pitchFamily="34" charset="0"/>
              </a:rPr>
            </a:br>
            <a:endParaRPr lang="en-US" sz="2400" dirty="0">
              <a:solidFill>
                <a:schemeClr val="tx2"/>
              </a:solidFill>
              <a:latin typeface="Arial" panose="020B0604020202020204" pitchFamily="34" charset="0"/>
              <a:cs typeface="Arial" panose="020B0604020202020204" pitchFamily="34" charset="0"/>
            </a:endParaRPr>
          </a:p>
        </p:txBody>
      </p:sp>
      <p:sp>
        <p:nvSpPr>
          <p:cNvPr id="40964" name="Espace réservé du contenu 2"/>
          <p:cNvSpPr>
            <a:spLocks noGrp="1"/>
          </p:cNvSpPr>
          <p:nvPr>
            <p:ph idx="1"/>
          </p:nvPr>
        </p:nvSpPr>
        <p:spPr>
          <a:xfrm>
            <a:off x="3873999" y="914400"/>
            <a:ext cx="4911225" cy="5548544"/>
          </a:xfrm>
        </p:spPr>
        <p:txBody>
          <a:bodyPr anchor="ctr">
            <a:normAutofit lnSpcReduction="10000"/>
          </a:bodyPr>
          <a:lstStyle/>
          <a:p>
            <a:pPr marL="171450" lvl="0" indent="-171450" defTabSz="685800">
              <a:spcBef>
                <a:spcPts val="750"/>
              </a:spcBef>
              <a:buNone/>
            </a:pPr>
            <a:endParaRPr lang="en-GB" b="1" dirty="0">
              <a:solidFill>
                <a:prstClr val="black"/>
              </a:solidFill>
            </a:endParaRPr>
          </a:p>
          <a:p>
            <a:pPr marL="171450" lvl="0" indent="-171450" defTabSz="685800">
              <a:spcBef>
                <a:spcPts val="750"/>
              </a:spcBef>
              <a:buNone/>
            </a:pPr>
            <a:r>
              <a:rPr lang="en-GB" b="1" dirty="0">
                <a:solidFill>
                  <a:srgbClr val="09099D"/>
                </a:solidFill>
              </a:rPr>
              <a:t>  JSIS covers medical care after an accident</a:t>
            </a:r>
            <a:r>
              <a:rPr lang="en-GB" b="1" dirty="0">
                <a:solidFill>
                  <a:prstClr val="black"/>
                </a:solidFill>
              </a:rPr>
              <a:t>  </a:t>
            </a:r>
            <a:r>
              <a:rPr lang="en-GB" dirty="0">
                <a:solidFill>
                  <a:prstClr val="black"/>
                </a:solidFill>
              </a:rPr>
              <a:t>as if it were a sickness (85 % ; ceilings)</a:t>
            </a:r>
          </a:p>
          <a:p>
            <a:pPr marL="171450" lvl="0" indent="-171450" defTabSz="685800">
              <a:spcBef>
                <a:spcPts val="750"/>
              </a:spcBef>
              <a:buNone/>
            </a:pPr>
            <a:endParaRPr lang="en-GB" b="1" dirty="0">
              <a:solidFill>
                <a:prstClr val="black"/>
              </a:solidFill>
            </a:endParaRPr>
          </a:p>
          <a:p>
            <a:pPr marL="171450" lvl="0" indent="-171450" defTabSz="685800">
              <a:spcBef>
                <a:spcPts val="750"/>
              </a:spcBef>
              <a:buNone/>
            </a:pPr>
            <a:r>
              <a:rPr lang="en-GB" b="1" dirty="0">
                <a:solidFill>
                  <a:srgbClr val="09099D"/>
                </a:solidFill>
              </a:rPr>
              <a:t>  Supplementary health insurances cover medical care after an accident </a:t>
            </a:r>
            <a:r>
              <a:rPr lang="en-GB" dirty="0">
                <a:solidFill>
                  <a:prstClr val="black"/>
                </a:solidFill>
              </a:rPr>
              <a:t>along the option chosen and general conditions</a:t>
            </a:r>
          </a:p>
          <a:p>
            <a:pPr marL="171450" lvl="0" indent="-171450" defTabSz="685800">
              <a:spcBef>
                <a:spcPts val="750"/>
              </a:spcBef>
              <a:buNone/>
            </a:pPr>
            <a:endParaRPr lang="en-GB" sz="2400" b="1" dirty="0">
              <a:solidFill>
                <a:prstClr val="black"/>
              </a:solidFill>
            </a:endParaRPr>
          </a:p>
          <a:p>
            <a:pPr marL="171450" lvl="0" indent="-171450" defTabSz="685800">
              <a:spcBef>
                <a:spcPts val="750"/>
              </a:spcBef>
              <a:buNone/>
            </a:pPr>
            <a:r>
              <a:rPr lang="en-GB" b="1" dirty="0">
                <a:solidFill>
                  <a:srgbClr val="C00000"/>
                </a:solidFill>
              </a:rPr>
              <a:t>  But no invalidity nor capital upon death for retired staff and partners </a:t>
            </a:r>
            <a:r>
              <a:rPr lang="en-GB" dirty="0"/>
              <a:t>(no Art 73)</a:t>
            </a:r>
            <a:endParaRPr lang="fr-BE" dirty="0"/>
          </a:p>
          <a:p>
            <a:pPr marL="0" indent="0">
              <a:buNone/>
            </a:pPr>
            <a:endParaRPr lang="fr-FR" sz="1600" b="1" dirty="0">
              <a:solidFill>
                <a:schemeClr val="tx2"/>
              </a:solidFill>
              <a:latin typeface="Arial" panose="020B0604020202020204" pitchFamily="34" charset="0"/>
              <a:cs typeface="Arial" panose="020B0604020202020204" pitchFamily="34" charset="0"/>
            </a:endParaRPr>
          </a:p>
          <a:p>
            <a:pPr marL="342900" indent="-342900" eaLnBrk="1" hangingPunct="1">
              <a:buFont typeface="+mj-lt"/>
              <a:buAutoNum type="arabicPeriod"/>
            </a:pPr>
            <a:endParaRPr lang="fr-FR" sz="1600" dirty="0">
              <a:solidFill>
                <a:schemeClr val="tx2"/>
              </a:solidFill>
            </a:endParaRPr>
          </a:p>
          <a:p>
            <a:pPr eaLnBrk="1" hangingPunct="1"/>
            <a:endParaRPr lang="en-US" sz="1600" dirty="0">
              <a:solidFill>
                <a:schemeClr val="tx2"/>
              </a:solidFill>
            </a:endParaRPr>
          </a:p>
        </p:txBody>
      </p:sp>
      <p:sp>
        <p:nvSpPr>
          <p:cNvPr id="2" name="Espace réservé de la date 1"/>
          <p:cNvSpPr>
            <a:spLocks noGrp="1"/>
          </p:cNvSpPr>
          <p:nvPr>
            <p:ph type="dt" sz="half" idx="10"/>
          </p:nvPr>
        </p:nvSpPr>
        <p:spPr>
          <a:xfrm>
            <a:off x="603504" y="6356350"/>
            <a:ext cx="2057400" cy="365125"/>
          </a:xfrm>
        </p:spPr>
        <p:txBody>
          <a:bodyPr>
            <a:normAutofit/>
          </a:bodyPr>
          <a:lstStyle/>
          <a:p>
            <a:pPr>
              <a:spcAft>
                <a:spcPts val="600"/>
              </a:spcAft>
            </a:pPr>
            <a:fld id="{9545BBD6-B763-4952-8C74-D1DCD24A6C93}" type="datetime1">
              <a:rPr lang="fr-FR" smtClean="0"/>
              <a:t>23/11/2022</a:t>
            </a:fld>
            <a:endParaRPr lang="fr-FR"/>
          </a:p>
        </p:txBody>
      </p:sp>
      <p:sp>
        <p:nvSpPr>
          <p:cNvPr id="7" name="Espace réservé du numéro de diapositive 6"/>
          <p:cNvSpPr>
            <a:spLocks noGrp="1"/>
          </p:cNvSpPr>
          <p:nvPr>
            <p:ph type="sldNum" sz="quarter" idx="12"/>
          </p:nvPr>
        </p:nvSpPr>
        <p:spPr>
          <a:xfrm>
            <a:off x="6457950" y="6356350"/>
            <a:ext cx="2057400" cy="365125"/>
          </a:xfrm>
        </p:spPr>
        <p:txBody>
          <a:bodyPr>
            <a:normAutofit/>
          </a:bodyPr>
          <a:lstStyle/>
          <a:p>
            <a:pPr>
              <a:spcAft>
                <a:spcPts val="600"/>
              </a:spcAft>
              <a:defRPr/>
            </a:pPr>
            <a:fld id="{621BEB37-471C-4943-8425-6B18E5DA9AD1}" type="slidenum">
              <a:rPr lang="fr-FR" smtClean="0"/>
              <a:pPr>
                <a:spcAft>
                  <a:spcPts val="600"/>
                </a:spcAft>
                <a:defRPr/>
              </a:pPr>
              <a:t>32</a:t>
            </a:fld>
            <a:endParaRPr lang="fr-FR"/>
          </a:p>
        </p:txBody>
      </p:sp>
      <p:sp>
        <p:nvSpPr>
          <p:cNvPr id="40965" name="Espace réservé de la date 3"/>
          <p:cNvSpPr txBox="1">
            <a:spLocks noGrp="1"/>
          </p:cNvSpPr>
          <p:nvPr/>
        </p:nvSpPr>
        <p:spPr bwMode="auto">
          <a:xfrm>
            <a:off x="6000750" y="914401"/>
            <a:ext cx="1885950" cy="216694"/>
          </a:xfrm>
          <a:prstGeom prst="rect">
            <a:avLst/>
          </a:prstGeom>
          <a:noFill/>
          <a:ln w="9525">
            <a:noFill/>
            <a:miter lim="800000"/>
            <a:headEnd/>
            <a:tailEnd/>
          </a:ln>
        </p:spPr>
        <p:txBody>
          <a:bodyPr/>
          <a:lstStyle/>
          <a:p>
            <a:pPr fontAlgn="base">
              <a:spcBef>
                <a:spcPct val="0"/>
              </a:spcBef>
              <a:spcAft>
                <a:spcPct val="0"/>
              </a:spcAft>
            </a:pPr>
            <a:endParaRPr lang="en-US" sz="900">
              <a:solidFill>
                <a:srgbClr val="919F80"/>
              </a:solidFill>
              <a:latin typeface="Franklin Gothic Book" pitchFamily="34" charset="0"/>
              <a:cs typeface="Arial" charset="0"/>
            </a:endParaRPr>
          </a:p>
        </p:txBody>
      </p:sp>
      <p:sp>
        <p:nvSpPr>
          <p:cNvPr id="3" name="Espace réservé du pied de page 2">
            <a:extLst>
              <a:ext uri="{FF2B5EF4-FFF2-40B4-BE49-F238E27FC236}">
                <a16:creationId xmlns:a16="http://schemas.microsoft.com/office/drawing/2014/main" id="{3ECED286-2A12-4ED2-9558-B6B85AEF84BF}"/>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905914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2925" y="503936"/>
            <a:ext cx="8058150" cy="980377"/>
          </a:xfrm>
          <a:ln w="19050">
            <a:solidFill>
              <a:schemeClr val="bg1"/>
            </a:solidFill>
          </a:ln>
        </p:spPr>
        <p:txBody>
          <a:bodyPr>
            <a:normAutofit fontScale="90000"/>
          </a:bodyPr>
          <a:lstStyle/>
          <a:p>
            <a:pPr>
              <a:defRPr/>
            </a:pPr>
            <a:r>
              <a:rPr lang="en-US" sz="4000" b="1" dirty="0">
                <a:solidFill>
                  <a:srgbClr val="0070C0"/>
                </a:solidFill>
              </a:rPr>
              <a:t>Accident insurance</a:t>
            </a:r>
            <a:br>
              <a:rPr lang="en-US" sz="4800" b="1" dirty="0">
                <a:solidFill>
                  <a:srgbClr val="0070C0"/>
                </a:solidFill>
              </a:rPr>
            </a:br>
            <a:r>
              <a:rPr lang="en-US" sz="3600" b="1" dirty="0">
                <a:solidFill>
                  <a:srgbClr val="0070C0"/>
                </a:solidFill>
              </a:rPr>
              <a:t>Cigna</a:t>
            </a:r>
            <a:r>
              <a:rPr lang="en-US" sz="4800" b="1" dirty="0">
                <a:solidFill>
                  <a:srgbClr val="0070C0"/>
                </a:solidFill>
              </a:rPr>
              <a:t> - </a:t>
            </a:r>
            <a:r>
              <a:rPr lang="en-US" sz="4000" b="1" dirty="0">
                <a:solidFill>
                  <a:srgbClr val="0070C0"/>
                </a:solidFill>
              </a:rPr>
              <a:t>AIACE</a:t>
            </a:r>
          </a:p>
        </p:txBody>
      </p:sp>
      <p:sp>
        <p:nvSpPr>
          <p:cNvPr id="43011" name="Espace réservé du contenu 2"/>
          <p:cNvSpPr>
            <a:spLocks noGrp="1"/>
          </p:cNvSpPr>
          <p:nvPr>
            <p:ph idx="1"/>
          </p:nvPr>
        </p:nvSpPr>
        <p:spPr>
          <a:xfrm>
            <a:off x="457200" y="1556791"/>
            <a:ext cx="8291264" cy="4917033"/>
          </a:xfrm>
        </p:spPr>
        <p:txBody>
          <a:bodyPr>
            <a:normAutofit/>
          </a:bodyPr>
          <a:lstStyle/>
          <a:p>
            <a:pPr eaLnBrk="1" hangingPunct="1">
              <a:lnSpc>
                <a:spcPct val="80000"/>
              </a:lnSpc>
              <a:buFont typeface="Wingdings" pitchFamily="2" charset="2"/>
              <a:buNone/>
            </a:pPr>
            <a:r>
              <a:rPr lang="en-GB" sz="2000" b="1" dirty="0" err="1">
                <a:solidFill>
                  <a:srgbClr val="C00000"/>
                </a:solidFill>
              </a:rPr>
              <a:t>Subscribtion</a:t>
            </a:r>
            <a:r>
              <a:rPr lang="en-GB" sz="2000" b="1" dirty="0">
                <a:solidFill>
                  <a:srgbClr val="C00000"/>
                </a:solidFill>
              </a:rPr>
              <a:t> up to 80 years. No medical questionnaire. Lifelong insurance</a:t>
            </a:r>
          </a:p>
          <a:p>
            <a:pPr lvl="0">
              <a:lnSpc>
                <a:spcPct val="80000"/>
              </a:lnSpc>
            </a:pPr>
            <a:r>
              <a:rPr lang="en-GB" sz="2000" b="1" dirty="0">
                <a:solidFill>
                  <a:prstClr val="black"/>
                </a:solidFill>
              </a:rPr>
              <a:t>Capital payment </a:t>
            </a:r>
            <a:r>
              <a:rPr lang="en-GB" sz="2000" dirty="0">
                <a:solidFill>
                  <a:prstClr val="black"/>
                </a:solidFill>
              </a:rPr>
              <a:t>upon permanent invalidity and death(€). Unit = annual gross pension</a:t>
            </a:r>
          </a:p>
          <a:p>
            <a:pPr eaLnBrk="1" hangingPunct="1">
              <a:lnSpc>
                <a:spcPct val="80000"/>
              </a:lnSpc>
            </a:pPr>
            <a:r>
              <a:rPr lang="en-GB" sz="2000" b="1" dirty="0"/>
              <a:t>100% top-up</a:t>
            </a:r>
            <a:r>
              <a:rPr lang="en-GB" sz="2000" dirty="0"/>
              <a:t> of the JSIS reimbursement for medical treatment required after an accident</a:t>
            </a:r>
            <a:endParaRPr lang="en-US" sz="2000" dirty="0"/>
          </a:p>
          <a:p>
            <a:pPr eaLnBrk="1" hangingPunct="1">
              <a:lnSpc>
                <a:spcPct val="80000"/>
              </a:lnSpc>
            </a:pPr>
            <a:r>
              <a:rPr lang="en-US" sz="2000" dirty="0"/>
              <a:t>Worldwide coverage for accidents.</a:t>
            </a:r>
          </a:p>
          <a:p>
            <a:pPr eaLnBrk="1" hangingPunct="1">
              <a:lnSpc>
                <a:spcPct val="80000"/>
              </a:lnSpc>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Capital payment =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 annual gross pension</a:t>
            </a:r>
            <a:endParaRPr lang="en-US" sz="2000" dirty="0"/>
          </a:p>
          <a:p>
            <a:pPr eaLnBrk="1" hangingPunct="1">
              <a:lnSpc>
                <a:spcPct val="80000"/>
              </a:lnSpc>
            </a:pPr>
            <a:r>
              <a:rPr lang="en-US" sz="2000" dirty="0"/>
              <a:t>Possibility of 5% deductible</a:t>
            </a:r>
            <a:endParaRPr lang="fr-BE" sz="2000" dirty="0"/>
          </a:p>
          <a:p>
            <a:pPr eaLnBrk="1" hangingPunct="1">
              <a:lnSpc>
                <a:spcPct val="80000"/>
              </a:lnSpc>
              <a:buFont typeface="Wingdings" pitchFamily="2" charset="2"/>
              <a:buNone/>
            </a:pPr>
            <a:endParaRPr lang="en-GB" sz="2000" dirty="0">
              <a:solidFill>
                <a:srgbClr val="FF0000"/>
              </a:solidFill>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E78B6E4-F601-4A6C-A27F-A63102CD051A}"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9295FC-7BDC-40A0-ACC4-EA79A463EB4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305129310"/>
              </p:ext>
            </p:extLst>
          </p:nvPr>
        </p:nvGraphicFramePr>
        <p:xfrm>
          <a:off x="395536" y="3589111"/>
          <a:ext cx="8219256" cy="2644204"/>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tblGrid>
              <a:tr h="268988">
                <a:tc>
                  <a:txBody>
                    <a:bodyPr/>
                    <a:lstStyle/>
                    <a:p>
                      <a:pPr algn="just">
                        <a:lnSpc>
                          <a:spcPct val="107000"/>
                        </a:lnSpc>
                        <a:spcAft>
                          <a:spcPts val="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noFill/>
                      <a:prstDash val="solid"/>
                      <a:round/>
                      <a:headEnd type="none" w="med" len="med"/>
                      <a:tailEnd type="none" w="med" len="med"/>
                    </a:lnR>
                    <a:lnT>
                      <a:noFill/>
                    </a:lnT>
                    <a:lnB>
                      <a:noFill/>
                    </a:lnB>
                  </a:tcPr>
                </a:tc>
                <a:tc gridSpan="3">
                  <a:txBody>
                    <a:bodyPr/>
                    <a:lstStyle/>
                    <a:p>
                      <a:pPr algn="ctr">
                        <a:lnSpc>
                          <a:spcPct val="107000"/>
                        </a:lnSpc>
                        <a:spcAft>
                          <a:spcPts val="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03231">
                <a:tc>
                  <a:txBody>
                    <a:bodyPr/>
                    <a:lstStyle/>
                    <a:p>
                      <a:pPr algn="just">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Formula A</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Formula B</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Formula  C</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294932">
                <a:tc>
                  <a:txBody>
                    <a:bodyPr/>
                    <a:lstStyle/>
                    <a:p>
                      <a:pPr algn="just">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Total invalidity</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4x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6x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8x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94932">
                <a:tc>
                  <a:txBody>
                    <a:bodyPr/>
                    <a:lstStyle/>
                    <a:p>
                      <a:pPr algn="just">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Death</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2,3x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3,5x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5x pension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07422">
                <a:tc gridSpan="4">
                  <a:txBody>
                    <a:bodyPr/>
                    <a:lstStyle/>
                    <a:p>
                      <a:pPr>
                        <a:lnSpc>
                          <a:spcPct val="107000"/>
                        </a:lnSpc>
                        <a:spcBef>
                          <a:spcPts val="60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4"/>
                  </a:ext>
                </a:extLst>
              </a:tr>
              <a:tr h="512474">
                <a:tc>
                  <a:txBody>
                    <a:bodyPr/>
                    <a:lstStyle/>
                    <a:p>
                      <a:pPr algn="just">
                        <a:lnSpc>
                          <a:spcPct val="107000"/>
                        </a:lnSpc>
                        <a:spcBef>
                          <a:spcPts val="60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                               (9,25% Taxes included)</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0,55%</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of pension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0,80%</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of pension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1,06%</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1800" dirty="0">
                          <a:effectLst/>
                          <a:latin typeface="Arial Narrow" panose="020B0606020202030204" pitchFamily="34" charset="0"/>
                          <a:ea typeface="Calibri" panose="020F0502020204030204" pitchFamily="34" charset="0"/>
                          <a:cs typeface="Arial" panose="020B0604020202020204" pitchFamily="34" charset="0"/>
                        </a:rPr>
                        <a:t>of pension</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r h="294932">
                <a:tc>
                  <a:txBody>
                    <a:bodyPr/>
                    <a:lstStyle/>
                    <a:p>
                      <a:pPr algn="just">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Annual</a:t>
                      </a:r>
                      <a:r>
                        <a:rPr lang="en-GB" sz="1600" dirty="0">
                          <a:effectLst/>
                          <a:latin typeface="Arial" panose="020B0604020202020204" pitchFamily="34" charset="0"/>
                          <a:ea typeface="Calibri" panose="020F0502020204030204" pitchFamily="34" charset="0"/>
                          <a:cs typeface="Times New Roman" panose="02020603050405020304" pitchFamily="18" charset="0"/>
                        </a:rPr>
                        <a:t> prime</a:t>
                      </a:r>
                      <a:r>
                        <a:rPr lang="en-GB" sz="1600" baseline="0" dirty="0">
                          <a:effectLst/>
                          <a:latin typeface="Arial" panose="020B0604020202020204" pitchFamily="34" charset="0"/>
                          <a:ea typeface="Calibri" panose="020F0502020204030204" pitchFamily="34" charset="0"/>
                          <a:cs typeface="Times New Roman" panose="02020603050405020304" pitchFamily="18" charset="0"/>
                        </a:rPr>
                        <a:t> - </a:t>
                      </a:r>
                      <a:r>
                        <a:rPr lang="en-GB" sz="1600" dirty="0">
                          <a:effectLst/>
                          <a:latin typeface="Arial" panose="020B0604020202020204" pitchFamily="34" charset="0"/>
                          <a:ea typeface="Calibri" panose="020F0502020204030204" pitchFamily="34" charset="0"/>
                          <a:cs typeface="Times New Roman" panose="02020603050405020304" pitchFamily="18" charset="0"/>
                        </a:rPr>
                        <a:t>gross pension of €5000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360</a:t>
                      </a:r>
                      <a:endParaRPr lang="fr-B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0"/>
                        </a:spcAft>
                      </a:pPr>
                      <a:r>
                        <a:rPr lang="en-US" sz="1800" b="1" dirty="0">
                          <a:effectLst/>
                          <a:latin typeface="+mn-lt"/>
                          <a:ea typeface="Calibri" panose="020F0502020204030204" pitchFamily="34" charset="0"/>
                          <a:cs typeface="Times New Roman" panose="02020603050405020304" pitchFamily="18" charset="0"/>
                        </a:rPr>
                        <a:t>695</a:t>
                      </a:r>
                      <a:endParaRPr lang="fr-BE"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294932">
                <a:tc>
                  <a:txBody>
                    <a:bodyPr/>
                    <a:lstStyle/>
                    <a:p>
                      <a:pPr algn="just">
                        <a:lnSpc>
                          <a:spcPct val="107000"/>
                        </a:lnSpc>
                        <a:spcAft>
                          <a:spcPts val="0"/>
                        </a:spcAft>
                      </a:pPr>
                      <a:r>
                        <a:rPr lang="en-GB" sz="1600" b="1" dirty="0">
                          <a:effectLst/>
                          <a:latin typeface="Arial" panose="020B0604020202020204" pitchFamily="34" charset="0"/>
                          <a:ea typeface="Calibri" panose="020F0502020204030204" pitchFamily="34" charset="0"/>
                          <a:cs typeface="Times New Roman" panose="02020603050405020304" pitchFamily="18" charset="0"/>
                        </a:rPr>
                        <a:t>Annual</a:t>
                      </a:r>
                      <a:r>
                        <a:rPr lang="en-GB" sz="1600" dirty="0">
                          <a:effectLst/>
                          <a:latin typeface="Arial" panose="020B0604020202020204" pitchFamily="34" charset="0"/>
                          <a:ea typeface="Calibri" panose="020F0502020204030204" pitchFamily="34" charset="0"/>
                          <a:cs typeface="Times New Roman" panose="02020603050405020304" pitchFamily="18" charset="0"/>
                        </a:rPr>
                        <a:t> prime -</a:t>
                      </a:r>
                      <a:r>
                        <a:rPr lang="en-GB" sz="1600" baseline="0" dirty="0">
                          <a:effectLst/>
                          <a:latin typeface="Arial" panose="020B0604020202020204" pitchFamily="34" charset="0"/>
                          <a:ea typeface="Calibri" panose="020F0502020204030204" pitchFamily="34" charset="0"/>
                          <a:cs typeface="Times New Roman" panose="02020603050405020304" pitchFamily="18" charset="0"/>
                        </a:rPr>
                        <a:t> </a:t>
                      </a:r>
                      <a:r>
                        <a:rPr lang="en-GB" sz="1600" dirty="0">
                          <a:effectLst/>
                          <a:latin typeface="Arial" panose="020B0604020202020204" pitchFamily="34" charset="0"/>
                          <a:ea typeface="Calibri" panose="020F0502020204030204" pitchFamily="34" charset="0"/>
                          <a:cs typeface="Times New Roman" panose="02020603050405020304" pitchFamily="18" charset="0"/>
                        </a:rPr>
                        <a:t>gross pension of €2000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800" b="1" dirty="0">
                          <a:effectLst/>
                          <a:latin typeface="+mn-lt"/>
                          <a:ea typeface="Calibri" panose="020F0502020204030204" pitchFamily="34" charset="0"/>
                          <a:cs typeface="Times New Roman" panose="02020603050405020304" pitchFamily="18" charset="0"/>
                        </a:rPr>
                        <a:t>144</a:t>
                      </a:r>
                      <a:endParaRPr lang="fr-BE"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800" b="1" dirty="0">
                          <a:effectLst/>
                          <a:latin typeface="+mn-lt"/>
                          <a:ea typeface="Calibri" panose="020F0502020204030204" pitchFamily="34" charset="0"/>
                          <a:cs typeface="Times New Roman" panose="02020603050405020304" pitchFamily="18" charset="0"/>
                        </a:rPr>
                        <a:t>209</a:t>
                      </a:r>
                      <a:endParaRPr lang="fr-BE"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1800" b="1" dirty="0">
                          <a:effectLst/>
                          <a:latin typeface="+mn-lt"/>
                          <a:ea typeface="Calibri" panose="020F0502020204030204" pitchFamily="34" charset="0"/>
                          <a:cs typeface="Times New Roman" panose="02020603050405020304" pitchFamily="18" charset="0"/>
                        </a:rPr>
                        <a:t>278</a:t>
                      </a:r>
                      <a:endParaRPr lang="fr-BE" sz="18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pic>
        <p:nvPicPr>
          <p:cNvPr id="5" name="Image 4">
            <a:extLst>
              <a:ext uri="{FF2B5EF4-FFF2-40B4-BE49-F238E27FC236}">
                <a16:creationId xmlns:a16="http://schemas.microsoft.com/office/drawing/2014/main" id="{4C5C31BA-DAC3-7C2B-DEFC-036D37C3EA12}"/>
              </a:ext>
            </a:extLst>
          </p:cNvPr>
          <p:cNvPicPr>
            <a:picLocks noChangeAspect="1"/>
          </p:cNvPicPr>
          <p:nvPr/>
        </p:nvPicPr>
        <p:blipFill>
          <a:blip r:embed="rId2"/>
          <a:stretch>
            <a:fillRect/>
          </a:stretch>
        </p:blipFill>
        <p:spPr>
          <a:xfrm>
            <a:off x="7808153" y="380900"/>
            <a:ext cx="707197" cy="707197"/>
          </a:xfrm>
          <a:prstGeom prst="rect">
            <a:avLst/>
          </a:prstGeom>
        </p:spPr>
      </p:pic>
    </p:spTree>
    <p:extLst>
      <p:ext uri="{BB962C8B-B14F-4D97-AF65-F5344CB8AC3E}">
        <p14:creationId xmlns:p14="http://schemas.microsoft.com/office/powerpoint/2010/main" val="3161952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76671"/>
            <a:ext cx="8517082" cy="1195135"/>
          </a:xfrm>
          <a:ln w="19050">
            <a:solidFill>
              <a:schemeClr val="bg1"/>
            </a:solidFill>
          </a:ln>
        </p:spPr>
        <p:txBody>
          <a:bodyPr>
            <a:noAutofit/>
          </a:bodyPr>
          <a:lstStyle/>
          <a:p>
            <a:pPr algn="ctr">
              <a:defRPr/>
            </a:pPr>
            <a:r>
              <a:rPr lang="en-US" sz="3600" b="1" dirty="0">
                <a:solidFill>
                  <a:srgbClr val="0070C0"/>
                </a:solidFill>
                <a:ea typeface="Calibri" panose="020F0502020204030204" pitchFamily="34" charset="0"/>
              </a:rPr>
              <a:t>Death and disability </a:t>
            </a:r>
            <a:r>
              <a:rPr lang="en-US" sz="3200" b="1" dirty="0">
                <a:solidFill>
                  <a:srgbClr val="0070C0"/>
                </a:solidFill>
                <a:ea typeface="Calibri" panose="020F0502020204030204" pitchFamily="34" charset="0"/>
              </a:rPr>
              <a:t>(for active staff)  </a:t>
            </a:r>
            <a:br>
              <a:rPr lang="en-US" sz="3200" b="1" dirty="0">
                <a:solidFill>
                  <a:srgbClr val="0070C0"/>
                </a:solidFill>
                <a:ea typeface="Calibri" panose="020F0502020204030204" pitchFamily="34" charset="0"/>
              </a:rPr>
            </a:br>
            <a:r>
              <a:rPr lang="en-US" sz="3200" b="1" dirty="0">
                <a:solidFill>
                  <a:srgbClr val="0070C0"/>
                </a:solidFill>
                <a:ea typeface="Calibri" panose="020F0502020204030204" pitchFamily="34" charset="0"/>
              </a:rPr>
              <a:t>Cigna – Allianz Partners - </a:t>
            </a:r>
            <a:r>
              <a:rPr lang="en-US" sz="3600" b="1" dirty="0">
                <a:solidFill>
                  <a:srgbClr val="0070C0"/>
                </a:solidFill>
                <a:ea typeface="Calibri" panose="020F0502020204030204" pitchFamily="34" charset="0"/>
              </a:rPr>
              <a:t>Afiliatys</a:t>
            </a:r>
            <a:endParaRPr lang="en-US" sz="3600" dirty="0">
              <a:solidFill>
                <a:srgbClr val="0070C0"/>
              </a:solidFill>
            </a:endParaRPr>
          </a:p>
        </p:txBody>
      </p:sp>
      <p:sp>
        <p:nvSpPr>
          <p:cNvPr id="43011" name="Espace réservé du contenu 2"/>
          <p:cNvSpPr>
            <a:spLocks noGrp="1"/>
          </p:cNvSpPr>
          <p:nvPr>
            <p:ph idx="1"/>
          </p:nvPr>
        </p:nvSpPr>
        <p:spPr>
          <a:xfrm>
            <a:off x="427759" y="1671806"/>
            <a:ext cx="8271164" cy="4855454"/>
          </a:xfrm>
        </p:spPr>
        <p:txBody>
          <a:bodyPr>
            <a:normAutofit/>
          </a:bodyPr>
          <a:lstStyle/>
          <a:p>
            <a:pPr marL="0" indent="0" algn="just">
              <a:spcBef>
                <a:spcPts val="60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Life insurance (all causes) with free choice of capital and cover taking account of their personal requirements and family situation.</a:t>
            </a:r>
            <a:endParaRPr lang="fr-BE" sz="18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Bef>
                <a:spcPts val="600"/>
              </a:spcBef>
              <a:buFont typeface="Cambria" panose="02040503050406030204" pitchFamily="18" charset="0"/>
              <a:buChar char="-"/>
            </a:pPr>
            <a:r>
              <a:rPr lang="en-GB" sz="1800" dirty="0">
                <a:latin typeface="Arial" panose="020B0604020202020204" pitchFamily="34" charset="0"/>
                <a:ea typeface="Calibri" panose="020F0502020204030204" pitchFamily="34" charset="0"/>
                <a:cs typeface="Times New Roman" panose="02020603050405020304" pitchFamily="18" charset="0"/>
              </a:rPr>
              <a:t>Payment of the capital to the heirs in the event of death.</a:t>
            </a:r>
            <a:endParaRPr lang="fr-BE" sz="1800" dirty="0">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spcBef>
                <a:spcPts val="600"/>
              </a:spcBef>
              <a:buFont typeface="Cambria" panose="02040503050406030204" pitchFamily="18" charset="0"/>
              <a:buChar char="-"/>
            </a:pPr>
            <a:r>
              <a:rPr lang="en-GB" sz="1800" dirty="0">
                <a:latin typeface="Arial" panose="020B0604020202020204" pitchFamily="34" charset="0"/>
                <a:ea typeface="Calibri" panose="020F0502020204030204" pitchFamily="34" charset="0"/>
                <a:cs typeface="Times New Roman" panose="02020603050405020304" pitchFamily="18" charset="0"/>
              </a:rPr>
              <a:t>Capital is also paid out in the case of total and permanent invalidity.  </a:t>
            </a:r>
            <a:endParaRPr lang="fr-BE" sz="1800" dirty="0">
              <a:latin typeface="Cambria" panose="02040503050406030204" pitchFamily="18" charset="0"/>
              <a:ea typeface="Calibri" panose="020F0502020204030204" pitchFamily="34" charset="0"/>
              <a:cs typeface="Times New Roman" panose="02020603050405020304" pitchFamily="18" charset="0"/>
            </a:endParaRPr>
          </a:p>
          <a:p>
            <a:pPr marL="0" indent="0" algn="just">
              <a:spcAft>
                <a:spcPts val="600"/>
              </a:spcAft>
              <a:buNone/>
            </a:pPr>
            <a:r>
              <a:rPr lang="en-GB" sz="18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The invalidity guarantee under this insurance ends with the official’s career or when he/she attains </a:t>
            </a:r>
            <a:r>
              <a:rPr lang="en-GB" sz="1800" b="1"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age 65</a:t>
            </a:r>
            <a:r>
              <a:rPr lang="en-GB" sz="18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a:t>
            </a:r>
            <a:r>
              <a:rPr lang="en-GB" sz="18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p>
          <a:p>
            <a:pPr marL="0" indent="0" algn="just">
              <a:spcBef>
                <a:spcPts val="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The life insurance can be extended up to </a:t>
            </a:r>
          </a:p>
          <a:p>
            <a:pPr marL="0" indent="0" algn="just">
              <a:spcBef>
                <a:spcPts val="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the age of 80 y, under certain conditions. </a:t>
            </a:r>
          </a:p>
          <a:p>
            <a:pPr marL="0" indent="0" algn="just">
              <a:spcBef>
                <a:spcPts val="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These conditions are determined by </a:t>
            </a:r>
          </a:p>
          <a:p>
            <a:pPr marL="0" indent="0" algn="just">
              <a:spcBef>
                <a:spcPts val="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the company (e.g. medical questionnaire </a:t>
            </a:r>
          </a:p>
          <a:p>
            <a:pPr marL="0" indent="0" algn="just">
              <a:spcBef>
                <a:spcPts val="0"/>
              </a:spcBef>
              <a:buNone/>
            </a:pPr>
            <a:r>
              <a:rPr lang="en-GB" sz="1800" dirty="0">
                <a:latin typeface="Arial" panose="020B0604020202020204" pitchFamily="34" charset="0"/>
                <a:ea typeface="Calibri" panose="020F0502020204030204" pitchFamily="34" charset="0"/>
                <a:cs typeface="Times New Roman" panose="02020603050405020304" pitchFamily="18" charset="0"/>
              </a:rPr>
              <a:t>and reduction of capital, </a:t>
            </a:r>
          </a:p>
          <a:p>
            <a:pPr marL="0" indent="0" algn="just">
              <a:spcBef>
                <a:spcPts val="0"/>
              </a:spcBef>
              <a:buNone/>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increase of the annual premium).</a:t>
            </a:r>
            <a:endParaRPr lang="fr-BE" sz="1800" dirty="0">
              <a:latin typeface="TheSansLF SemiLight"/>
              <a:ea typeface="Calibri" panose="020F0502020204030204" pitchFamily="34" charset="0"/>
              <a:cs typeface="Times New Roman" panose="02020603050405020304" pitchFamily="18" charset="0"/>
            </a:endParaRPr>
          </a:p>
          <a:p>
            <a:pPr marL="0" indent="0">
              <a:spcBef>
                <a:spcPts val="0"/>
              </a:spcBef>
              <a:buNone/>
            </a:pPr>
            <a:endParaRPr lang="en-GB" sz="1800" dirty="0">
              <a:solidFill>
                <a:srgbClr val="0070C0"/>
              </a:solidFill>
              <a:latin typeface="Arial" panose="020B0604020202020204" pitchFamily="34" charset="0"/>
              <a:ea typeface="Calibri" panose="020F0502020204030204" pitchFamily="34" charset="0"/>
            </a:endParaRPr>
          </a:p>
          <a:p>
            <a:pPr marL="0" indent="0">
              <a:spcBef>
                <a:spcPts val="0"/>
              </a:spcBef>
              <a:buNone/>
            </a:pPr>
            <a:r>
              <a:rPr lang="en-GB" sz="1800" dirty="0">
                <a:solidFill>
                  <a:srgbClr val="0070C0"/>
                </a:solidFill>
                <a:latin typeface="Arial" panose="020B0604020202020204" pitchFamily="34" charset="0"/>
                <a:ea typeface="Calibri" panose="020F0502020204030204" pitchFamily="34" charset="0"/>
              </a:rPr>
              <a:t>Order of magnitude of the annual premium </a:t>
            </a:r>
          </a:p>
          <a:p>
            <a:pPr marL="0" indent="0">
              <a:spcBef>
                <a:spcPts val="0"/>
              </a:spcBef>
              <a:buNone/>
            </a:pPr>
            <a:r>
              <a:rPr lang="en-GB" sz="1800" dirty="0">
                <a:solidFill>
                  <a:srgbClr val="0070C0"/>
                </a:solidFill>
                <a:latin typeface="Arial" panose="020B0604020202020204" pitchFamily="34" charset="0"/>
                <a:ea typeface="Calibri" panose="020F0502020204030204" pitchFamily="34" charset="0"/>
              </a:rPr>
              <a:t>depends on age at subscription: </a:t>
            </a:r>
          </a:p>
          <a:p>
            <a:pPr marL="0" indent="0">
              <a:spcBef>
                <a:spcPts val="0"/>
              </a:spcBef>
              <a:buNone/>
            </a:pPr>
            <a:r>
              <a:rPr lang="en-GB" sz="1800" dirty="0">
                <a:solidFill>
                  <a:srgbClr val="0070C0"/>
                </a:solidFill>
                <a:latin typeface="Arial" panose="020B0604020202020204" pitchFamily="34" charset="0"/>
                <a:ea typeface="Calibri" panose="020F0502020204030204" pitchFamily="34" charset="0"/>
              </a:rPr>
              <a:t>for a capital of 100,000 €:</a:t>
            </a:r>
          </a:p>
          <a:p>
            <a:pPr marL="0" indent="0">
              <a:buNone/>
            </a:pPr>
            <a:endParaRPr lang="fr-BE" sz="1800" dirty="0">
              <a:solidFill>
                <a:srgbClr val="FF0000"/>
              </a:solidFill>
              <a:latin typeface="Cambria" panose="02040503050406030204" pitchFamily="18" charset="0"/>
              <a:ea typeface="Calibri" panose="020F0502020204030204" pitchFamily="34" charset="0"/>
              <a:cs typeface="Times New Roman" panose="02020603050405020304" pitchFamily="18" charset="0"/>
            </a:endParaRPr>
          </a:p>
          <a:p>
            <a:pPr>
              <a:lnSpc>
                <a:spcPct val="80000"/>
              </a:lnSpc>
              <a:buNone/>
            </a:pPr>
            <a:endParaRPr lang="en-US" sz="2000" b="1" dirty="0">
              <a:solidFill>
                <a:srgbClr val="C00000"/>
              </a:solidFill>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50949D9-AF00-43E0-87F2-52F181B99619}"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9295FC-7BDC-40A0-ACC4-EA79A463EB4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Image 5" descr="logo + txt + stars DEF"/>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904506" y="253783"/>
            <a:ext cx="936104" cy="792089"/>
          </a:xfrm>
          <a:prstGeom prst="rect">
            <a:avLst/>
          </a:prstGeom>
          <a:noFill/>
          <a:ln>
            <a:noFill/>
          </a:ln>
        </p:spPr>
      </p:pic>
      <p:sp>
        <p:nvSpPr>
          <p:cNvPr id="4" name="Espace réservé du pied de page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pic>
        <p:nvPicPr>
          <p:cNvPr id="5" name="Image 4">
            <a:extLst>
              <a:ext uri="{FF2B5EF4-FFF2-40B4-BE49-F238E27FC236}">
                <a16:creationId xmlns:a16="http://schemas.microsoft.com/office/drawing/2014/main" id="{E9019D06-F27B-4077-955F-51A317CCF811}"/>
              </a:ext>
            </a:extLst>
          </p:cNvPr>
          <p:cNvPicPr>
            <a:picLocks noChangeAspect="1"/>
          </p:cNvPicPr>
          <p:nvPr/>
        </p:nvPicPr>
        <p:blipFill>
          <a:blip r:embed="rId4"/>
          <a:stretch>
            <a:fillRect/>
          </a:stretch>
        </p:blipFill>
        <p:spPr>
          <a:xfrm>
            <a:off x="2791240" y="3292812"/>
            <a:ext cx="8374693" cy="3428664"/>
          </a:xfrm>
          <a:prstGeom prst="rect">
            <a:avLst/>
          </a:prstGeom>
        </p:spPr>
      </p:pic>
    </p:spTree>
    <p:extLst>
      <p:ext uri="{BB962C8B-B14F-4D97-AF65-F5344CB8AC3E}">
        <p14:creationId xmlns:p14="http://schemas.microsoft.com/office/powerpoint/2010/main" val="2542205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C8AAAF44-03AF-4E10-9EC5-4A3F93ADC61C}"/>
              </a:ext>
            </a:extLst>
          </p:cNvPr>
          <p:cNvPicPr>
            <a:picLocks noChangeAspect="1"/>
          </p:cNvPicPr>
          <p:nvPr/>
        </p:nvPicPr>
        <p:blipFill rotWithShape="1">
          <a:blip r:embed="rId3"/>
          <a:srcRect l="3184" t="9091" r="34391" b="-1"/>
          <a:stretch/>
        </p:blipFill>
        <p:spPr>
          <a:xfrm>
            <a:off x="20" y="70100"/>
            <a:ext cx="9143980" cy="6857990"/>
          </a:xfrm>
          <a:prstGeom prst="rect">
            <a:avLst/>
          </a:prstGeom>
        </p:spPr>
      </p:pic>
      <p:sp>
        <p:nvSpPr>
          <p:cNvPr id="162" name="Rectangle 10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Espace réservé de la date 3"/>
          <p:cNvSpPr>
            <a:spLocks noGrp="1"/>
          </p:cNvSpPr>
          <p:nvPr>
            <p:ph type="dt" sz="half" idx="10"/>
          </p:nvPr>
        </p:nvSpPr>
        <p:spPr>
          <a:xfrm>
            <a:off x="628650" y="6356350"/>
            <a:ext cx="2057400" cy="365125"/>
          </a:xfrm>
        </p:spPr>
        <p:txBody>
          <a:bodyPr>
            <a:normAutofit/>
          </a:bodyPr>
          <a:lstStyle/>
          <a:p>
            <a:pPr>
              <a:spcAft>
                <a:spcPts val="600"/>
              </a:spcAft>
              <a:defRPr/>
            </a:pPr>
            <a:fld id="{4F06BD10-020B-41F9-9BB9-B9FD238EBE23}" type="datetime1">
              <a:rPr lang="fr-FR" sz="1000" smtClean="0">
                <a:solidFill>
                  <a:schemeClr val="tx1">
                    <a:lumMod val="50000"/>
                    <a:lumOff val="50000"/>
                  </a:schemeClr>
                </a:solidFill>
              </a:rPr>
              <a:t>23/11/2022</a:t>
            </a:fld>
            <a:endParaRPr lang="fr-FR" sz="1000">
              <a:solidFill>
                <a:schemeClr val="tx1">
                  <a:lumMod val="50000"/>
                  <a:lumOff val="50000"/>
                </a:schemeClr>
              </a:solidFill>
            </a:endParaRPr>
          </a:p>
        </p:txBody>
      </p:sp>
      <p:sp>
        <p:nvSpPr>
          <p:cNvPr id="5" name="Espace réservé du numéro de diapositive 4"/>
          <p:cNvSpPr>
            <a:spLocks noGrp="1"/>
          </p:cNvSpPr>
          <p:nvPr>
            <p:ph type="sldNum" sz="quarter" idx="12"/>
          </p:nvPr>
        </p:nvSpPr>
        <p:spPr>
          <a:xfrm>
            <a:off x="6457950" y="6356350"/>
            <a:ext cx="2057400" cy="365125"/>
          </a:xfrm>
        </p:spPr>
        <p:txBody>
          <a:bodyPr>
            <a:normAutofit/>
          </a:bodyPr>
          <a:lstStyle/>
          <a:p>
            <a:pPr>
              <a:spcAft>
                <a:spcPts val="600"/>
              </a:spcAft>
              <a:defRPr/>
            </a:pPr>
            <a:fld id="{621BEB37-471C-4943-8425-6B18E5DA9AD1}" type="slidenum">
              <a:rPr lang="fr-FR" sz="1000">
                <a:solidFill>
                  <a:schemeClr val="tx1">
                    <a:lumMod val="50000"/>
                    <a:lumOff val="50000"/>
                  </a:schemeClr>
                </a:solidFill>
              </a:rPr>
              <a:pPr>
                <a:spcAft>
                  <a:spcPts val="600"/>
                </a:spcAft>
                <a:defRPr/>
              </a:pPr>
              <a:t>35</a:t>
            </a:fld>
            <a:endParaRPr lang="fr-FR" sz="1000">
              <a:solidFill>
                <a:schemeClr val="tx1">
                  <a:lumMod val="50000"/>
                  <a:lumOff val="50000"/>
                </a:schemeClr>
              </a:solidFill>
            </a:endParaRPr>
          </a:p>
        </p:txBody>
      </p:sp>
      <p:graphicFrame>
        <p:nvGraphicFramePr>
          <p:cNvPr id="148" name="Espace réservé du contenu 2">
            <a:extLst>
              <a:ext uri="{FF2B5EF4-FFF2-40B4-BE49-F238E27FC236}">
                <a16:creationId xmlns:a16="http://schemas.microsoft.com/office/drawing/2014/main" id="{7FE62503-A7E5-456B-8A15-346FC0D50EA5}"/>
              </a:ext>
            </a:extLst>
          </p:cNvPr>
          <p:cNvGraphicFramePr>
            <a:graphicFrameLocks noGrp="1"/>
          </p:cNvGraphicFramePr>
          <p:nvPr>
            <p:ph idx="1"/>
            <p:extLst>
              <p:ext uri="{D42A27DB-BD31-4B8C-83A1-F6EECF244321}">
                <p14:modId xmlns:p14="http://schemas.microsoft.com/office/powerpoint/2010/main" val="3831262719"/>
              </p:ext>
            </p:extLst>
          </p:nvPr>
        </p:nvGraphicFramePr>
        <p:xfrm>
          <a:off x="818431" y="1037556"/>
          <a:ext cx="8258676"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Espace réservé du pied de page 1">
            <a:extLst>
              <a:ext uri="{FF2B5EF4-FFF2-40B4-BE49-F238E27FC236}">
                <a16:creationId xmlns:a16="http://schemas.microsoft.com/office/drawing/2014/main" id="{1125964C-8422-4C0E-B8EB-8E8C77DBE3E5}"/>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116414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376" y="404663"/>
            <a:ext cx="8517082" cy="957953"/>
          </a:xfrm>
          <a:ln w="19050">
            <a:solidFill>
              <a:schemeClr val="bg1"/>
            </a:solidFill>
          </a:ln>
        </p:spPr>
        <p:txBody>
          <a:bodyPr>
            <a:noAutofit/>
          </a:bodyPr>
          <a:lstStyle/>
          <a:p>
            <a:pPr marL="342900" lvl="0" indent="-342900" algn="ctr">
              <a:spcBef>
                <a:spcPts val="1800"/>
              </a:spcBef>
              <a:spcAft>
                <a:spcPts val="600"/>
              </a:spcAft>
            </a:pPr>
            <a:r>
              <a:rPr lang="en-GB" sz="3600" b="1" dirty="0">
                <a:solidFill>
                  <a:srgbClr val="0070C0"/>
                </a:solidFill>
                <a:ea typeface="Calibri" panose="020F0502020204030204" pitchFamily="34" charset="0"/>
              </a:rPr>
              <a:t>Assistance </a:t>
            </a:r>
            <a:r>
              <a:rPr lang="en-GB" sz="2800" b="1" dirty="0">
                <a:solidFill>
                  <a:srgbClr val="0070C0"/>
                </a:solidFill>
                <a:ea typeface="Calibri" panose="020F0502020204030204" pitchFamily="34" charset="0"/>
              </a:rPr>
              <a:t>(when travelling abroad)    </a:t>
            </a:r>
            <a:br>
              <a:rPr lang="en-GB" sz="2800" b="1" dirty="0">
                <a:solidFill>
                  <a:srgbClr val="0070C0"/>
                </a:solidFill>
                <a:ea typeface="Calibri" panose="020F0502020204030204" pitchFamily="34" charset="0"/>
              </a:rPr>
            </a:br>
            <a:r>
              <a:rPr lang="en-GB" sz="2800" b="1" dirty="0" err="1">
                <a:solidFill>
                  <a:srgbClr val="0070C0"/>
                </a:solidFill>
                <a:ea typeface="Calibri" panose="020F0502020204030204" pitchFamily="34" charset="0"/>
              </a:rPr>
              <a:t>Europ</a:t>
            </a:r>
            <a:r>
              <a:rPr lang="en-GB" sz="2800" b="1" dirty="0">
                <a:solidFill>
                  <a:srgbClr val="0070C0"/>
                </a:solidFill>
                <a:ea typeface="Calibri" panose="020F0502020204030204" pitchFamily="34" charset="0"/>
              </a:rPr>
              <a:t> Assistance – Cigna - </a:t>
            </a:r>
            <a:r>
              <a:rPr lang="en-GB" sz="3600" b="1" dirty="0">
                <a:solidFill>
                  <a:srgbClr val="0070C0"/>
                </a:solidFill>
                <a:ea typeface="Calibri" panose="020F0502020204030204" pitchFamily="34" charset="0"/>
              </a:rPr>
              <a:t>Afiliatys</a:t>
            </a:r>
            <a:endParaRPr lang="en-GB" sz="3600" b="1" dirty="0">
              <a:solidFill>
                <a:srgbClr val="0070C0"/>
              </a:solidFill>
            </a:endParaRPr>
          </a:p>
        </p:txBody>
      </p:sp>
      <p:sp>
        <p:nvSpPr>
          <p:cNvPr id="43011" name="Espace réservé du contenu 2"/>
          <p:cNvSpPr>
            <a:spLocks noGrp="1"/>
          </p:cNvSpPr>
          <p:nvPr>
            <p:ph idx="1"/>
          </p:nvPr>
        </p:nvSpPr>
        <p:spPr>
          <a:xfrm>
            <a:off x="280376" y="1523146"/>
            <a:ext cx="8517082" cy="5076163"/>
          </a:xfrm>
        </p:spPr>
        <p:txBody>
          <a:bodyPr>
            <a:normAutofit fontScale="85000" lnSpcReduction="20000"/>
          </a:bodyPr>
          <a:lstStyle/>
          <a:p>
            <a:pPr marL="0" indent="0">
              <a:lnSpc>
                <a:spcPct val="120000"/>
              </a:lnSpc>
              <a:spcAft>
                <a:spcPts val="600"/>
              </a:spcAft>
              <a:buNone/>
            </a:pPr>
            <a:r>
              <a:rPr lang="en-GB" sz="2000" dirty="0">
                <a:latin typeface="Arial" panose="020B0604020202020204" pitchFamily="34" charset="0"/>
                <a:ea typeface="Calibri" panose="020F0502020204030204" pitchFamily="34" charset="0"/>
                <a:cs typeface="Times New Roman" panose="02020603050405020304" pitchFamily="18" charset="0"/>
              </a:rPr>
              <a:t>It must be remembered that JSIS provides only a </a:t>
            </a:r>
            <a:r>
              <a:rPr lang="en-GB" sz="2000" u="sng" dirty="0">
                <a:latin typeface="Arial" panose="020B0604020202020204" pitchFamily="34" charset="0"/>
                <a:ea typeface="Calibri" panose="020F0502020204030204" pitchFamily="34" charset="0"/>
                <a:cs typeface="Times New Roman" panose="02020603050405020304" pitchFamily="18" charset="0"/>
              </a:rPr>
              <a:t>limited response to repatriations for health reasons</a:t>
            </a:r>
            <a:r>
              <a:rPr lang="en-GB" sz="2000" dirty="0">
                <a:latin typeface="Arial" panose="020B0604020202020204" pitchFamily="34" charset="0"/>
                <a:ea typeface="Calibri" panose="020F0502020204030204" pitchFamily="34" charset="0"/>
                <a:cs typeface="Times New Roman" panose="02020603050405020304" pitchFamily="18" charset="0"/>
              </a:rPr>
              <a:t> and has no provisions for it in the event of death (except if the person was on mission).</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lgn="just">
              <a:lnSpc>
                <a:spcPct val="110000"/>
              </a:lnSpc>
              <a:spcAft>
                <a:spcPts val="0"/>
              </a:spcAft>
              <a:buNone/>
            </a:pPr>
            <a:r>
              <a:rPr lang="en-GB" sz="2000" dirty="0">
                <a:latin typeface="Arial" panose="020B0604020202020204" pitchFamily="34" charset="0"/>
                <a:ea typeface="Calibri" panose="020F0502020204030204" pitchFamily="34" charset="0"/>
                <a:cs typeface="Times New Roman" panose="02020603050405020304" pitchFamily="18" charset="0"/>
              </a:rPr>
              <a:t>Two formulae are proposed:</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0000"/>
              </a:lnSpc>
              <a:spcBef>
                <a:spcPts val="0"/>
              </a:spcBef>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Silver : assistance to people and travel assistance</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algn="just">
              <a:lnSpc>
                <a:spcPct val="110000"/>
              </a:lnSpc>
              <a:spcBef>
                <a:spcPts val="0"/>
              </a:spcBef>
              <a:spcAft>
                <a:spcPts val="0"/>
              </a:spcAft>
            </a:pPr>
            <a:r>
              <a:rPr lang="en-GB" sz="2000" dirty="0">
                <a:latin typeface="Arial" panose="020B0604020202020204" pitchFamily="34" charset="0"/>
                <a:ea typeface="Calibri" panose="020F0502020204030204" pitchFamily="34" charset="0"/>
                <a:cs typeface="Times New Roman" panose="02020603050405020304" pitchFamily="18" charset="0"/>
              </a:rPr>
              <a:t>Gold : assistance to people, travel assistance and annual cancellation insurance</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lnSpc>
                <a:spcPct val="110000"/>
              </a:lnSpc>
              <a:buNone/>
            </a:pPr>
            <a:r>
              <a:rPr lang="en-GB" sz="2000" dirty="0">
                <a:latin typeface="Arial" panose="020B0604020202020204" pitchFamily="34" charset="0"/>
                <a:ea typeface="Calibri" panose="020F0502020204030204" pitchFamily="34" charset="0"/>
                <a:cs typeface="Times New Roman" panose="02020603050405020304" pitchFamily="18" charset="0"/>
              </a:rPr>
              <a:t>Options: 							</a:t>
            </a:r>
            <a:r>
              <a:rPr lang="fr-FR" sz="2000" dirty="0">
                <a:latin typeface="Arial" panose="020B0604020202020204" pitchFamily="34" charset="0"/>
                <a:ea typeface="Calibri" panose="020F0502020204030204" pitchFamily="34" charset="0"/>
                <a:cs typeface="Times New Roman" panose="02020603050405020304" pitchFamily="18" charset="0"/>
              </a:rPr>
              <a:t>Annual premium €</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a:lnSpc>
                <a:spcPct val="110000"/>
              </a:lnSpc>
              <a:buFont typeface="Wingdings" panose="05000000000000000000" pitchFamily="2" charset="2"/>
              <a:buChar char="Ø"/>
            </a:pPr>
            <a:r>
              <a:rPr lang="fr-BE" sz="2000" dirty="0" err="1">
                <a:latin typeface="Arial" panose="020B0604020202020204" pitchFamily="34" charset="0"/>
                <a:ea typeface="Times New Roman" panose="02020603050405020304" pitchFamily="18" charset="0"/>
                <a:cs typeface="Times New Roman" panose="02020603050405020304" pitchFamily="18" charset="0"/>
              </a:rPr>
              <a:t>medical</a:t>
            </a:r>
            <a:r>
              <a:rPr lang="fr-BE" sz="2000" dirty="0">
                <a:latin typeface="Arial" panose="020B0604020202020204" pitchFamily="34" charset="0"/>
                <a:ea typeface="Times New Roman" panose="02020603050405020304" pitchFamily="18" charset="0"/>
                <a:cs typeface="Times New Roman" panose="02020603050405020304" pitchFamily="18" charset="0"/>
              </a:rPr>
              <a:t> care </a:t>
            </a:r>
            <a:r>
              <a:rPr lang="fr-BE" sz="2000" dirty="0" err="1">
                <a:latin typeface="Arial" panose="020B0604020202020204" pitchFamily="34" charset="0"/>
                <a:ea typeface="Times New Roman" panose="02020603050405020304" pitchFamily="18" charset="0"/>
                <a:cs typeface="Times New Roman" panose="02020603050405020304" pitchFamily="18" charset="0"/>
              </a:rPr>
              <a:t>costs</a:t>
            </a:r>
            <a:endParaRPr lang="fr-BE"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Ø"/>
            </a:pPr>
            <a:r>
              <a:rPr lang="fr-BE" sz="2000" dirty="0" err="1">
                <a:latin typeface="Arial" panose="020B0604020202020204" pitchFamily="34" charset="0"/>
                <a:ea typeface="Times New Roman" panose="02020603050405020304" pitchFamily="18" charset="0"/>
                <a:cs typeface="Times New Roman" panose="02020603050405020304" pitchFamily="18" charset="0"/>
              </a:rPr>
              <a:t>roadside</a:t>
            </a:r>
            <a:r>
              <a:rPr lang="fr-BE" sz="2000" dirty="0">
                <a:latin typeface="Arial" panose="020B0604020202020204" pitchFamily="34" charset="0"/>
                <a:ea typeface="Times New Roman" panose="02020603050405020304" pitchFamily="18" charset="0"/>
                <a:cs typeface="Times New Roman" panose="02020603050405020304" pitchFamily="18" charset="0"/>
              </a:rPr>
              <a:t> assistance</a:t>
            </a:r>
            <a:endParaRPr lang="fr-FR"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0000"/>
              </a:lnSpc>
              <a:spcAft>
                <a:spcPts val="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spcAft>
                <a:spcPts val="600"/>
              </a:spcAft>
              <a:buNone/>
            </a:pPr>
            <a:r>
              <a:rPr lang="en-US" sz="1900" b="1" dirty="0">
                <a:latin typeface="+mj-lt"/>
                <a:ea typeface="Calibri" panose="020F0502020204030204" pitchFamily="34" charset="0"/>
              </a:rPr>
              <a:t>*Up to €1 000 000                            </a:t>
            </a:r>
            <a:r>
              <a:rPr lang="en-US" sz="2300" b="1" dirty="0">
                <a:latin typeface="+mj-lt"/>
                <a:ea typeface="Calibri" panose="020F0502020204030204" pitchFamily="34" charset="0"/>
              </a:rPr>
              <a:t>Stay of max 90 days                      Several trips a tear</a:t>
            </a:r>
          </a:p>
          <a:p>
            <a:pPr marL="0" indent="0" algn="just">
              <a:spcAft>
                <a:spcPts val="0"/>
              </a:spcAft>
              <a:buNone/>
            </a:pPr>
            <a:r>
              <a:rPr lang="en-GB" sz="2000" dirty="0">
                <a:latin typeface="Arial" panose="020B0604020202020204" pitchFamily="34" charset="0"/>
                <a:ea typeface="Calibri" panose="020F0502020204030204" pitchFamily="34" charset="0"/>
                <a:cs typeface="Times New Roman" panose="02020603050405020304" pitchFamily="18" charset="0"/>
              </a:rPr>
              <a:t>Note: several credit cards offer travel assistance when they are used for the trip.</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spcAft>
                <a:spcPts val="60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buNone/>
            </a:pPr>
            <a:endParaRPr lang="en-US" sz="2000" i="1" dirty="0">
              <a:latin typeface="Arial" panose="020B0604020202020204" pitchFamily="34" charset="0"/>
              <a:ea typeface="Calibri" panose="020F0502020204030204" pitchFamily="34" charset="0"/>
            </a:endParaRPr>
          </a:p>
        </p:txBody>
      </p:sp>
      <p:sp>
        <p:nvSpPr>
          <p:cNvPr id="8" name="Espace réservé de la date 7"/>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8174BA8-8EDF-4BAA-B8A7-81730489FC7C}"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9295FC-7BDC-40A0-ACC4-EA79A463EB4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pic>
        <p:nvPicPr>
          <p:cNvPr id="7" name="Image 5" descr="logo + txt + stars DEF"/>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939464" y="244133"/>
            <a:ext cx="892606" cy="720080"/>
          </a:xfrm>
          <a:prstGeom prst="rect">
            <a:avLst/>
          </a:prstGeom>
          <a:noFill/>
          <a:ln>
            <a:noFill/>
          </a:ln>
        </p:spPr>
      </p:pic>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graphicFrame>
        <p:nvGraphicFramePr>
          <p:cNvPr id="4" name="Tableau 3">
            <a:extLst>
              <a:ext uri="{FF2B5EF4-FFF2-40B4-BE49-F238E27FC236}">
                <a16:creationId xmlns:a16="http://schemas.microsoft.com/office/drawing/2014/main" id="{D62162FE-C07B-4CF0-90FD-8850B3CF8FC7}"/>
              </a:ext>
            </a:extLst>
          </p:cNvPr>
          <p:cNvGraphicFramePr>
            <a:graphicFrameLocks noGrp="1"/>
          </p:cNvGraphicFramePr>
          <p:nvPr>
            <p:extLst>
              <p:ext uri="{D42A27DB-BD31-4B8C-83A1-F6EECF244321}">
                <p14:modId xmlns:p14="http://schemas.microsoft.com/office/powerpoint/2010/main" val="219406080"/>
              </p:ext>
            </p:extLst>
          </p:nvPr>
        </p:nvGraphicFramePr>
        <p:xfrm>
          <a:off x="2677212" y="3588454"/>
          <a:ext cx="5750351" cy="1999615"/>
        </p:xfrm>
        <a:graphic>
          <a:graphicData uri="http://schemas.openxmlformats.org/drawingml/2006/table">
            <a:tbl>
              <a:tblPr firstRow="1" firstCol="1" bandRow="1"/>
              <a:tblGrid>
                <a:gridCol w="3186260">
                  <a:extLst>
                    <a:ext uri="{9D8B030D-6E8A-4147-A177-3AD203B41FA5}">
                      <a16:colId xmlns:a16="http://schemas.microsoft.com/office/drawing/2014/main" val="2864385204"/>
                    </a:ext>
                  </a:extLst>
                </a:gridCol>
                <a:gridCol w="1348033">
                  <a:extLst>
                    <a:ext uri="{9D8B030D-6E8A-4147-A177-3AD203B41FA5}">
                      <a16:colId xmlns:a16="http://schemas.microsoft.com/office/drawing/2014/main" val="3491938247"/>
                    </a:ext>
                  </a:extLst>
                </a:gridCol>
                <a:gridCol w="1216058">
                  <a:extLst>
                    <a:ext uri="{9D8B030D-6E8A-4147-A177-3AD203B41FA5}">
                      <a16:colId xmlns:a16="http://schemas.microsoft.com/office/drawing/2014/main" val="521620352"/>
                    </a:ext>
                  </a:extLst>
                </a:gridCol>
              </a:tblGrid>
              <a:tr h="363855">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Formulae / Options</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Silver</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Gold</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598324524"/>
                  </a:ext>
                </a:extLst>
              </a:tr>
              <a:tr h="4089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Base</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3F3"/>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AE3F3"/>
                    </a:solidFill>
                  </a:tcPr>
                </a:tc>
                <a:extLst>
                  <a:ext uri="{0D108BD9-81ED-4DB2-BD59-A6C34878D82A}">
                    <a16:rowId xmlns:a16="http://schemas.microsoft.com/office/drawing/2014/main" val="3665542185"/>
                  </a:ext>
                </a:extLst>
              </a:tr>
              <a:tr h="4089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Suppl. medical care*</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E5D6"/>
                    </a:solidFill>
                  </a:tcPr>
                </a:tc>
                <a:extLst>
                  <a:ext uri="{0D108BD9-81ED-4DB2-BD59-A6C34878D82A}">
                    <a16:rowId xmlns:a16="http://schemas.microsoft.com/office/drawing/2014/main" val="336456825"/>
                  </a:ext>
                </a:extLst>
              </a:tr>
              <a:tr h="4089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Suppl. roadside assistance</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F0D9"/>
                    </a:solidFill>
                  </a:tcPr>
                </a:tc>
                <a:extLst>
                  <a:ext uri="{0D108BD9-81ED-4DB2-BD59-A6C34878D82A}">
                    <a16:rowId xmlns:a16="http://schemas.microsoft.com/office/drawing/2014/main" val="1393637781"/>
                  </a:ext>
                </a:extLst>
              </a:tr>
              <a:tr h="408940">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b="1" kern="1200" noProof="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GB" sz="1100" noProof="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185</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lnSpc>
                          <a:spcPct val="115000"/>
                        </a:lnSpc>
                        <a:spcAft>
                          <a:spcPts val="800"/>
                        </a:spcAft>
                      </a:pPr>
                      <a:r>
                        <a:rPr lang="en-GB" sz="1600" kern="1200" noProof="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299</a:t>
                      </a:r>
                      <a:endParaRPr lang="en-GB" sz="11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4C7E7"/>
                    </a:solidFill>
                  </a:tcPr>
                </a:tc>
                <a:extLst>
                  <a:ext uri="{0D108BD9-81ED-4DB2-BD59-A6C34878D82A}">
                    <a16:rowId xmlns:a16="http://schemas.microsoft.com/office/drawing/2014/main" val="3885702764"/>
                  </a:ext>
                </a:extLst>
              </a:tr>
            </a:tbl>
          </a:graphicData>
        </a:graphic>
      </p:graphicFrame>
    </p:spTree>
    <p:extLst>
      <p:ext uri="{BB962C8B-B14F-4D97-AF65-F5344CB8AC3E}">
        <p14:creationId xmlns:p14="http://schemas.microsoft.com/office/powerpoint/2010/main" val="244319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17733"/>
            <a:ext cx="8517082" cy="971104"/>
          </a:xfrm>
          <a:ln w="19050">
            <a:solidFill>
              <a:schemeClr val="bg1"/>
            </a:solidFill>
          </a:ln>
        </p:spPr>
        <p:txBody>
          <a:bodyPr>
            <a:noAutofit/>
          </a:bodyPr>
          <a:lstStyle/>
          <a:p>
            <a:pPr marL="342900" lvl="0" indent="-342900">
              <a:spcBef>
                <a:spcPts val="1800"/>
              </a:spcBef>
              <a:spcAft>
                <a:spcPts val="600"/>
              </a:spcAft>
            </a:pPr>
            <a:r>
              <a:rPr lang="en-GB" sz="3600" b="1" dirty="0">
                <a:solidFill>
                  <a:srgbClr val="0070C0"/>
                </a:solidFill>
                <a:ea typeface="Calibri" panose="020F0502020204030204" pitchFamily="34" charset="0"/>
              </a:rPr>
              <a:t>Assistance </a:t>
            </a:r>
            <a:r>
              <a:rPr lang="en-GB" sz="2800" b="1" dirty="0">
                <a:solidFill>
                  <a:srgbClr val="0070C0"/>
                </a:solidFill>
                <a:ea typeface="Calibri" panose="020F0502020204030204" pitchFamily="34" charset="0"/>
              </a:rPr>
              <a:t>(when travelling abroad)         </a:t>
            </a:r>
            <a:br>
              <a:rPr lang="en-GB" sz="2800" b="1" dirty="0">
                <a:solidFill>
                  <a:srgbClr val="0070C0"/>
                </a:solidFill>
                <a:ea typeface="Calibri" panose="020F0502020204030204" pitchFamily="34" charset="0"/>
              </a:rPr>
            </a:br>
            <a:r>
              <a:rPr lang="en-GB" sz="2800" b="1" dirty="0">
                <a:solidFill>
                  <a:srgbClr val="0070C0"/>
                </a:solidFill>
                <a:ea typeface="Calibri" panose="020F0502020204030204" pitchFamily="34" charset="0"/>
              </a:rPr>
              <a:t>Cigna- AXA - </a:t>
            </a:r>
            <a:r>
              <a:rPr lang="en-GB" sz="3200" b="1" dirty="0">
                <a:solidFill>
                  <a:srgbClr val="0070C0"/>
                </a:solidFill>
                <a:ea typeface="Calibri" panose="020F0502020204030204" pitchFamily="34" charset="0"/>
              </a:rPr>
              <a:t>AIACE</a:t>
            </a:r>
            <a:endParaRPr lang="en-GB" sz="3200" b="1" dirty="0">
              <a:solidFill>
                <a:srgbClr val="0070C0"/>
              </a:solidFill>
            </a:endParaRPr>
          </a:p>
        </p:txBody>
      </p:sp>
      <p:sp>
        <p:nvSpPr>
          <p:cNvPr id="43011" name="Espace réservé du contenu 2"/>
          <p:cNvSpPr>
            <a:spLocks noGrp="1"/>
          </p:cNvSpPr>
          <p:nvPr>
            <p:ph idx="1"/>
          </p:nvPr>
        </p:nvSpPr>
        <p:spPr>
          <a:xfrm>
            <a:off x="316614" y="1263723"/>
            <a:ext cx="8517082" cy="3474993"/>
          </a:xfrm>
        </p:spPr>
        <p:txBody>
          <a:bodyPr>
            <a:normAutofit fontScale="85000" lnSpcReduction="20000"/>
          </a:bodyPr>
          <a:lstStyle/>
          <a:p>
            <a:pPr marL="0" indent="0">
              <a:spcAft>
                <a:spcPts val="600"/>
              </a:spcAft>
              <a:buNone/>
            </a:pPr>
            <a:r>
              <a:rPr lang="en-GB" sz="2000" dirty="0">
                <a:latin typeface="Arial" panose="020B0604020202020204" pitchFamily="34" charset="0"/>
                <a:ea typeface="Calibri" panose="020F0502020204030204" pitchFamily="34" charset="0"/>
                <a:cs typeface="Times New Roman" panose="02020603050405020304" pitchFamily="18" charset="0"/>
              </a:rPr>
              <a:t>It must be remembered that JSIS provides only a </a:t>
            </a:r>
            <a:r>
              <a:rPr lang="en-GB" sz="2000" u="sng" dirty="0">
                <a:latin typeface="Arial" panose="020B0604020202020204" pitchFamily="34" charset="0"/>
                <a:ea typeface="Calibri" panose="020F0502020204030204" pitchFamily="34" charset="0"/>
                <a:cs typeface="Times New Roman" panose="02020603050405020304" pitchFamily="18" charset="0"/>
              </a:rPr>
              <a:t>limited response to repatriations for health reasons</a:t>
            </a:r>
            <a:r>
              <a:rPr lang="en-GB" sz="2000" dirty="0">
                <a:latin typeface="Arial" panose="020B0604020202020204" pitchFamily="34" charset="0"/>
                <a:ea typeface="Calibri" panose="020F0502020204030204" pitchFamily="34" charset="0"/>
                <a:cs typeface="Times New Roman" panose="02020603050405020304" pitchFamily="18" charset="0"/>
              </a:rPr>
              <a:t> and has no provisions for it in the event of death (except if the person was on mission).</a:t>
            </a: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lgn="just">
              <a:spcAft>
                <a:spcPts val="0"/>
              </a:spcAft>
              <a:buNone/>
            </a:pPr>
            <a:r>
              <a:rPr lang="en-GB" sz="2000" dirty="0">
                <a:latin typeface="Arial" panose="020B0604020202020204" pitchFamily="34" charset="0"/>
                <a:ea typeface="Calibri" panose="020F0502020204030204" pitchFamily="34" charset="0"/>
                <a:cs typeface="Times New Roman" panose="02020603050405020304" pitchFamily="18" charset="0"/>
              </a:rPr>
              <a:t>Two formulae are proposed:</a:t>
            </a:r>
            <a:r>
              <a:rPr lang="fr-BE" sz="2000" dirty="0">
                <a:latin typeface="Cambria" panose="02040503050406030204" pitchFamily="18" charset="0"/>
                <a:ea typeface="Calibri" panose="020F0502020204030204" pitchFamily="34" charset="0"/>
                <a:cs typeface="Times New Roman" panose="02020603050405020304" pitchFamily="18" charset="0"/>
              </a:rPr>
              <a:t>     </a:t>
            </a:r>
            <a:r>
              <a:rPr lang="en-GB" sz="2000" dirty="0">
                <a:latin typeface="Arial" panose="020B0604020202020204" pitchFamily="34" charset="0"/>
                <a:ea typeface="Calibri" panose="020F0502020204030204" pitchFamily="34" charset="0"/>
                <a:cs typeface="Times New Roman" panose="02020603050405020304" pitchFamily="18" charset="0"/>
              </a:rPr>
              <a:t>Reference  and  Excellent</a:t>
            </a: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FR" sz="2000" dirty="0">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lgn="just">
              <a:spcBef>
                <a:spcPts val="480"/>
              </a:spcBef>
              <a:spcAft>
                <a:spcPts val="60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a:p>
            <a:pPr marL="0" indent="0">
              <a:spcAft>
                <a:spcPts val="600"/>
              </a:spcAft>
              <a:buNone/>
            </a:pPr>
            <a:endParaRPr lang="en-US" sz="1900" b="1" dirty="0">
              <a:latin typeface="+mj-lt"/>
              <a:ea typeface="Calibri" panose="020F0502020204030204" pitchFamily="34" charset="0"/>
            </a:endParaRPr>
          </a:p>
          <a:p>
            <a:pPr marL="0" indent="0">
              <a:spcAft>
                <a:spcPts val="600"/>
              </a:spcAft>
              <a:buNone/>
            </a:pPr>
            <a:endParaRPr lang="en-US" sz="1900" b="1" dirty="0">
              <a:latin typeface="+mj-lt"/>
              <a:ea typeface="Calibri" panose="020F0502020204030204" pitchFamily="34" charset="0"/>
              <a:cs typeface="Times New Roman" panose="02020603050405020304" pitchFamily="18" charset="0"/>
            </a:endParaRPr>
          </a:p>
          <a:p>
            <a:pPr>
              <a:lnSpc>
                <a:spcPct val="107000"/>
              </a:lnSpc>
              <a:spcAft>
                <a:spcPts val="600"/>
              </a:spcAft>
            </a:pPr>
            <a:r>
              <a:rPr lang="en-US" sz="2000" dirty="0">
                <a:effectLst/>
                <a:latin typeface="Arial Narrow" panose="020B0606020202030204" pitchFamily="34" charset="0"/>
                <a:ea typeface="Calibri" panose="020F0502020204030204" pitchFamily="34" charset="0"/>
                <a:cs typeface="Arial" panose="020B0604020202020204" pitchFamily="34" charset="0"/>
              </a:rPr>
              <a:t>Max assistance to the person and per person: Ref: €1,000,000   </a:t>
            </a:r>
            <a:r>
              <a:rPr lang="en-US" sz="2000" dirty="0" err="1">
                <a:effectLst/>
                <a:latin typeface="Arial Narrow" panose="020B0606020202030204" pitchFamily="34" charset="0"/>
                <a:ea typeface="Calibri" panose="020F0502020204030204" pitchFamily="34" charset="0"/>
                <a:cs typeface="Arial" panose="020B0604020202020204" pitchFamily="34" charset="0"/>
              </a:rPr>
              <a:t>Exc</a:t>
            </a:r>
            <a:r>
              <a:rPr lang="en-US" sz="2000" dirty="0">
                <a:effectLst/>
                <a:latin typeface="Arial Narrow" panose="020B0606020202030204" pitchFamily="34" charset="0"/>
                <a:ea typeface="Calibri" panose="020F0502020204030204" pitchFamily="34" charset="0"/>
                <a:cs typeface="Arial" panose="020B0604020202020204" pitchFamily="34" charset="0"/>
              </a:rPr>
              <a:t> : €3,000,000</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fr-BE" sz="2000" dirty="0">
              <a:latin typeface="Cambria" panose="02040503050406030204" pitchFamily="18" charset="0"/>
              <a:ea typeface="Calibri" panose="020F0502020204030204" pitchFamily="34" charset="0"/>
              <a:cs typeface="Times New Roman" panose="02020603050405020304" pitchFamily="18" charset="0"/>
            </a:endParaRPr>
          </a:p>
        </p:txBody>
      </p:sp>
      <p:sp>
        <p:nvSpPr>
          <p:cNvPr id="8" name="Espace réservé de la date 7"/>
          <p:cNvSpPr>
            <a:spLocks noGrp="1"/>
          </p:cNvSpPr>
          <p:nvPr>
            <p:ph type="dt" sz="half" idx="10"/>
          </p:nvPr>
        </p:nvSpPr>
        <p:spPr>
          <a:xfrm>
            <a:off x="482935" y="6336082"/>
            <a:ext cx="2057400" cy="365125"/>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14675CA-E851-402E-A835-60359E5A61BF}" type="datetime1">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t>23/11/2022</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9295FC-7BDC-40A0-ACC4-EA79A463EB48}" type="slidenum">
              <a:rPr kumimoji="0" lang="fr-FR" sz="9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3" name="Espace réservé du pied de page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9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11" name="Rectangle 10"/>
          <p:cNvSpPr/>
          <p:nvPr/>
        </p:nvSpPr>
        <p:spPr>
          <a:xfrm>
            <a:off x="899592" y="5731026"/>
            <a:ext cx="6840760" cy="590931"/>
          </a:xfrm>
          <a:prstGeom prst="rect">
            <a:avLst/>
          </a:prstGeom>
        </p:spPr>
        <p:txBody>
          <a:bodyPr wrap="square">
            <a:spAutoFit/>
          </a:bodyPr>
          <a:lstStyle/>
          <a:p>
            <a:pPr marL="0" marR="0" lvl="0" indent="0" algn="just" defTabSz="685800" rtl="0" eaLnBrk="1" fontAlgn="auto" latinLnBrk="0" hangingPunct="1">
              <a:lnSpc>
                <a:spcPct val="90000"/>
              </a:lnSpc>
              <a:spcBef>
                <a:spcPts val="480"/>
              </a:spcBef>
              <a:spcAft>
                <a:spcPts val="6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Note: several credit cards offer travel assistance when they are used for the trip.</a:t>
            </a:r>
            <a:endParaRPr kumimoji="0" lang="fr-BE" sz="1800" b="0" i="0" u="none" strike="noStrike" kern="1200" cap="none" spc="0" normalizeH="0" baseline="0" noProof="0" dirty="0">
              <a:ln>
                <a:noFill/>
              </a:ln>
              <a:solidFill>
                <a:prstClr val="black"/>
              </a:solidFill>
              <a:effectLst/>
              <a:uLnTx/>
              <a:uFillTx/>
              <a:latin typeface="Cambria" panose="02040503050406030204" pitchFamily="18"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26060F0C-DBB4-4375-A786-038E2935207B}"/>
              </a:ext>
            </a:extLst>
          </p:cNvPr>
          <p:cNvGraphicFramePr>
            <a:graphicFrameLocks noGrp="1"/>
          </p:cNvGraphicFramePr>
          <p:nvPr>
            <p:extLst>
              <p:ext uri="{D42A27DB-BD31-4B8C-83A1-F6EECF244321}">
                <p14:modId xmlns:p14="http://schemas.microsoft.com/office/powerpoint/2010/main" val="1343023110"/>
              </p:ext>
            </p:extLst>
          </p:nvPr>
        </p:nvGraphicFramePr>
        <p:xfrm>
          <a:off x="386487" y="2704145"/>
          <a:ext cx="8353708" cy="2109457"/>
        </p:xfrm>
        <a:graphic>
          <a:graphicData uri="http://schemas.openxmlformats.org/drawingml/2006/table">
            <a:tbl>
              <a:tblPr firstRow="1" firstCol="1" bandRow="1"/>
              <a:tblGrid>
                <a:gridCol w="2826545">
                  <a:extLst>
                    <a:ext uri="{9D8B030D-6E8A-4147-A177-3AD203B41FA5}">
                      <a16:colId xmlns:a16="http://schemas.microsoft.com/office/drawing/2014/main" val="826934718"/>
                    </a:ext>
                  </a:extLst>
                </a:gridCol>
                <a:gridCol w="671714">
                  <a:extLst>
                    <a:ext uri="{9D8B030D-6E8A-4147-A177-3AD203B41FA5}">
                      <a16:colId xmlns:a16="http://schemas.microsoft.com/office/drawing/2014/main" val="3336568607"/>
                    </a:ext>
                  </a:extLst>
                </a:gridCol>
                <a:gridCol w="631281">
                  <a:extLst>
                    <a:ext uri="{9D8B030D-6E8A-4147-A177-3AD203B41FA5}">
                      <a16:colId xmlns:a16="http://schemas.microsoft.com/office/drawing/2014/main" val="1513467801"/>
                    </a:ext>
                  </a:extLst>
                </a:gridCol>
                <a:gridCol w="743387">
                  <a:extLst>
                    <a:ext uri="{9D8B030D-6E8A-4147-A177-3AD203B41FA5}">
                      <a16:colId xmlns:a16="http://schemas.microsoft.com/office/drawing/2014/main" val="1890734756"/>
                    </a:ext>
                  </a:extLst>
                </a:gridCol>
                <a:gridCol w="743387">
                  <a:extLst>
                    <a:ext uri="{9D8B030D-6E8A-4147-A177-3AD203B41FA5}">
                      <a16:colId xmlns:a16="http://schemas.microsoft.com/office/drawing/2014/main" val="2647999561"/>
                    </a:ext>
                  </a:extLst>
                </a:gridCol>
                <a:gridCol w="632202">
                  <a:extLst>
                    <a:ext uri="{9D8B030D-6E8A-4147-A177-3AD203B41FA5}">
                      <a16:colId xmlns:a16="http://schemas.microsoft.com/office/drawing/2014/main" val="1672820720"/>
                    </a:ext>
                  </a:extLst>
                </a:gridCol>
                <a:gridCol w="726847">
                  <a:extLst>
                    <a:ext uri="{9D8B030D-6E8A-4147-A177-3AD203B41FA5}">
                      <a16:colId xmlns:a16="http://schemas.microsoft.com/office/drawing/2014/main" val="3338664875"/>
                    </a:ext>
                  </a:extLst>
                </a:gridCol>
                <a:gridCol w="726847">
                  <a:extLst>
                    <a:ext uri="{9D8B030D-6E8A-4147-A177-3AD203B41FA5}">
                      <a16:colId xmlns:a16="http://schemas.microsoft.com/office/drawing/2014/main" val="3591356715"/>
                    </a:ext>
                  </a:extLst>
                </a:gridCol>
                <a:gridCol w="651498">
                  <a:extLst>
                    <a:ext uri="{9D8B030D-6E8A-4147-A177-3AD203B41FA5}">
                      <a16:colId xmlns:a16="http://schemas.microsoft.com/office/drawing/2014/main" val="1507159859"/>
                    </a:ext>
                  </a:extLst>
                </a:gridCol>
              </a:tblGrid>
              <a:tr h="237754">
                <a:tc row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Cover</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0 - 65 ans</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a:txBody>
                    <a:bodyPr/>
                    <a:lstStyle/>
                    <a:p>
                      <a:endParaRPr lang="fr-BE"/>
                    </a:p>
                  </a:txBody>
                  <a:tcPr/>
                </a:tc>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65 - 70 ans</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a:txBody>
                    <a:bodyPr/>
                    <a:lstStyle/>
                    <a:p>
                      <a:endParaRPr lang="fr-BE"/>
                    </a:p>
                  </a:txBody>
                  <a:tcPr/>
                </a:tc>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70 - 80 ans</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a:txBody>
                    <a:bodyPr/>
                    <a:lstStyle/>
                    <a:p>
                      <a:endParaRPr lang="fr-BE"/>
                    </a:p>
                  </a:txBody>
                  <a:tcPr/>
                </a:tc>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80 - 85 ans</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hMerge="1">
                  <a:txBody>
                    <a:bodyPr/>
                    <a:lstStyle/>
                    <a:p>
                      <a:endParaRPr lang="fr-BE"/>
                    </a:p>
                  </a:txBody>
                  <a:tcPr/>
                </a:tc>
                <a:extLst>
                  <a:ext uri="{0D108BD9-81ED-4DB2-BD59-A6C34878D82A}">
                    <a16:rowId xmlns:a16="http://schemas.microsoft.com/office/drawing/2014/main" val="3817367035"/>
                  </a:ext>
                </a:extLst>
              </a:tr>
              <a:tr h="287464">
                <a:tc vMerge="1">
                  <a:txBody>
                    <a:bodyPr/>
                    <a:lstStyle/>
                    <a:p>
                      <a:endParaRPr lang="fr-BE"/>
                    </a:p>
                  </a:txBody>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Ref</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Exc.</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Ref</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Exc.</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Ref</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Exc.</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Ref</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Exc.</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40000"/>
                        <a:lumOff val="60000"/>
                      </a:srgbClr>
                    </a:solidFill>
                  </a:tcPr>
                </a:tc>
                <a:extLst>
                  <a:ext uri="{0D108BD9-81ED-4DB2-BD59-A6C34878D82A}">
                    <a16:rowId xmlns:a16="http://schemas.microsoft.com/office/drawing/2014/main" val="2878219435"/>
                  </a:ext>
                </a:extLst>
              </a:tr>
              <a:tr h="504211">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Assistance to personnes and annulation</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124</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223</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186</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334</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247</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445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309</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Bef>
                          <a:spcPts val="600"/>
                        </a:spcBef>
                        <a:spcAft>
                          <a:spcPts val="0"/>
                        </a:spcAft>
                      </a:pPr>
                      <a:r>
                        <a:rPr lang="en-GB" sz="1600" noProof="0">
                          <a:effectLst/>
                          <a:latin typeface="Arial" panose="020B0604020202020204" pitchFamily="34" charset="0"/>
                          <a:cs typeface="Arial" panose="020B0604020202020204" pitchFamily="34" charset="0"/>
                        </a:rPr>
                        <a:t>556</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3601566449"/>
                  </a:ext>
                </a:extLst>
              </a:tr>
              <a:tr h="281379">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Vehicle and remplacement </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90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100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90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100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90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100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90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90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70AD47">
                        <a:lumMod val="20000"/>
                        <a:lumOff val="80000"/>
                      </a:srgbClr>
                    </a:solidFill>
                  </a:tcPr>
                </a:tc>
                <a:extLst>
                  <a:ext uri="{0D108BD9-81ED-4DB2-BD59-A6C34878D82A}">
                    <a16:rowId xmlns:a16="http://schemas.microsoft.com/office/drawing/2014/main" val="4049790079"/>
                  </a:ext>
                </a:extLst>
              </a:tr>
              <a:tr h="263226">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Travel accidents </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79</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87</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119</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131</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158</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174</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199</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216</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66916432"/>
                  </a:ext>
                </a:extLst>
              </a:tr>
              <a:tr h="265621">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Luggages</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65</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546A">
                        <a:lumMod val="20000"/>
                        <a:lumOff val="80000"/>
                      </a:srgbClr>
                    </a:solidFill>
                  </a:tcPr>
                </a:tc>
                <a:extLst>
                  <a:ext uri="{0D108BD9-81ED-4DB2-BD59-A6C34878D82A}">
                    <a16:rowId xmlns:a16="http://schemas.microsoft.com/office/drawing/2014/main" val="1419798918"/>
                  </a:ext>
                </a:extLst>
              </a:tr>
              <a:tr h="265621">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lnSpc>
                          <a:spcPct val="107000"/>
                        </a:lnSpc>
                        <a:spcAft>
                          <a:spcPts val="800"/>
                        </a:spcAft>
                      </a:pPr>
                      <a:r>
                        <a:rPr lang="en-GB" sz="1600" noProof="0">
                          <a:solidFill>
                            <a:schemeClr val="tx1"/>
                          </a:solidFill>
                          <a:effectLst/>
                          <a:latin typeface="Arial" panose="020B0604020202020204" pitchFamily="34" charset="0"/>
                          <a:cs typeface="Arial" panose="020B0604020202020204" pitchFamily="34" charset="0"/>
                        </a:rPr>
                        <a:t>Total</a:t>
                      </a:r>
                      <a:endParaRPr lang="en-GB" sz="1600" noProof="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358</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478</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460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630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560</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784</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a:effectLst/>
                          <a:latin typeface="Arial" panose="020B0604020202020204" pitchFamily="34" charset="0"/>
                          <a:cs typeface="Arial" panose="020B0604020202020204" pitchFamily="34" charset="0"/>
                        </a:rPr>
                        <a:t>663</a:t>
                      </a:r>
                      <a:endParaRPr lang="en-GB" sz="16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algn="ctr">
                        <a:lnSpc>
                          <a:spcPct val="107000"/>
                        </a:lnSpc>
                        <a:spcAft>
                          <a:spcPts val="800"/>
                        </a:spcAft>
                      </a:pPr>
                      <a:r>
                        <a:rPr lang="en-GB" sz="1600" noProof="0" dirty="0">
                          <a:effectLst/>
                          <a:latin typeface="Arial" panose="020B0604020202020204" pitchFamily="34" charset="0"/>
                          <a:cs typeface="Arial" panose="020B0604020202020204" pitchFamily="34" charset="0"/>
                        </a:rPr>
                        <a:t>927</a:t>
                      </a:r>
                      <a:endParaRPr lang="en-GB" sz="16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lumMod val="40000"/>
                        <a:lumOff val="60000"/>
                      </a:srgbClr>
                    </a:solidFill>
                  </a:tcPr>
                </a:tc>
                <a:extLst>
                  <a:ext uri="{0D108BD9-81ED-4DB2-BD59-A6C34878D82A}">
                    <a16:rowId xmlns:a16="http://schemas.microsoft.com/office/drawing/2014/main" val="2793142593"/>
                  </a:ext>
                </a:extLst>
              </a:tr>
            </a:tbl>
          </a:graphicData>
        </a:graphic>
      </p:graphicFrame>
      <p:sp>
        <p:nvSpPr>
          <p:cNvPr id="13" name="ZoneTexte 12">
            <a:extLst>
              <a:ext uri="{FF2B5EF4-FFF2-40B4-BE49-F238E27FC236}">
                <a16:creationId xmlns:a16="http://schemas.microsoft.com/office/drawing/2014/main" id="{B3E954CA-A6FB-4247-8DF3-4293F50DA860}"/>
              </a:ext>
            </a:extLst>
          </p:cNvPr>
          <p:cNvSpPr txBox="1"/>
          <p:nvPr/>
        </p:nvSpPr>
        <p:spPr>
          <a:xfrm>
            <a:off x="565607" y="5087204"/>
            <a:ext cx="8174587" cy="373564"/>
          </a:xfrm>
          <a:prstGeom prst="rect">
            <a:avLst/>
          </a:prstGeom>
          <a:noFill/>
        </p:spPr>
        <p:txBody>
          <a:bodyPr wrap="square">
            <a:spAutoFit/>
          </a:bodyPr>
          <a:lstStyle/>
          <a:p>
            <a:pPr>
              <a:lnSpc>
                <a:spcPct val="107000"/>
              </a:lnSpc>
              <a:spcAft>
                <a:spcPts val="600"/>
              </a:spcAft>
            </a:pPr>
            <a:r>
              <a:rPr lang="en-US" dirty="0">
                <a:effectLst/>
                <a:latin typeface="Arial Narrow" panose="020B0606020202030204" pitchFamily="34" charset="0"/>
                <a:ea typeface="Calibri" panose="020F0502020204030204" pitchFamily="34" charset="0"/>
                <a:cs typeface="Arial" panose="020B0604020202020204" pitchFamily="34" charset="0"/>
              </a:rPr>
              <a:t>Max assistance to the person and per person: Ref: €1,000,000   </a:t>
            </a:r>
            <a:r>
              <a:rPr lang="en-US" dirty="0" err="1">
                <a:effectLst/>
                <a:latin typeface="Arial Narrow" panose="020B0606020202030204" pitchFamily="34" charset="0"/>
                <a:ea typeface="Calibri" panose="020F0502020204030204" pitchFamily="34" charset="0"/>
                <a:cs typeface="Arial" panose="020B0604020202020204" pitchFamily="34" charset="0"/>
              </a:rPr>
              <a:t>Exc</a:t>
            </a:r>
            <a:r>
              <a:rPr lang="en-US" dirty="0">
                <a:effectLst/>
                <a:latin typeface="Arial Narrow" panose="020B0606020202030204" pitchFamily="34" charset="0"/>
                <a:ea typeface="Calibri" panose="020F0502020204030204" pitchFamily="34" charset="0"/>
                <a:cs typeface="Arial" panose="020B0604020202020204" pitchFamily="34" charset="0"/>
              </a:rPr>
              <a:t> : €3,000,000</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DB6E7B9-6046-404A-EDBD-91D902081AF1}"/>
              </a:ext>
            </a:extLst>
          </p:cNvPr>
          <p:cNvPicPr>
            <a:picLocks noChangeAspect="1"/>
          </p:cNvPicPr>
          <p:nvPr/>
        </p:nvPicPr>
        <p:blipFill>
          <a:blip r:embed="rId3"/>
          <a:stretch>
            <a:fillRect/>
          </a:stretch>
        </p:blipFill>
        <p:spPr>
          <a:xfrm>
            <a:off x="7885729" y="263171"/>
            <a:ext cx="707197" cy="707197"/>
          </a:xfrm>
          <a:prstGeom prst="rect">
            <a:avLst/>
          </a:prstGeom>
        </p:spPr>
      </p:pic>
    </p:spTree>
    <p:extLst>
      <p:ext uri="{BB962C8B-B14F-4D97-AF65-F5344CB8AC3E}">
        <p14:creationId xmlns:p14="http://schemas.microsoft.com/office/powerpoint/2010/main" val="121742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707AA-BAC3-44A2-B974-2DE26626242A}"/>
              </a:ext>
            </a:extLst>
          </p:cNvPr>
          <p:cNvSpPr>
            <a:spLocks noGrp="1"/>
          </p:cNvSpPr>
          <p:nvPr>
            <p:ph type="title"/>
          </p:nvPr>
        </p:nvSpPr>
        <p:spPr>
          <a:xfrm>
            <a:off x="745382" y="939058"/>
            <a:ext cx="7886700" cy="1201027"/>
          </a:xfrm>
        </p:spPr>
        <p:txBody>
          <a:bodyPr>
            <a:normAutofit fontScale="90000"/>
          </a:bodyPr>
          <a:lstStyle/>
          <a:p>
            <a:pPr algn="ctr"/>
            <a:r>
              <a:rPr lang="en-US" sz="3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Travel assistance proposed </a:t>
            </a:r>
            <a:br>
              <a:rPr lang="en-US" sz="3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br>
            <a:r>
              <a:rPr lang="en-US" sz="3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by other insurance companies</a:t>
            </a:r>
            <a:br>
              <a:rPr lang="fr-BE" sz="2800" dirty="0">
                <a:latin typeface="Cambria" panose="02040503050406030204" pitchFamily="18" charset="0"/>
                <a:ea typeface="Calibri" panose="020F0502020204030204" pitchFamily="34" charset="0"/>
                <a:cs typeface="Times New Roman" panose="02020603050405020304" pitchFamily="18" charset="0"/>
              </a:rPr>
            </a:br>
            <a:endParaRPr lang="fr-BE" dirty="0"/>
          </a:p>
        </p:txBody>
      </p:sp>
      <p:sp>
        <p:nvSpPr>
          <p:cNvPr id="3" name="Espace réservé du contenu 2">
            <a:extLst>
              <a:ext uri="{FF2B5EF4-FFF2-40B4-BE49-F238E27FC236}">
                <a16:creationId xmlns:a16="http://schemas.microsoft.com/office/drawing/2014/main" id="{F5E89FE0-6050-41AD-A12B-45942E053FF1}"/>
              </a:ext>
            </a:extLst>
          </p:cNvPr>
          <p:cNvSpPr>
            <a:spLocks noGrp="1"/>
          </p:cNvSpPr>
          <p:nvPr>
            <p:ph idx="1"/>
          </p:nvPr>
        </p:nvSpPr>
        <p:spPr>
          <a:xfrm>
            <a:off x="372691" y="2506662"/>
            <a:ext cx="8398618" cy="4351338"/>
          </a:xfrm>
        </p:spPr>
        <p:txBody>
          <a:bodyPr>
            <a:normAutofit/>
          </a:bodyPr>
          <a:lstStyle/>
          <a:p>
            <a:pPr marL="899160" indent="-342900"/>
            <a:r>
              <a:rPr lang="en-GB" sz="2400" b="1" dirty="0">
                <a:effectLst/>
                <a:latin typeface="Arial" panose="020B0604020202020204" pitchFamily="34" charset="0"/>
                <a:ea typeface="Calibri" panose="020F0502020204030204" pitchFamily="34" charset="0"/>
                <a:cs typeface="Times New Roman" panose="02020603050405020304" pitchFamily="18" charset="0"/>
              </a:rPr>
              <a:t>The EUROPAT Insurance (</a:t>
            </a:r>
            <a:r>
              <a:rPr lang="en-GB" sz="2400" dirty="0">
                <a:effectLst/>
                <a:latin typeface="Arial" panose="020B0604020202020204" pitchFamily="34" charset="0"/>
                <a:ea typeface="Calibri" panose="020F0502020204030204" pitchFamily="34" charset="0"/>
                <a:cs typeface="Times New Roman" panose="02020603050405020304" pitchFamily="18" charset="0"/>
              </a:rPr>
              <a:t>here above) proposes a travel insurance including assistance, medical care and repatriation (periods of 90 days).</a:t>
            </a:r>
            <a:endParaRPr lang="fr-BE" sz="2400" dirty="0">
              <a:latin typeface="Cambria" panose="02040503050406030204" pitchFamily="18" charset="0"/>
              <a:ea typeface="Calibri" panose="020F0502020204030204" pitchFamily="34" charset="0"/>
              <a:cs typeface="Times New Roman" panose="02020603050405020304" pitchFamily="18" charset="0"/>
            </a:endParaRPr>
          </a:p>
          <a:p>
            <a:pPr marL="899160" indent="-342900"/>
            <a:r>
              <a:rPr lang="en-GB" sz="2400" b="1" dirty="0">
                <a:effectLst/>
                <a:latin typeface="Arial" panose="020B0604020202020204" pitchFamily="34" charset="0"/>
                <a:ea typeface="Calibri" panose="020F0502020204030204" pitchFamily="34" charset="0"/>
                <a:cs typeface="Times New Roman" panose="02020603050405020304" pitchFamily="18" charset="0"/>
              </a:rPr>
              <a:t>Several credit cards</a:t>
            </a:r>
            <a:r>
              <a:rPr lang="en-GB" sz="2400" dirty="0">
                <a:effectLst/>
                <a:latin typeface="Arial" panose="020B0604020202020204" pitchFamily="34" charset="0"/>
                <a:ea typeface="Calibri" panose="020F0502020204030204" pitchFamily="34" charset="0"/>
                <a:cs typeface="Times New Roman" panose="02020603050405020304" pitchFamily="18" charset="0"/>
              </a:rPr>
              <a:t> offer travel assistance when they are used to pay for the trip. </a:t>
            </a:r>
            <a:endParaRPr lang="fr-BE" sz="2400" dirty="0">
              <a:latin typeface="Cambria" panose="02040503050406030204" pitchFamily="18" charset="0"/>
              <a:ea typeface="Calibri" panose="020F0502020204030204" pitchFamily="34" charset="0"/>
              <a:cs typeface="Times New Roman" panose="02020603050405020304" pitchFamily="18" charset="0"/>
            </a:endParaRPr>
          </a:p>
          <a:p>
            <a:pPr marL="899160" indent="-342900"/>
            <a:r>
              <a:rPr lang="en-GB" sz="2400" b="1" dirty="0">
                <a:effectLst/>
                <a:latin typeface="Arial" panose="020B0604020202020204" pitchFamily="34" charset="0"/>
                <a:ea typeface="Calibri" panose="020F0502020204030204" pitchFamily="34" charset="0"/>
              </a:rPr>
              <a:t>Several national travel assistance insurance </a:t>
            </a:r>
            <a:r>
              <a:rPr lang="en-GB" sz="2400" dirty="0">
                <a:effectLst/>
                <a:latin typeface="Arial" panose="020B0604020202020204" pitchFamily="34" charset="0"/>
                <a:ea typeface="Calibri" panose="020F0502020204030204" pitchFamily="34" charset="0"/>
              </a:rPr>
              <a:t>offers exist, e.g. linked to your car insurance</a:t>
            </a:r>
            <a:endParaRPr lang="fr-BE" sz="2400" dirty="0"/>
          </a:p>
        </p:txBody>
      </p:sp>
      <p:sp>
        <p:nvSpPr>
          <p:cNvPr id="4" name="Espace réservé de la date 3">
            <a:extLst>
              <a:ext uri="{FF2B5EF4-FFF2-40B4-BE49-F238E27FC236}">
                <a16:creationId xmlns:a16="http://schemas.microsoft.com/office/drawing/2014/main" id="{3AFC963A-F776-497E-BD4B-769733E3DCFC}"/>
              </a:ext>
            </a:extLst>
          </p:cNvPr>
          <p:cNvSpPr>
            <a:spLocks noGrp="1"/>
          </p:cNvSpPr>
          <p:nvPr>
            <p:ph type="dt" sz="half" idx="10"/>
          </p:nvPr>
        </p:nvSpPr>
        <p:spPr/>
        <p:txBody>
          <a:bodyPr/>
          <a:lstStyle/>
          <a:p>
            <a:pPr>
              <a:defRPr/>
            </a:pPr>
            <a:fld id="{3CB2BC1A-8B0C-4E2E-A9C1-5A223F44B1F1}"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390E4EF4-2DBD-4CFF-8A20-F01D682688AE}"/>
              </a:ext>
            </a:extLst>
          </p:cNvPr>
          <p:cNvSpPr>
            <a:spLocks noGrp="1"/>
          </p:cNvSpPr>
          <p:nvPr>
            <p:ph type="ftr" sz="quarter" idx="11"/>
          </p:nvPr>
        </p:nvSpPr>
        <p:spPr/>
        <p:txBody>
          <a:body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CA598790-13CE-4FA7-9C36-C096201983A3}"/>
              </a:ext>
            </a:extLst>
          </p:cNvPr>
          <p:cNvSpPr>
            <a:spLocks noGrp="1"/>
          </p:cNvSpPr>
          <p:nvPr>
            <p:ph type="sldNum" sz="quarter" idx="12"/>
          </p:nvPr>
        </p:nvSpPr>
        <p:spPr/>
        <p:txBody>
          <a:bodyPr/>
          <a:lstStyle/>
          <a:p>
            <a:pPr>
              <a:defRPr/>
            </a:pPr>
            <a:fld id="{F5E1E1AE-C042-48E1-8176-9BD2D3708053}" type="slidenum">
              <a:rPr lang="fr-FR" smtClean="0">
                <a:solidFill>
                  <a:prstClr val="black">
                    <a:tint val="75000"/>
                  </a:prstClr>
                </a:solidFill>
              </a:rPr>
              <a:pPr>
                <a:defRPr/>
              </a:pPr>
              <a:t>38</a:t>
            </a:fld>
            <a:endParaRPr lang="fr-FR" dirty="0">
              <a:solidFill>
                <a:prstClr val="black">
                  <a:tint val="75000"/>
                </a:prstClr>
              </a:solidFill>
            </a:endParaRPr>
          </a:p>
        </p:txBody>
      </p:sp>
    </p:spTree>
    <p:extLst>
      <p:ext uri="{BB962C8B-B14F-4D97-AF65-F5344CB8AC3E}">
        <p14:creationId xmlns:p14="http://schemas.microsoft.com/office/powerpoint/2010/main" val="1477887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C392468-06F2-7D1B-DE3F-E6EE5462A51D}"/>
              </a:ext>
            </a:extLst>
          </p:cNvPr>
          <p:cNvSpPr>
            <a:spLocks noGrp="1"/>
          </p:cNvSpPr>
          <p:nvPr>
            <p:ph type="title"/>
          </p:nvPr>
        </p:nvSpPr>
        <p:spPr>
          <a:xfrm>
            <a:off x="204281" y="640080"/>
            <a:ext cx="2600639" cy="5613236"/>
          </a:xfrm>
        </p:spPr>
        <p:txBody>
          <a:bodyPr anchor="ctr">
            <a:normAutofit/>
          </a:bodyPr>
          <a:lstStyle/>
          <a:p>
            <a:r>
              <a:rPr lang="fr-BE" sz="3600" b="1" dirty="0">
                <a:solidFill>
                  <a:srgbClr val="FFFFFF"/>
                </a:solidFill>
              </a:rPr>
              <a:t>« Insurance » group</a:t>
            </a:r>
            <a:br>
              <a:rPr lang="fr-BE" sz="3600" b="1" dirty="0">
                <a:solidFill>
                  <a:srgbClr val="FFFFFF"/>
                </a:solidFill>
              </a:rPr>
            </a:br>
            <a:br>
              <a:rPr lang="fr-BE" sz="3600" b="1" dirty="0">
                <a:solidFill>
                  <a:srgbClr val="FFFFFF"/>
                </a:solidFill>
              </a:rPr>
            </a:br>
            <a:br>
              <a:rPr lang="fr-BE" sz="3600" b="1" dirty="0">
                <a:solidFill>
                  <a:srgbClr val="FFFFFF"/>
                </a:solidFill>
              </a:rPr>
            </a:br>
            <a:br>
              <a:rPr lang="fr-BE" sz="3600" b="1" dirty="0">
                <a:solidFill>
                  <a:srgbClr val="FFFFFF"/>
                </a:solidFill>
              </a:rPr>
            </a:br>
            <a:endParaRPr lang="fr-BE" sz="3600" b="1" dirty="0">
              <a:solidFill>
                <a:srgbClr val="FFFFFF"/>
              </a:solidFill>
            </a:endParaRPr>
          </a:p>
        </p:txBody>
      </p:sp>
      <p:sp>
        <p:nvSpPr>
          <p:cNvPr id="3" name="Espace réservé du contenu 2">
            <a:extLst>
              <a:ext uri="{FF2B5EF4-FFF2-40B4-BE49-F238E27FC236}">
                <a16:creationId xmlns:a16="http://schemas.microsoft.com/office/drawing/2014/main" id="{AB8646AF-41E5-FB6E-0382-ED3F053578A9}"/>
              </a:ext>
            </a:extLst>
          </p:cNvPr>
          <p:cNvSpPr>
            <a:spLocks noGrp="1"/>
          </p:cNvSpPr>
          <p:nvPr>
            <p:ph idx="1"/>
          </p:nvPr>
        </p:nvSpPr>
        <p:spPr>
          <a:xfrm>
            <a:off x="3295020" y="321014"/>
            <a:ext cx="6306180" cy="4503906"/>
          </a:xfrm>
        </p:spPr>
        <p:txBody>
          <a:bodyPr anchor="ctr">
            <a:normAutofit fontScale="92500" lnSpcReduction="20000"/>
          </a:bodyPr>
          <a:lstStyle/>
          <a:p>
            <a:pPr marL="0" indent="0">
              <a:buNone/>
            </a:pPr>
            <a:r>
              <a:rPr lang="fr-BE" sz="3900" dirty="0"/>
              <a:t>Group of </a:t>
            </a:r>
            <a:r>
              <a:rPr lang="fr-BE" sz="3900" dirty="0" err="1"/>
              <a:t>volunteers</a:t>
            </a:r>
            <a:r>
              <a:rPr lang="fr-BE" sz="3900" dirty="0"/>
              <a:t> </a:t>
            </a:r>
          </a:p>
          <a:p>
            <a:pPr marL="0" indent="0">
              <a:buNone/>
            </a:pPr>
            <a:r>
              <a:rPr lang="fr-BE" sz="3900" dirty="0"/>
              <a:t>  SEPS and Afiliatys</a:t>
            </a:r>
          </a:p>
          <a:p>
            <a:pPr marL="0" indent="0">
              <a:buNone/>
            </a:pPr>
            <a:endParaRPr lang="fr-BE" sz="3200" dirty="0"/>
          </a:p>
          <a:p>
            <a:pPr marL="0" indent="0">
              <a:buNone/>
            </a:pPr>
            <a:r>
              <a:rPr lang="fr-BE" sz="3200" dirty="0" err="1"/>
              <a:t>Managed</a:t>
            </a:r>
            <a:r>
              <a:rPr lang="fr-BE" sz="3200" dirty="0"/>
              <a:t> by SEPS</a:t>
            </a:r>
          </a:p>
          <a:p>
            <a:pPr lvl="1"/>
            <a:r>
              <a:rPr lang="fr-BE" sz="3200" dirty="0"/>
              <a:t>Propose documents</a:t>
            </a:r>
          </a:p>
          <a:p>
            <a:pPr marL="457200" lvl="1" indent="0">
              <a:buNone/>
            </a:pPr>
            <a:r>
              <a:rPr lang="fr-BE" sz="3000" dirty="0"/>
              <a:t>	Files and Power-Points</a:t>
            </a:r>
          </a:p>
          <a:p>
            <a:pPr lvl="1"/>
            <a:r>
              <a:rPr lang="fr-BE" sz="3200" dirty="0"/>
              <a:t>Update documents</a:t>
            </a:r>
          </a:p>
          <a:p>
            <a:pPr lvl="1"/>
            <a:r>
              <a:rPr lang="fr-BE" sz="3200" dirty="0"/>
              <a:t>Organise </a:t>
            </a:r>
            <a:r>
              <a:rPr lang="fr-BE" sz="3200" dirty="0" err="1"/>
              <a:t>presentations</a:t>
            </a:r>
            <a:endParaRPr lang="fr-BE" sz="3200" dirty="0"/>
          </a:p>
          <a:p>
            <a:pPr lvl="1"/>
            <a:r>
              <a:rPr lang="fr-BE" sz="3200" dirty="0"/>
              <a:t>Organise training</a:t>
            </a:r>
          </a:p>
          <a:p>
            <a:pPr lvl="1"/>
            <a:r>
              <a:rPr lang="fr-BE" sz="3200" dirty="0"/>
              <a:t>Organise </a:t>
            </a:r>
            <a:r>
              <a:rPr lang="fr-BE" sz="3200" dirty="0" err="1"/>
              <a:t>appointments</a:t>
            </a:r>
            <a:r>
              <a:rPr lang="fr-BE" sz="3200" dirty="0"/>
              <a:t> (N105)</a:t>
            </a:r>
          </a:p>
          <a:p>
            <a:pPr marL="0" indent="0">
              <a:buNone/>
            </a:pPr>
            <a:endParaRPr lang="fr-BE" sz="1700" dirty="0"/>
          </a:p>
        </p:txBody>
      </p:sp>
      <p:sp>
        <p:nvSpPr>
          <p:cNvPr id="4" name="Espace réservé de la date 3">
            <a:extLst>
              <a:ext uri="{FF2B5EF4-FFF2-40B4-BE49-F238E27FC236}">
                <a16:creationId xmlns:a16="http://schemas.microsoft.com/office/drawing/2014/main" id="{AF18E68F-754E-3584-EE59-39BE7A50FEB1}"/>
              </a:ext>
            </a:extLst>
          </p:cNvPr>
          <p:cNvSpPr>
            <a:spLocks noGrp="1"/>
          </p:cNvSpPr>
          <p:nvPr>
            <p:ph type="dt" sz="half" idx="10"/>
          </p:nvPr>
        </p:nvSpPr>
        <p:spPr>
          <a:xfrm>
            <a:off x="482600" y="6356350"/>
            <a:ext cx="2203450" cy="365125"/>
          </a:xfrm>
        </p:spPr>
        <p:txBody>
          <a:bodyPr>
            <a:normAutofit/>
          </a:bodyPr>
          <a:lstStyle/>
          <a:p>
            <a:pPr>
              <a:spcAft>
                <a:spcPts val="600"/>
              </a:spcAft>
              <a:defRPr/>
            </a:pPr>
            <a:fld id="{6B24E8F3-69D6-4F5B-ACBC-97033661948E}" type="datetime1">
              <a:rPr lang="fr-FR" sz="1000">
                <a:solidFill>
                  <a:srgbClr val="FFFFFF">
                    <a:alpha val="80000"/>
                  </a:srgbClr>
                </a:solidFill>
              </a:rPr>
              <a:pPr>
                <a:spcAft>
                  <a:spcPts val="600"/>
                </a:spcAft>
                <a:defRPr/>
              </a:pPr>
              <a:t>23/11/2022</a:t>
            </a:fld>
            <a:endParaRPr lang="fr-FR" sz="1000">
              <a:solidFill>
                <a:srgbClr val="FFFFFF">
                  <a:alpha val="80000"/>
                </a:srgbClr>
              </a:solidFill>
            </a:endParaRPr>
          </a:p>
        </p:txBody>
      </p:sp>
      <p:sp>
        <p:nvSpPr>
          <p:cNvPr id="5" name="Espace réservé du pied de page 4">
            <a:extLst>
              <a:ext uri="{FF2B5EF4-FFF2-40B4-BE49-F238E27FC236}">
                <a16:creationId xmlns:a16="http://schemas.microsoft.com/office/drawing/2014/main" id="{41DCECBF-65C3-4B7D-DD2B-2E38766C4AAC}"/>
              </a:ext>
            </a:extLst>
          </p:cNvPr>
          <p:cNvSpPr>
            <a:spLocks noGrp="1"/>
          </p:cNvSpPr>
          <p:nvPr>
            <p:ph type="ftr" sz="quarter" idx="11"/>
          </p:nvPr>
        </p:nvSpPr>
        <p:spPr>
          <a:xfrm>
            <a:off x="3490720" y="6356350"/>
            <a:ext cx="4289616" cy="365125"/>
          </a:xfrm>
        </p:spPr>
        <p:txBody>
          <a:bodyPr>
            <a:normAutofit/>
          </a:bodyPr>
          <a:lstStyle/>
          <a:p>
            <a:pPr algn="l">
              <a:defRPr/>
            </a:pPr>
            <a:endParaRPr lang="fr-BE" sz="1000">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24BF2EF9-0C34-8FDB-F746-34AAD356B32B}"/>
              </a:ext>
            </a:extLst>
          </p:cNvPr>
          <p:cNvSpPr>
            <a:spLocks noGrp="1"/>
          </p:cNvSpPr>
          <p:nvPr>
            <p:ph type="sldNum" sz="quarter" idx="12"/>
          </p:nvPr>
        </p:nvSpPr>
        <p:spPr>
          <a:xfrm>
            <a:off x="7900987" y="6356350"/>
            <a:ext cx="614363" cy="365125"/>
          </a:xfrm>
        </p:spPr>
        <p:txBody>
          <a:bodyPr>
            <a:normAutofit/>
          </a:bodyPr>
          <a:lstStyle/>
          <a:p>
            <a:pPr>
              <a:spcAft>
                <a:spcPts val="600"/>
              </a:spcAft>
              <a:defRPr/>
            </a:pPr>
            <a:fld id="{621BEB37-471C-4943-8425-6B18E5DA9AD1}" type="slidenum">
              <a:rPr lang="fr-FR" sz="1000">
                <a:solidFill>
                  <a:prstClr val="black">
                    <a:tint val="75000"/>
                  </a:prstClr>
                </a:solidFill>
              </a:rPr>
              <a:pPr>
                <a:spcAft>
                  <a:spcPts val="600"/>
                </a:spcAft>
                <a:defRPr/>
              </a:pPr>
              <a:t>39</a:t>
            </a:fld>
            <a:endParaRPr lang="fr-FR" sz="1000">
              <a:solidFill>
                <a:prstClr val="black">
                  <a:tint val="75000"/>
                </a:prstClr>
              </a:solidFill>
            </a:endParaRPr>
          </a:p>
        </p:txBody>
      </p:sp>
      <p:pic>
        <p:nvPicPr>
          <p:cNvPr id="8" name="Image 7">
            <a:extLst>
              <a:ext uri="{FF2B5EF4-FFF2-40B4-BE49-F238E27FC236}">
                <a16:creationId xmlns:a16="http://schemas.microsoft.com/office/drawing/2014/main" id="{B6A05F0A-2C08-F53F-AE78-CA4E7320B3F7}"/>
              </a:ext>
            </a:extLst>
          </p:cNvPr>
          <p:cNvPicPr>
            <a:picLocks noChangeAspect="1"/>
          </p:cNvPicPr>
          <p:nvPr/>
        </p:nvPicPr>
        <p:blipFill>
          <a:blip r:embed="rId2"/>
          <a:stretch>
            <a:fillRect/>
          </a:stretch>
        </p:blipFill>
        <p:spPr>
          <a:xfrm>
            <a:off x="6526825" y="4749124"/>
            <a:ext cx="2134575" cy="1899573"/>
          </a:xfrm>
          <a:prstGeom prst="rect">
            <a:avLst/>
          </a:prstGeom>
        </p:spPr>
      </p:pic>
      <p:pic>
        <p:nvPicPr>
          <p:cNvPr id="9" name="Image 8">
            <a:extLst>
              <a:ext uri="{FF2B5EF4-FFF2-40B4-BE49-F238E27FC236}">
                <a16:creationId xmlns:a16="http://schemas.microsoft.com/office/drawing/2014/main" id="{EC995250-0240-4B48-305A-360FE12F8BCB}"/>
              </a:ext>
            </a:extLst>
          </p:cNvPr>
          <p:cNvPicPr>
            <a:picLocks noChangeAspect="1"/>
          </p:cNvPicPr>
          <p:nvPr/>
        </p:nvPicPr>
        <p:blipFill>
          <a:blip r:embed="rId3"/>
          <a:stretch>
            <a:fillRect/>
          </a:stretch>
        </p:blipFill>
        <p:spPr>
          <a:xfrm>
            <a:off x="3414613" y="4749123"/>
            <a:ext cx="2034591" cy="1899573"/>
          </a:xfrm>
          <a:prstGeom prst="rect">
            <a:avLst/>
          </a:prstGeom>
        </p:spPr>
      </p:pic>
    </p:spTree>
    <p:extLst>
      <p:ext uri="{BB962C8B-B14F-4D97-AF65-F5344CB8AC3E}">
        <p14:creationId xmlns:p14="http://schemas.microsoft.com/office/powerpoint/2010/main" val="51926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9014" y="349085"/>
            <a:ext cx="5976336" cy="831626"/>
          </a:xfrm>
          <a:ln>
            <a:solidFill>
              <a:schemeClr val="bg1"/>
            </a:solidFill>
          </a:ln>
        </p:spPr>
        <p:txBody>
          <a:bodyPr>
            <a:normAutofit fontScale="90000"/>
          </a:bodyPr>
          <a:lstStyle/>
          <a:p>
            <a:br>
              <a:rPr lang="fr-FR" sz="3100" b="1" dirty="0">
                <a:solidFill>
                  <a:srgbClr val="09099D"/>
                </a:solidFill>
                <a:latin typeface="Arial Black" panose="020B0A04020102020204" pitchFamily="34" charset="0"/>
              </a:rPr>
            </a:br>
            <a:br>
              <a:rPr lang="fr-FR" sz="3100" b="1" dirty="0">
                <a:solidFill>
                  <a:srgbClr val="09099D"/>
                </a:solidFill>
                <a:latin typeface="Arial Black" panose="020B0A04020102020204" pitchFamily="34" charset="0"/>
              </a:rPr>
            </a:br>
            <a:br>
              <a:rPr lang="fr-FR" sz="2000" b="1" u="sng" dirty="0">
                <a:solidFill>
                  <a:srgbClr val="09099D"/>
                </a:solidFill>
                <a:latin typeface="Arial" panose="020B0604020202020204" pitchFamily="34" charset="0"/>
                <a:cs typeface="Arial" panose="020B0604020202020204" pitchFamily="34" charset="0"/>
              </a:rPr>
            </a:br>
            <a:endParaRPr lang="fr-BE" dirty="0">
              <a:latin typeface="Arial" panose="020B0604020202020204" pitchFamily="34" charset="0"/>
              <a:cs typeface="Arial" panose="020B0604020202020204" pitchFamily="34" charset="0"/>
            </a:endParaRPr>
          </a:p>
        </p:txBody>
      </p:sp>
      <p:sp>
        <p:nvSpPr>
          <p:cNvPr id="4" name="Espace réservé de la date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8C5835-488B-45DC-849F-1B052D2E31F6}"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23/11/2022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1BEB37-471C-4943-8425-6B18E5DA9AD1}"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Rectangle : coins arrondis 14">
            <a:extLst>
              <a:ext uri="{FF2B5EF4-FFF2-40B4-BE49-F238E27FC236}">
                <a16:creationId xmlns:a16="http://schemas.microsoft.com/office/drawing/2014/main" id="{C9EAE517-7D76-45F6-8B6B-EF018A46FD3F}"/>
              </a:ext>
            </a:extLst>
          </p:cNvPr>
          <p:cNvSpPr/>
          <p:nvPr/>
        </p:nvSpPr>
        <p:spPr>
          <a:xfrm>
            <a:off x="628650" y="349085"/>
            <a:ext cx="7654216" cy="914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JSIS evolution     	Income and expenses</a:t>
            </a:r>
          </a:p>
        </p:txBody>
      </p:sp>
      <p:sp>
        <p:nvSpPr>
          <p:cNvPr id="3" name="Espace réservé du pied de page 2">
            <a:extLst>
              <a:ext uri="{FF2B5EF4-FFF2-40B4-BE49-F238E27FC236}">
                <a16:creationId xmlns:a16="http://schemas.microsoft.com/office/drawing/2014/main" id="{525DFE99-B3FE-4761-BD48-6B49B9E59C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2" name="Espace réservé du contenu 11">
            <a:extLst>
              <a:ext uri="{FF2B5EF4-FFF2-40B4-BE49-F238E27FC236}">
                <a16:creationId xmlns:a16="http://schemas.microsoft.com/office/drawing/2014/main" id="{D512E5D9-B97D-20C2-0BAA-F2B7B6C14031}"/>
              </a:ext>
            </a:extLst>
          </p:cNvPr>
          <p:cNvGraphicFramePr>
            <a:graphicFrameLocks noGrp="1"/>
          </p:cNvGraphicFramePr>
          <p:nvPr>
            <p:ph idx="1"/>
          </p:nvPr>
        </p:nvGraphicFramePr>
        <p:xfrm>
          <a:off x="628650" y="1410511"/>
          <a:ext cx="7886700" cy="47664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7607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1EB00B-DA1D-CC0E-F5B4-30D6AC57B813}"/>
              </a:ext>
            </a:extLst>
          </p:cNvPr>
          <p:cNvSpPr>
            <a:spLocks noGrp="1"/>
          </p:cNvSpPr>
          <p:nvPr>
            <p:ph type="title"/>
          </p:nvPr>
        </p:nvSpPr>
        <p:spPr>
          <a:xfrm>
            <a:off x="628650" y="365126"/>
            <a:ext cx="7886700" cy="1103751"/>
          </a:xfrm>
        </p:spPr>
        <p:txBody>
          <a:bodyPr/>
          <a:lstStyle/>
          <a:p>
            <a:r>
              <a:rPr lang="fr-BE" b="1" dirty="0">
                <a:solidFill>
                  <a:srgbClr val="0070C0"/>
                </a:solidFill>
              </a:rPr>
              <a:t>Reference</a:t>
            </a:r>
          </a:p>
        </p:txBody>
      </p:sp>
      <p:sp>
        <p:nvSpPr>
          <p:cNvPr id="3" name="Espace réservé du contenu 2">
            <a:extLst>
              <a:ext uri="{FF2B5EF4-FFF2-40B4-BE49-F238E27FC236}">
                <a16:creationId xmlns:a16="http://schemas.microsoft.com/office/drawing/2014/main" id="{2B5CC08F-A965-CFF8-58CD-2F6D623A56C9}"/>
              </a:ext>
            </a:extLst>
          </p:cNvPr>
          <p:cNvSpPr>
            <a:spLocks noGrp="1"/>
          </p:cNvSpPr>
          <p:nvPr>
            <p:ph idx="1"/>
          </p:nvPr>
        </p:nvSpPr>
        <p:spPr>
          <a:xfrm>
            <a:off x="628650" y="1566153"/>
            <a:ext cx="7886700" cy="4610810"/>
          </a:xfrm>
        </p:spPr>
        <p:txBody>
          <a:bodyPr/>
          <a:lstStyle/>
          <a:p>
            <a:pPr marL="0" indent="0">
              <a:buNone/>
            </a:pPr>
            <a:r>
              <a:rPr lang="fr-BE" dirty="0" err="1"/>
              <a:t>Working</a:t>
            </a:r>
            <a:r>
              <a:rPr lang="fr-BE" dirty="0"/>
              <a:t> document</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400" b="1"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“File on supplementary health insurance policies offered to the officials and other agents</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400" b="1" i="1"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of the European Institutions”</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000" b="1" i="1"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(FR &amp; EN)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BE" sz="1900" b="1" i="0" u="none" strike="noStrike" kern="1200" cap="none" spc="0" normalizeH="0" baseline="0" noProof="0" dirty="0">
              <a:ln>
                <a:noFill/>
              </a:ln>
              <a:solidFill>
                <a:srgbClr val="09099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BE" sz="1900" b="1" i="0" u="none" strike="noStrike" kern="1200" cap="none" spc="0" normalizeH="0" baseline="0" noProof="0" dirty="0">
                <a:ln>
                  <a:noFill/>
                </a:ln>
                <a:solidFill>
                  <a:srgbClr val="09099D"/>
                </a:solidFill>
                <a:effectLst/>
                <a:uLnTx/>
                <a:uFillTx/>
                <a:latin typeface="Arial" panose="020B0604020202020204" pitchFamily="34" charset="0"/>
                <a:ea typeface="+mn-ea"/>
                <a:cs typeface="Arial" panose="020B0604020202020204" pitchFamily="34" charset="0"/>
              </a:rPr>
              <a:t>Attention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summaries, examples and remarks in this insurance presentation do not cover all aspects to be considered. These are summaries that can be used for guidance.</a:t>
            </a:r>
            <a:endParaRPr kumimoji="0" lang="fr-BE"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Only the policies provided by Allianz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WWCare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Cigna, DKV Lux, Foyer Global Health, Santalia, Expat &amp; Co are to be considered for those who want to sign up or have official and complete information</a:t>
            </a:r>
            <a:endParaRPr kumimoji="0" lang="en-GB" sz="1600" b="0" i="0" u="none" strike="noStrike" kern="1200" cap="none" spc="0" normalizeH="0" baseline="0" noProof="0" dirty="0">
              <a:ln>
                <a:noFill/>
              </a:ln>
              <a:solidFill>
                <a:srgbClr val="44546A"/>
              </a:solidFill>
              <a:effectLst/>
              <a:uLnTx/>
              <a:uFillTx/>
              <a:latin typeface="Calibri" panose="020F0502020204030204"/>
              <a:ea typeface="+mn-ea"/>
              <a:cs typeface="+mn-cs"/>
            </a:endParaRPr>
          </a:p>
          <a:p>
            <a:pPr marL="0" indent="0">
              <a:buNone/>
            </a:pPr>
            <a:endParaRPr lang="fr-BE" dirty="0"/>
          </a:p>
        </p:txBody>
      </p:sp>
      <p:sp>
        <p:nvSpPr>
          <p:cNvPr id="4" name="Espace réservé de la date 3">
            <a:extLst>
              <a:ext uri="{FF2B5EF4-FFF2-40B4-BE49-F238E27FC236}">
                <a16:creationId xmlns:a16="http://schemas.microsoft.com/office/drawing/2014/main" id="{64CB6501-344D-6CE7-D69A-C9435CB03EC4}"/>
              </a:ext>
            </a:extLst>
          </p:cNvPr>
          <p:cNvSpPr>
            <a:spLocks noGrp="1"/>
          </p:cNvSpPr>
          <p:nvPr>
            <p:ph type="dt" sz="half" idx="10"/>
          </p:nvPr>
        </p:nvSpPr>
        <p:spPr/>
        <p:txBody>
          <a:bodyPr/>
          <a:lstStyle/>
          <a:p>
            <a:pPr>
              <a:defRPr/>
            </a:pPr>
            <a:fld id="{6B24E8F3-69D6-4F5B-ACBC-97033661948E}"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7C9C481E-12B9-2D89-85B2-352C3C0A4F85}"/>
              </a:ext>
            </a:extLst>
          </p:cNvPr>
          <p:cNvSpPr>
            <a:spLocks noGrp="1"/>
          </p:cNvSpPr>
          <p:nvPr>
            <p:ph type="ftr" sz="quarter" idx="11"/>
          </p:nvPr>
        </p:nvSpPr>
        <p:spPr/>
        <p:txBody>
          <a:bodyPr/>
          <a:lstStyle/>
          <a:p>
            <a:pPr>
              <a:defRPr/>
            </a:pPr>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0611B0A-CAE8-9053-60CD-ABF24AF9B02F}"/>
              </a:ext>
            </a:extLst>
          </p:cNvPr>
          <p:cNvSpPr>
            <a:spLocks noGrp="1"/>
          </p:cNvSpPr>
          <p:nvPr>
            <p:ph type="sldNum" sz="quarter" idx="12"/>
          </p:nvPr>
        </p:nvSpPr>
        <p:spPr/>
        <p:txBody>
          <a:bodyPr/>
          <a:lstStyle/>
          <a:p>
            <a:pPr>
              <a:defRPr/>
            </a:pPr>
            <a:fld id="{621BEB37-471C-4943-8425-6B18E5DA9AD1}" type="slidenum">
              <a:rPr lang="fr-FR" smtClean="0">
                <a:solidFill>
                  <a:prstClr val="black">
                    <a:tint val="75000"/>
                  </a:prstClr>
                </a:solidFill>
              </a:rPr>
              <a:pPr>
                <a:defRPr/>
              </a:pPr>
              <a:t>40</a:t>
            </a:fld>
            <a:endParaRPr lang="fr-FR">
              <a:solidFill>
                <a:prstClr val="black">
                  <a:tint val="75000"/>
                </a:prstClr>
              </a:solidFill>
            </a:endParaRPr>
          </a:p>
        </p:txBody>
      </p:sp>
    </p:spTree>
    <p:extLst>
      <p:ext uri="{BB962C8B-B14F-4D97-AF65-F5344CB8AC3E}">
        <p14:creationId xmlns:p14="http://schemas.microsoft.com/office/powerpoint/2010/main" val="3095885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81E26-4150-0CF6-FB50-B49AAAC1B9B4}"/>
              </a:ext>
            </a:extLst>
          </p:cNvPr>
          <p:cNvSpPr>
            <a:spLocks noGrp="1"/>
          </p:cNvSpPr>
          <p:nvPr>
            <p:ph type="title"/>
          </p:nvPr>
        </p:nvSpPr>
        <p:spPr/>
        <p:txBody>
          <a:bodyPr/>
          <a:lstStyle/>
          <a:p>
            <a:r>
              <a:rPr lang="fr-BE" b="1" dirty="0"/>
              <a:t>Questions</a:t>
            </a:r>
          </a:p>
        </p:txBody>
      </p:sp>
      <p:sp>
        <p:nvSpPr>
          <p:cNvPr id="3" name="Espace réservé du contenu 2">
            <a:extLst>
              <a:ext uri="{FF2B5EF4-FFF2-40B4-BE49-F238E27FC236}">
                <a16:creationId xmlns:a16="http://schemas.microsoft.com/office/drawing/2014/main" id="{52193FB5-CDFE-4630-D893-236EFEE10F99}"/>
              </a:ext>
            </a:extLst>
          </p:cNvPr>
          <p:cNvSpPr>
            <a:spLocks noGrp="1"/>
          </p:cNvSpPr>
          <p:nvPr>
            <p:ph idx="1"/>
          </p:nvPr>
        </p:nvSpPr>
        <p:spPr>
          <a:xfrm>
            <a:off x="628650" y="1498060"/>
            <a:ext cx="7886700" cy="4678903"/>
          </a:xfrm>
        </p:spPr>
        <p:txBody>
          <a:bodyPr>
            <a:normAutofit fontScale="85000" lnSpcReduction="20000"/>
          </a:bodyPr>
          <a:lstStyle/>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3600" dirty="0">
                <a:hlinkClick r:id="rId2"/>
              </a:rPr>
              <a:t>https://sfpe-seps.be/</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000" u="sng" dirty="0">
                <a:hlinkClick r:id="rId2"/>
              </a:rPr>
              <a:t>   </a:t>
            </a:r>
            <a:r>
              <a:rPr lang="fr-FR" sz="2000" dirty="0">
                <a:hlinkClick r:id="rId2"/>
              </a:rPr>
              <a:t>Seniors de la fonction publique européenne (sfpe-seps.be)</a:t>
            </a:r>
            <a:endParaRPr lang="fr-FR" sz="2000" dirty="0"/>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BE" sz="3200" dirty="0">
                <a:solidFill>
                  <a:srgbClr val="44546A"/>
                </a:solidFill>
                <a:latin typeface="Arial" panose="020B0604020202020204" pitchFamily="34" charset="0"/>
                <a:cs typeface="Arial" panose="020B0604020202020204" pitchFamily="34" charset="0"/>
                <a:hlinkClick r:id="rId3"/>
              </a:rPr>
              <a:t>info@sfpe-seps.be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BE" sz="3200" dirty="0">
              <a:solidFill>
                <a:srgbClr val="44546A"/>
              </a:solidFill>
              <a:latin typeface="Arial" panose="020B0604020202020204" pitchFamily="34" charset="0"/>
              <a:cs typeface="Arial" panose="020B0604020202020204" pitchFamily="34" charset="0"/>
              <a:hlinkClick r:id="rId3"/>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hlinkClick r:id="rId3"/>
              </a:rPr>
              <a:t>https://www.afiliatys.eu/fr/index.cfm</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hlinkClick r:id="rId4"/>
              </a:rPr>
              <a:t>   Afiliatys | The affinity club of the European Institutions</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4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info@afiliatys.eu</a:t>
            </a:r>
            <a:endParaRPr kumimoji="0" lang="fr-BE"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hlinkClick r:id="rId3"/>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hlinkClick r:id="rId3"/>
              </a:rPr>
              <a:t>Crutzen.Serge@gmail.com</a:t>
            </a:r>
            <a:r>
              <a:rPr kumimoji="0" lang="fr-BE"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BE" sz="3200" b="0"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BE" sz="3200" b="0" i="0" u="none" strike="noStrike" kern="1200" cap="none" spc="0" normalizeH="0" baseline="0" noProof="0" dirty="0">
                <a:ln>
                  <a:noFill/>
                </a:ln>
                <a:solidFill>
                  <a:srgbClr val="09099D"/>
                </a:solidFill>
                <a:effectLst/>
                <a:uLnTx/>
                <a:uFillTx/>
                <a:latin typeface="Arial" panose="020B0604020202020204" pitchFamily="34" charset="0"/>
                <a:ea typeface="+mn-ea"/>
                <a:cs typeface="Arial" panose="020B0604020202020204" pitchFamily="34" charset="0"/>
                <a:hlinkClick r:id="rId6"/>
              </a:rPr>
              <a:t>jeanpierre.amond@yahoo.com.au</a:t>
            </a:r>
            <a:endParaRPr kumimoji="0" lang="fr-BE" sz="3200" b="0" i="0" u="none" strike="noStrike" kern="1200" cap="none" spc="0" normalizeH="0" baseline="0" noProof="0" dirty="0">
              <a:ln>
                <a:noFill/>
              </a:ln>
              <a:solidFill>
                <a:srgbClr val="09099D"/>
              </a:solidFill>
              <a:effectLst/>
              <a:uLnTx/>
              <a:uFillTx/>
              <a:latin typeface="Arial" panose="020B0604020202020204" pitchFamily="34" charset="0"/>
              <a:ea typeface="+mn-ea"/>
              <a:cs typeface="Arial" panose="020B0604020202020204" pitchFamily="34" charset="0"/>
            </a:endParaRPr>
          </a:p>
        </p:txBody>
      </p:sp>
      <p:sp>
        <p:nvSpPr>
          <p:cNvPr id="4" name="Espace réservé de la date 3">
            <a:extLst>
              <a:ext uri="{FF2B5EF4-FFF2-40B4-BE49-F238E27FC236}">
                <a16:creationId xmlns:a16="http://schemas.microsoft.com/office/drawing/2014/main" id="{2D8393DD-1A83-FEB8-6E43-D5E7F8579AE7}"/>
              </a:ext>
            </a:extLst>
          </p:cNvPr>
          <p:cNvSpPr>
            <a:spLocks noGrp="1"/>
          </p:cNvSpPr>
          <p:nvPr>
            <p:ph type="dt" sz="half" idx="10"/>
          </p:nvPr>
        </p:nvSpPr>
        <p:spPr/>
        <p:txBody>
          <a:bodyPr/>
          <a:lstStyle/>
          <a:p>
            <a:pPr>
              <a:defRPr/>
            </a:pPr>
            <a:fld id="{6B24E8F3-69D6-4F5B-ACBC-97033661948E}"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7C3C7AC1-9ACF-E009-9ECD-FE55655FFBF2}"/>
              </a:ext>
            </a:extLst>
          </p:cNvPr>
          <p:cNvSpPr>
            <a:spLocks noGrp="1"/>
          </p:cNvSpPr>
          <p:nvPr>
            <p:ph type="ftr" sz="quarter" idx="11"/>
          </p:nvPr>
        </p:nvSpPr>
        <p:spPr/>
        <p:txBody>
          <a:bodyPr/>
          <a:lstStyle/>
          <a:p>
            <a:pPr>
              <a:defRPr/>
            </a:pPr>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56E2D896-F09F-D357-CEC6-96727685DEAB}"/>
              </a:ext>
            </a:extLst>
          </p:cNvPr>
          <p:cNvSpPr>
            <a:spLocks noGrp="1"/>
          </p:cNvSpPr>
          <p:nvPr>
            <p:ph type="sldNum" sz="quarter" idx="12"/>
          </p:nvPr>
        </p:nvSpPr>
        <p:spPr/>
        <p:txBody>
          <a:bodyPr/>
          <a:lstStyle/>
          <a:p>
            <a:pPr>
              <a:defRPr/>
            </a:pPr>
            <a:fld id="{621BEB37-471C-4943-8425-6B18E5DA9AD1}" type="slidenum">
              <a:rPr lang="fr-FR" smtClean="0">
                <a:solidFill>
                  <a:prstClr val="black">
                    <a:tint val="75000"/>
                  </a:prstClr>
                </a:solidFill>
              </a:rPr>
              <a:pPr>
                <a:defRPr/>
              </a:pPr>
              <a:t>41</a:t>
            </a:fld>
            <a:endParaRPr lang="fr-FR">
              <a:solidFill>
                <a:prstClr val="black">
                  <a:tint val="75000"/>
                </a:prstClr>
              </a:solidFill>
            </a:endParaRPr>
          </a:p>
        </p:txBody>
      </p:sp>
      <p:pic>
        <p:nvPicPr>
          <p:cNvPr id="7" name="Image 6">
            <a:extLst>
              <a:ext uri="{FF2B5EF4-FFF2-40B4-BE49-F238E27FC236}">
                <a16:creationId xmlns:a16="http://schemas.microsoft.com/office/drawing/2014/main" id="{37631E44-885C-D2AB-F61D-B318CD08DA65}"/>
              </a:ext>
            </a:extLst>
          </p:cNvPr>
          <p:cNvPicPr>
            <a:picLocks noChangeAspect="1"/>
          </p:cNvPicPr>
          <p:nvPr/>
        </p:nvPicPr>
        <p:blipFill>
          <a:blip r:embed="rId7"/>
          <a:stretch>
            <a:fillRect/>
          </a:stretch>
        </p:blipFill>
        <p:spPr>
          <a:xfrm>
            <a:off x="6899768" y="1476681"/>
            <a:ext cx="1339560" cy="1251326"/>
          </a:xfrm>
          <a:prstGeom prst="rect">
            <a:avLst/>
          </a:prstGeom>
        </p:spPr>
      </p:pic>
      <p:pic>
        <p:nvPicPr>
          <p:cNvPr id="8" name="Image 7">
            <a:extLst>
              <a:ext uri="{FF2B5EF4-FFF2-40B4-BE49-F238E27FC236}">
                <a16:creationId xmlns:a16="http://schemas.microsoft.com/office/drawing/2014/main" id="{16307C9A-5F03-4244-5369-CFE13CF2B50E}"/>
              </a:ext>
            </a:extLst>
          </p:cNvPr>
          <p:cNvPicPr>
            <a:picLocks noChangeAspect="1"/>
          </p:cNvPicPr>
          <p:nvPr/>
        </p:nvPicPr>
        <p:blipFill>
          <a:blip r:embed="rId8"/>
          <a:stretch>
            <a:fillRect/>
          </a:stretch>
        </p:blipFill>
        <p:spPr>
          <a:xfrm>
            <a:off x="6750160" y="3088278"/>
            <a:ext cx="1680972" cy="1498466"/>
          </a:xfrm>
          <a:prstGeom prst="rect">
            <a:avLst/>
          </a:prstGeom>
        </p:spPr>
      </p:pic>
    </p:spTree>
    <p:extLst>
      <p:ext uri="{BB962C8B-B14F-4D97-AF65-F5344CB8AC3E}">
        <p14:creationId xmlns:p14="http://schemas.microsoft.com/office/powerpoint/2010/main" val="2487498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8474C-0F09-121B-FAD9-4989786BA05A}"/>
              </a:ext>
            </a:extLst>
          </p:cNvPr>
          <p:cNvSpPr>
            <a:spLocks noGrp="1"/>
          </p:cNvSpPr>
          <p:nvPr>
            <p:ph type="title"/>
          </p:nvPr>
        </p:nvSpPr>
        <p:spPr>
          <a:xfrm>
            <a:off x="628650" y="365127"/>
            <a:ext cx="7886700" cy="1016202"/>
          </a:xfrm>
        </p:spPr>
        <p:txBody>
          <a:bodyPr/>
          <a:lstStyle/>
          <a:p>
            <a:r>
              <a:rPr lang="fr-BE" dirty="0">
                <a:solidFill>
                  <a:srgbClr val="0070C0"/>
                </a:solidFill>
              </a:rPr>
              <a:t>Brokers </a:t>
            </a:r>
            <a:r>
              <a:rPr lang="fr-BE" sz="3200" dirty="0" err="1">
                <a:solidFill>
                  <a:srgbClr val="0070C0"/>
                </a:solidFill>
              </a:rPr>
              <a:t>recommended</a:t>
            </a:r>
            <a:r>
              <a:rPr lang="fr-BE" sz="3200" dirty="0">
                <a:solidFill>
                  <a:srgbClr val="0070C0"/>
                </a:solidFill>
              </a:rPr>
              <a:t> by Allianz</a:t>
            </a:r>
          </a:p>
        </p:txBody>
      </p:sp>
      <p:sp>
        <p:nvSpPr>
          <p:cNvPr id="4" name="Espace réservé de la date 3">
            <a:extLst>
              <a:ext uri="{FF2B5EF4-FFF2-40B4-BE49-F238E27FC236}">
                <a16:creationId xmlns:a16="http://schemas.microsoft.com/office/drawing/2014/main" id="{F88C2E3E-F30F-3334-B2A5-44AD5BC1FF85}"/>
              </a:ext>
            </a:extLst>
          </p:cNvPr>
          <p:cNvSpPr>
            <a:spLocks noGrp="1"/>
          </p:cNvSpPr>
          <p:nvPr>
            <p:ph type="dt" sz="half" idx="10"/>
          </p:nvPr>
        </p:nvSpPr>
        <p:spPr/>
        <p:txBody>
          <a:bodyPr/>
          <a:lstStyle/>
          <a:p>
            <a:pPr>
              <a:defRPr/>
            </a:pPr>
            <a:fld id="{6B24E8F3-69D6-4F5B-ACBC-97033661948E}"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4621CF92-C864-F114-50CD-1747E1FD0864}"/>
              </a:ext>
            </a:extLst>
          </p:cNvPr>
          <p:cNvSpPr>
            <a:spLocks noGrp="1"/>
          </p:cNvSpPr>
          <p:nvPr>
            <p:ph type="ftr" sz="quarter" idx="11"/>
          </p:nvPr>
        </p:nvSpPr>
        <p:spPr/>
        <p:txBody>
          <a:bodyPr/>
          <a:lstStyle/>
          <a:p>
            <a:pPr>
              <a:defRPr/>
            </a:pPr>
            <a:endParaRPr lang="fr-BE">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AE240B36-F01A-3E14-0F3C-17EF9636DCDE}"/>
              </a:ext>
            </a:extLst>
          </p:cNvPr>
          <p:cNvSpPr>
            <a:spLocks noGrp="1"/>
          </p:cNvSpPr>
          <p:nvPr>
            <p:ph type="sldNum" sz="quarter" idx="12"/>
          </p:nvPr>
        </p:nvSpPr>
        <p:spPr/>
        <p:txBody>
          <a:bodyPr/>
          <a:lstStyle/>
          <a:p>
            <a:pPr>
              <a:defRPr/>
            </a:pPr>
            <a:fld id="{621BEB37-471C-4943-8425-6B18E5DA9AD1}" type="slidenum">
              <a:rPr lang="fr-FR" smtClean="0">
                <a:solidFill>
                  <a:prstClr val="black">
                    <a:tint val="75000"/>
                  </a:prstClr>
                </a:solidFill>
              </a:rPr>
              <a:pPr>
                <a:defRPr/>
              </a:pPr>
              <a:t>42</a:t>
            </a:fld>
            <a:endParaRPr lang="fr-FR">
              <a:solidFill>
                <a:prstClr val="black">
                  <a:tint val="75000"/>
                </a:prstClr>
              </a:solidFill>
            </a:endParaRPr>
          </a:p>
        </p:txBody>
      </p:sp>
      <p:pic>
        <p:nvPicPr>
          <p:cNvPr id="8" name="Image 7">
            <a:extLst>
              <a:ext uri="{FF2B5EF4-FFF2-40B4-BE49-F238E27FC236}">
                <a16:creationId xmlns:a16="http://schemas.microsoft.com/office/drawing/2014/main" id="{C72219DA-09F8-BE22-D136-9423D0B4CCDE}"/>
              </a:ext>
            </a:extLst>
          </p:cNvPr>
          <p:cNvPicPr>
            <a:picLocks noChangeAspect="1"/>
          </p:cNvPicPr>
          <p:nvPr/>
        </p:nvPicPr>
        <p:blipFill>
          <a:blip r:embed="rId2"/>
          <a:stretch>
            <a:fillRect/>
          </a:stretch>
        </p:blipFill>
        <p:spPr>
          <a:xfrm>
            <a:off x="694182" y="1284732"/>
            <a:ext cx="7997654" cy="2144268"/>
          </a:xfrm>
          <a:prstGeom prst="rect">
            <a:avLst/>
          </a:prstGeom>
        </p:spPr>
      </p:pic>
      <p:pic>
        <p:nvPicPr>
          <p:cNvPr id="11" name="Image 10">
            <a:extLst>
              <a:ext uri="{FF2B5EF4-FFF2-40B4-BE49-F238E27FC236}">
                <a16:creationId xmlns:a16="http://schemas.microsoft.com/office/drawing/2014/main" id="{B084F087-AD66-CCF7-116A-8B6E96DD3170}"/>
              </a:ext>
            </a:extLst>
          </p:cNvPr>
          <p:cNvPicPr>
            <a:picLocks noChangeAspect="1"/>
          </p:cNvPicPr>
          <p:nvPr/>
        </p:nvPicPr>
        <p:blipFill>
          <a:blip r:embed="rId3"/>
          <a:stretch>
            <a:fillRect/>
          </a:stretch>
        </p:blipFill>
        <p:spPr>
          <a:xfrm>
            <a:off x="922781" y="3929872"/>
            <a:ext cx="9375285" cy="2144268"/>
          </a:xfrm>
          <a:prstGeom prst="rect">
            <a:avLst/>
          </a:prstGeom>
        </p:spPr>
      </p:pic>
      <p:pic>
        <p:nvPicPr>
          <p:cNvPr id="14" name="Espace réservé du contenu 13">
            <a:extLst>
              <a:ext uri="{FF2B5EF4-FFF2-40B4-BE49-F238E27FC236}">
                <a16:creationId xmlns:a16="http://schemas.microsoft.com/office/drawing/2014/main" id="{1AF4AF9A-0B15-DC47-3789-FDB26615C013}"/>
              </a:ext>
            </a:extLst>
          </p:cNvPr>
          <p:cNvPicPr>
            <a:picLocks noGrp="1" noChangeAspect="1"/>
          </p:cNvPicPr>
          <p:nvPr>
            <p:ph idx="1"/>
          </p:nvPr>
        </p:nvPicPr>
        <p:blipFill>
          <a:blip r:embed="rId4"/>
          <a:stretch>
            <a:fillRect/>
          </a:stretch>
        </p:blipFill>
        <p:spPr>
          <a:xfrm>
            <a:off x="4345099" y="1284732"/>
            <a:ext cx="9387673" cy="2482198"/>
          </a:xfrm>
          <a:prstGeom prst="rect">
            <a:avLst/>
          </a:prstGeom>
        </p:spPr>
      </p:pic>
    </p:spTree>
    <p:extLst>
      <p:ext uri="{BB962C8B-B14F-4D97-AF65-F5344CB8AC3E}">
        <p14:creationId xmlns:p14="http://schemas.microsoft.com/office/powerpoint/2010/main" val="128749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6" name="Rectangle 14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Rectangle 14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828" name="Group 14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147" name="Freeform: Shape 14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29" name="Freeform: Shape 14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Freeform: Shape 14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 name="Freeform: Shape 15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578" name="Titre 1"/>
          <p:cNvSpPr>
            <a:spLocks noGrp="1"/>
          </p:cNvSpPr>
          <p:nvPr>
            <p:ph type="title"/>
          </p:nvPr>
        </p:nvSpPr>
        <p:spPr>
          <a:xfrm>
            <a:off x="326268" y="2048951"/>
            <a:ext cx="3223756" cy="2760098"/>
          </a:xfrm>
        </p:spPr>
        <p:txBody>
          <a:bodyPr>
            <a:normAutofit/>
          </a:bodyPr>
          <a:lstStyle/>
          <a:p>
            <a:pPr algn="ctr">
              <a:defRPr/>
            </a:pPr>
            <a:r>
              <a:rPr kumimoji="0" lang="fr-BE" sz="3600" b="1" i="0"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rPr>
              <a:t>JSIS</a:t>
            </a:r>
            <a:br>
              <a:rPr kumimoji="0" lang="fr-BE" sz="3600" b="1" i="0"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rPr>
            </a:br>
            <a:r>
              <a:rPr kumimoji="0" lang="fr-BE" sz="3600" b="1" i="0" strike="noStrike" kern="1200" cap="none" spc="0" normalizeH="0" baseline="0" noProof="0" dirty="0">
                <a:ln>
                  <a:noFill/>
                </a:ln>
                <a:solidFill>
                  <a:srgbClr val="09099D"/>
                </a:solidFill>
                <a:effectLst/>
                <a:uLnTx/>
                <a:uFillTx/>
                <a:latin typeface="Arial Black" panose="020B0A04020102020204" pitchFamily="34" charset="0"/>
                <a:ea typeface="+mj-ea"/>
                <a:cs typeface="Arial" panose="020B0604020202020204" pitchFamily="34" charset="0"/>
              </a:rPr>
              <a:t>Evolution</a:t>
            </a:r>
            <a:endParaRPr lang="fr-FR" sz="3600" b="1" dirty="0">
              <a:solidFill>
                <a:srgbClr val="09099D"/>
              </a:solidFill>
              <a:latin typeface="Arial Black" panose="020B0A04020102020204" pitchFamily="34" charset="0"/>
              <a:ea typeface="+mn-ea"/>
              <a:cs typeface="Arial" panose="020B0604020202020204" pitchFamily="34" charset="0"/>
            </a:endParaRPr>
          </a:p>
        </p:txBody>
      </p:sp>
      <p:sp>
        <p:nvSpPr>
          <p:cNvPr id="3" name="Espace réservé de la date 2"/>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80BEA930-3450-4F36-BF09-96AE61ECA343}"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dirty="0">
              <a:ln>
                <a:noFill/>
              </a:ln>
              <a:effectLst/>
              <a:uLnTx/>
              <a:uFillTx/>
              <a:latin typeface="Calibri" panose="020F0502020204030204"/>
              <a:ea typeface="+mn-ea"/>
              <a:cs typeface="+mn-cs"/>
            </a:endParaRPr>
          </a:p>
        </p:txBody>
      </p:sp>
      <p:sp>
        <p:nvSpPr>
          <p:cNvPr id="8" name="Espace réservé du numéro de diapositive 7"/>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19" name="Content Placeholder 2">
            <a:extLst>
              <a:ext uri="{FF2B5EF4-FFF2-40B4-BE49-F238E27FC236}">
                <a16:creationId xmlns:a16="http://schemas.microsoft.com/office/drawing/2014/main" id="{F067C530-B632-4BAD-821B-CDB74AA783E6}"/>
              </a:ext>
            </a:extLst>
          </p:cNvPr>
          <p:cNvSpPr>
            <a:spLocks noGrp="1"/>
          </p:cNvSpPr>
          <p:nvPr>
            <p:ph idx="1"/>
          </p:nvPr>
        </p:nvSpPr>
        <p:spPr>
          <a:xfrm>
            <a:off x="4138366" y="551278"/>
            <a:ext cx="4679366" cy="6048406"/>
          </a:xfrm>
        </p:spPr>
        <p:txBody>
          <a:bodyPr anchor="ctr">
            <a:normAutofit fontScale="25000" lnSpcReduction="20000"/>
          </a:bodyPr>
          <a:lstStyle/>
          <a:p>
            <a:pPr marL="0" lvl="0" indent="0" algn="ctr" defTabSz="685800">
              <a:spcBef>
                <a:spcPts val="750"/>
              </a:spcBef>
              <a:buNone/>
            </a:pPr>
            <a:endParaRPr lang="en-GB" sz="7200" b="1" dirty="0">
              <a:solidFill>
                <a:srgbClr val="09099D"/>
              </a:solidFill>
              <a:latin typeface="Arial Black" panose="020B0A04020102020204" pitchFamily="34" charset="0"/>
              <a:cs typeface="Arial" panose="020B0604020202020204" pitchFamily="34" charset="0"/>
              <a:sym typeface="Wingdings" panose="05000000000000000000" pitchFamily="2" charset="2"/>
            </a:endParaRPr>
          </a:p>
          <a:p>
            <a:pPr marL="0" lvl="0" indent="0" algn="ctr" defTabSz="685800">
              <a:spcBef>
                <a:spcPts val="750"/>
              </a:spcBef>
              <a:buNone/>
            </a:pPr>
            <a:r>
              <a:rPr lang="en-GB" sz="7200" b="1" dirty="0">
                <a:solidFill>
                  <a:srgbClr val="09099D"/>
                </a:solidFill>
                <a:latin typeface="Arial Black" panose="020B0A04020102020204" pitchFamily="34" charset="0"/>
                <a:cs typeface="Arial" panose="020B0604020202020204" pitchFamily="34" charset="0"/>
                <a:sym typeface="Wingdings" panose="05000000000000000000" pitchFamily="2" charset="2"/>
              </a:rPr>
              <a:t>! ! !</a:t>
            </a:r>
          </a:p>
          <a:p>
            <a:pPr marL="0" lvl="0" indent="0" defTabSz="685800">
              <a:spcBef>
                <a:spcPts val="750"/>
              </a:spcBef>
              <a:buNone/>
            </a:pPr>
            <a:endParaRPr lang="fr-BE" sz="5800" dirty="0">
              <a:solidFill>
                <a:prstClr val="black"/>
              </a:solidFill>
            </a:endParaRPr>
          </a:p>
          <a:p>
            <a:pPr marL="171450" lvl="0" indent="-171450" defTabSz="685800">
              <a:spcBef>
                <a:spcPts val="750"/>
              </a:spcBef>
            </a:pPr>
            <a:r>
              <a:rPr lang="en-GB" sz="9600" dirty="0">
                <a:solidFill>
                  <a:srgbClr val="09099D"/>
                </a:solidFill>
              </a:rPr>
              <a:t>Member States do not accept to increase the contribution to JSIS (</a:t>
            </a:r>
            <a:r>
              <a:rPr lang="en-GB" sz="9600" i="1" dirty="0">
                <a:solidFill>
                  <a:srgbClr val="09099D"/>
                </a:solidFill>
              </a:rPr>
              <a:t>October 2013</a:t>
            </a:r>
            <a:r>
              <a:rPr lang="en-GB" sz="9600" dirty="0">
                <a:solidFill>
                  <a:srgbClr val="09099D"/>
                </a:solidFill>
              </a:rPr>
              <a:t>)</a:t>
            </a:r>
          </a:p>
          <a:p>
            <a:pPr marL="171450" lvl="0" indent="-171450" defTabSz="685800">
              <a:spcBef>
                <a:spcPts val="750"/>
              </a:spcBef>
            </a:pPr>
            <a:r>
              <a:rPr lang="en-GB" sz="9600" dirty="0">
                <a:solidFill>
                  <a:srgbClr val="09099D"/>
                </a:solidFill>
              </a:rPr>
              <a:t>New staff at lower salaries</a:t>
            </a:r>
          </a:p>
          <a:p>
            <a:pPr marL="171450" lvl="0" indent="-171450" defTabSz="685800">
              <a:spcBef>
                <a:spcPts val="750"/>
              </a:spcBef>
            </a:pPr>
            <a:r>
              <a:rPr lang="en-GB" sz="9600" dirty="0">
                <a:solidFill>
                  <a:srgbClr val="09099D"/>
                </a:solidFill>
              </a:rPr>
              <a:t>Increase of medical care expenses</a:t>
            </a:r>
          </a:p>
          <a:p>
            <a:pPr marL="171450" lvl="0" indent="-171450" defTabSz="685800">
              <a:spcBef>
                <a:spcPts val="750"/>
              </a:spcBef>
            </a:pPr>
            <a:endParaRPr lang="en-GB" sz="9600" dirty="0">
              <a:solidFill>
                <a:srgbClr val="09099D"/>
              </a:solidFill>
            </a:endParaRPr>
          </a:p>
          <a:p>
            <a:pPr marL="0" lvl="0" indent="0" algn="ctr" defTabSz="685800">
              <a:spcBef>
                <a:spcPts val="750"/>
              </a:spcBef>
              <a:buNone/>
            </a:pPr>
            <a:endParaRPr lang="en-GB" sz="2400" b="1" dirty="0">
              <a:solidFill>
                <a:schemeClr val="tx2"/>
              </a:solidFill>
              <a:latin typeface="Arial" panose="020B0604020202020204" pitchFamily="34" charset="0"/>
              <a:cs typeface="Arial" panose="020B0604020202020204" pitchFamily="34" charset="0"/>
              <a:sym typeface="Wingdings" panose="05000000000000000000" pitchFamily="2" charset="2"/>
            </a:endParaRPr>
          </a:p>
          <a:p>
            <a:pPr marL="0" lvl="0" indent="0" algn="ctr" defTabSz="685800">
              <a:spcBef>
                <a:spcPts val="750"/>
              </a:spcBef>
              <a:buNone/>
            </a:pPr>
            <a:r>
              <a:rPr lang="en-GB" sz="5600" b="1" dirty="0">
                <a:solidFill>
                  <a:srgbClr val="09099D"/>
                </a:solidFill>
                <a:cs typeface="Arial" panose="020B0604020202020204" pitchFamily="34" charset="0"/>
                <a:sym typeface="Wingdings" panose="05000000000000000000" pitchFamily="2" charset="2"/>
              </a:rPr>
              <a:t>  </a:t>
            </a:r>
            <a:r>
              <a:rPr lang="en-GB" sz="9600" b="1" dirty="0">
                <a:solidFill>
                  <a:srgbClr val="09099D"/>
                </a:solidFill>
                <a:sym typeface="Wingdings" panose="05000000000000000000" pitchFamily="2" charset="2"/>
              </a:rPr>
              <a:t>Possible interest of insurance   policies to 	supplement JSIS.</a:t>
            </a:r>
          </a:p>
          <a:p>
            <a:pPr marL="0" lvl="0" indent="0" algn="ctr" defTabSz="685800">
              <a:lnSpc>
                <a:spcPct val="120000"/>
              </a:lnSpc>
              <a:spcBef>
                <a:spcPts val="750"/>
              </a:spcBef>
              <a:buNone/>
            </a:pPr>
            <a:r>
              <a:rPr lang="en-GB" sz="5500" b="1" dirty="0">
                <a:solidFill>
                  <a:schemeClr val="tx2"/>
                </a:solidFill>
                <a:latin typeface="Arial" panose="020B0604020202020204" pitchFamily="34" charset="0"/>
                <a:cs typeface="Arial" panose="020B0604020202020204" pitchFamily="34" charset="0"/>
                <a:sym typeface="Wingdings" panose="05000000000000000000" pitchFamily="2" charset="2"/>
              </a:rPr>
              <a:t> </a:t>
            </a:r>
            <a:r>
              <a:rPr lang="en-GB" sz="3800" b="1" dirty="0">
                <a:solidFill>
                  <a:schemeClr val="tx2"/>
                </a:solidFill>
                <a:latin typeface="Arial" panose="020B0604020202020204" pitchFamily="34" charset="0"/>
                <a:cs typeface="Arial" panose="020B0604020202020204" pitchFamily="34" charset="0"/>
              </a:rPr>
              <a:t>----------</a:t>
            </a:r>
          </a:p>
          <a:p>
            <a:pPr marL="0" lvl="0" indent="0">
              <a:buNone/>
            </a:pPr>
            <a:endParaRPr lang="fr-BE" sz="1800" dirty="0">
              <a:solidFill>
                <a:schemeClr val="tx2"/>
              </a:solidFill>
              <a:latin typeface="Arial" panose="020B0604020202020204" pitchFamily="34" charset="0"/>
              <a:cs typeface="Arial" panose="020B0604020202020204" pitchFamily="34" charset="0"/>
            </a:endParaRPr>
          </a:p>
          <a:p>
            <a:pPr marL="0" lvl="0" indent="0" algn="ctr" defTabSz="685800">
              <a:spcBef>
                <a:spcPts val="0"/>
              </a:spcBef>
              <a:buNone/>
            </a:pPr>
            <a:r>
              <a:rPr lang="en-GB" sz="9600" b="1" dirty="0">
                <a:solidFill>
                  <a:srgbClr val="C00000"/>
                </a:solidFill>
                <a:sym typeface="Wingdings" panose="05000000000000000000" pitchFamily="2" charset="2"/>
              </a:rPr>
              <a:t>But, how to decide and how to choose the most suitable insurance policy</a:t>
            </a:r>
            <a:endParaRPr lang="en-GB" sz="9600" b="1" dirty="0">
              <a:solidFill>
                <a:srgbClr val="C00000"/>
              </a:solidFill>
            </a:endParaRPr>
          </a:p>
          <a:p>
            <a:pPr marL="0" lvl="0" indent="0">
              <a:buNone/>
            </a:pPr>
            <a:endParaRPr lang="fr-BE" sz="1800" dirty="0">
              <a:solidFill>
                <a:schemeClr val="tx2"/>
              </a:solidFill>
              <a:latin typeface="Arial" panose="020B0604020202020204" pitchFamily="34" charset="0"/>
              <a:cs typeface="Arial" panose="020B0604020202020204" pitchFamily="34" charset="0"/>
            </a:endParaRPr>
          </a:p>
          <a:p>
            <a:pPr marL="0" lvl="0" indent="0">
              <a:buNone/>
            </a:pPr>
            <a:endParaRPr lang="fr-BE" sz="1800" dirty="0">
              <a:solidFill>
                <a:schemeClr val="tx2"/>
              </a:solidFill>
              <a:latin typeface="Arial" panose="020B0604020202020204" pitchFamily="34" charset="0"/>
              <a:cs typeface="Arial" panose="020B0604020202020204" pitchFamily="34" charset="0"/>
            </a:endParaRPr>
          </a:p>
          <a:p>
            <a:pPr marL="0" lvl="0" indent="0">
              <a:buNone/>
            </a:pPr>
            <a:endParaRPr lang="fr-BE" sz="1800" dirty="0">
              <a:solidFill>
                <a:schemeClr val="tx2"/>
              </a:solidFill>
              <a:latin typeface="Arial" panose="020B0604020202020204" pitchFamily="34" charset="0"/>
              <a:cs typeface="Arial" panose="020B0604020202020204" pitchFamily="34" charset="0"/>
            </a:endParaRPr>
          </a:p>
          <a:p>
            <a:pPr marL="0" lvl="0" indent="0">
              <a:buNone/>
            </a:pPr>
            <a:endParaRPr lang="fr-BE" sz="5500" dirty="0">
              <a:solidFill>
                <a:schemeClr val="tx2"/>
              </a:solidFill>
              <a:latin typeface="Arial" panose="020B0604020202020204" pitchFamily="34" charset="0"/>
              <a:cs typeface="Arial" panose="020B0604020202020204" pitchFamily="34" charset="0"/>
            </a:endParaRPr>
          </a:p>
        </p:txBody>
      </p:sp>
      <p:sp>
        <p:nvSpPr>
          <p:cNvPr id="2" name="Espace réservé du pied de page 1">
            <a:extLst>
              <a:ext uri="{FF2B5EF4-FFF2-40B4-BE49-F238E27FC236}">
                <a16:creationId xmlns:a16="http://schemas.microsoft.com/office/drawing/2014/main" id="{046A5330-CC20-4784-B2B2-C29217BA0BE6}"/>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177366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xEl>
                                              <p:pRg st="11" end="11"/>
                                            </p:txEl>
                                          </p:spTgt>
                                        </p:tgtEl>
                                        <p:attrNameLst>
                                          <p:attrName>style.visibility</p:attrName>
                                        </p:attrNameLst>
                                      </p:cBhvr>
                                      <p:to>
                                        <p:strVal val="visible"/>
                                      </p:to>
                                    </p:set>
                                    <p:animEffect transition="in" filter="fade">
                                      <p:cBhvr>
                                        <p:cTn id="19" dur="1000"/>
                                        <p:tgtEl>
                                          <p:spTgt spid="19">
                                            <p:txEl>
                                              <p:pRg st="11" end="11"/>
                                            </p:txEl>
                                          </p:spTgt>
                                        </p:tgtEl>
                                      </p:cBhvr>
                                    </p:animEffect>
                                    <p:anim calcmode="lin" valueType="num">
                                      <p:cBhvr>
                                        <p:cTn id="20" dur="10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792BA0C1-97BD-497C-A691-C840D9F90DA7}"/>
              </a:ext>
            </a:extLst>
          </p:cNvPr>
          <p:cNvSpPr>
            <a:spLocks noGrp="1"/>
          </p:cNvSpPr>
          <p:nvPr>
            <p:ph type="dt" sz="half" idx="10"/>
          </p:nvPr>
        </p:nvSpPr>
        <p:spPr/>
        <p:txBody>
          <a:bodyPr/>
          <a:lstStyle/>
          <a:p>
            <a:pPr>
              <a:defRPr/>
            </a:pPr>
            <a:fld id="{ADA20FB4-1D61-47F9-8DAB-2954C5E22675}" type="datetime1">
              <a:rPr lang="fr-FR" smtClean="0">
                <a:solidFill>
                  <a:prstClr val="black">
                    <a:tint val="75000"/>
                  </a:prstClr>
                </a:solidFill>
              </a:rPr>
              <a:t>23/11/2022</a:t>
            </a:fld>
            <a:endParaRPr lang="fr-FR">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950AA9A9-F2E9-4746-B655-A3B4664961F1}"/>
              </a:ext>
            </a:extLst>
          </p:cNvPr>
          <p:cNvSpPr>
            <a:spLocks noGrp="1"/>
          </p:cNvSpPr>
          <p:nvPr>
            <p:ph type="sldNum" sz="quarter" idx="12"/>
          </p:nvPr>
        </p:nvSpPr>
        <p:spPr>
          <a:xfrm>
            <a:off x="6492456" y="6287512"/>
            <a:ext cx="2057400" cy="365125"/>
          </a:xfrm>
        </p:spPr>
        <p:txBody>
          <a:bodyPr/>
          <a:lstStyle/>
          <a:p>
            <a:pPr>
              <a:defRPr/>
            </a:pPr>
            <a:fld id="{E86FFF4A-771E-4551-91DD-B0F31C4F56ED}" type="slidenum">
              <a:rPr lang="fr-FR" smtClean="0">
                <a:solidFill>
                  <a:prstClr val="black">
                    <a:tint val="75000"/>
                  </a:prstClr>
                </a:solidFill>
              </a:rPr>
              <a:pPr>
                <a:defRPr/>
              </a:pPr>
              <a:t>6</a:t>
            </a:fld>
            <a:endParaRPr lang="fr-FR">
              <a:solidFill>
                <a:prstClr val="black">
                  <a:tint val="75000"/>
                </a:prstClr>
              </a:solidFill>
            </a:endParaRPr>
          </a:p>
        </p:txBody>
      </p:sp>
      <p:pic>
        <p:nvPicPr>
          <p:cNvPr id="7" name="Picture 7">
            <a:extLst>
              <a:ext uri="{FF2B5EF4-FFF2-40B4-BE49-F238E27FC236}">
                <a16:creationId xmlns:a16="http://schemas.microsoft.com/office/drawing/2014/main" id="{9C59D41B-31ED-4549-8A84-64B9DFFBB6F1}"/>
              </a:ext>
            </a:extLst>
          </p:cNvPr>
          <p:cNvPicPr>
            <a:picLocks noChangeAspect="1"/>
          </p:cNvPicPr>
          <p:nvPr/>
        </p:nvPicPr>
        <p:blipFill rotWithShape="1">
          <a:blip r:embed="rId3"/>
          <a:srcRect l="35844" r="30316" b="-1"/>
          <a:stretch/>
        </p:blipFill>
        <p:spPr>
          <a:xfrm>
            <a:off x="-754144" y="136524"/>
            <a:ext cx="3440194" cy="6994514"/>
          </a:xfrm>
          <a:prstGeom prst="rect">
            <a:avLst/>
          </a:prstGeom>
          <a:effectLst/>
        </p:spPr>
      </p:pic>
      <p:sp>
        <p:nvSpPr>
          <p:cNvPr id="10" name="Content Placeholder 2">
            <a:extLst>
              <a:ext uri="{FF2B5EF4-FFF2-40B4-BE49-F238E27FC236}">
                <a16:creationId xmlns:a16="http://schemas.microsoft.com/office/drawing/2014/main" id="{0125D20E-3413-4161-A6C4-40CD655F3C3F}"/>
              </a:ext>
            </a:extLst>
          </p:cNvPr>
          <p:cNvSpPr txBox="1">
            <a:spLocks/>
          </p:cNvSpPr>
          <p:nvPr/>
        </p:nvSpPr>
        <p:spPr>
          <a:xfrm>
            <a:off x="3485496" y="1004454"/>
            <a:ext cx="5249080" cy="568640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indent="-1143000">
              <a:buFont typeface="+mj-lt"/>
              <a:buAutoNum type="arabicPeriod"/>
            </a:pPr>
            <a:endParaRPr lang="fr-BE" sz="1800" b="1" dirty="0">
              <a:solidFill>
                <a:schemeClr val="tx2"/>
              </a:solidFill>
              <a:latin typeface="Arial" panose="020B0604020202020204" pitchFamily="34" charset="0"/>
              <a:cs typeface="Arial" panose="020B0604020202020204" pitchFamily="34" charset="0"/>
            </a:endParaRPr>
          </a:p>
        </p:txBody>
      </p:sp>
      <p:sp>
        <p:nvSpPr>
          <p:cNvPr id="2" name="Rectangle : coins arrondis 1">
            <a:extLst>
              <a:ext uri="{FF2B5EF4-FFF2-40B4-BE49-F238E27FC236}">
                <a16:creationId xmlns:a16="http://schemas.microsoft.com/office/drawing/2014/main" id="{ADB5BDB2-D1D6-4C16-96D3-9C9BAB84B14F}"/>
              </a:ext>
            </a:extLst>
          </p:cNvPr>
          <p:cNvSpPr/>
          <p:nvPr/>
        </p:nvSpPr>
        <p:spPr>
          <a:xfrm>
            <a:off x="2686050" y="528623"/>
            <a:ext cx="6354434" cy="8117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3600" b="1" i="0" u="none" strike="noStrike" kern="1200" cap="none" spc="0" normalizeH="0" baseline="0" noProof="0" dirty="0">
                <a:ln>
                  <a:noFill/>
                </a:ln>
                <a:solidFill>
                  <a:schemeClr val="bg1"/>
                </a:solidFill>
                <a:effectLst/>
                <a:uLnTx/>
                <a:uFillTx/>
                <a:latin typeface="Calibri Light"/>
                <a:ea typeface="+mj-ea"/>
                <a:cs typeface="+mj-cs"/>
              </a:rPr>
              <a:t>Criteria on which to base a choice </a:t>
            </a:r>
            <a:endParaRPr lang="fr-BE" b="1" dirty="0">
              <a:solidFill>
                <a:schemeClr val="bg1"/>
              </a:solidFill>
            </a:endParaRPr>
          </a:p>
        </p:txBody>
      </p:sp>
      <p:sp>
        <p:nvSpPr>
          <p:cNvPr id="8" name="ZoneTexte 7">
            <a:extLst>
              <a:ext uri="{FF2B5EF4-FFF2-40B4-BE49-F238E27FC236}">
                <a16:creationId xmlns:a16="http://schemas.microsoft.com/office/drawing/2014/main" id="{5C201475-83F8-421D-B02F-782037539A4C}"/>
              </a:ext>
            </a:extLst>
          </p:cNvPr>
          <p:cNvSpPr txBox="1"/>
          <p:nvPr/>
        </p:nvSpPr>
        <p:spPr>
          <a:xfrm>
            <a:off x="3207856" y="1963250"/>
            <a:ext cx="5832628" cy="3890296"/>
          </a:xfrm>
          <a:prstGeom prst="rect">
            <a:avLst/>
          </a:prstGeom>
          <a:noFill/>
        </p:spPr>
        <p:txBody>
          <a:bodyPr wrap="square">
            <a:spAutoFit/>
          </a:bodyPr>
          <a:lstStyle/>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What financial risk?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What kind of insurance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When to take out insurance ?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What level of financial cover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What level of annual premium is acceptable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Cover of health care costs after an accident (for pensioners)?</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Other parameters to consider</a:t>
            </a:r>
            <a:endParaRPr kumimoji="0" lang="fr-B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Espace réservé du pied de page 2">
            <a:extLst>
              <a:ext uri="{FF2B5EF4-FFF2-40B4-BE49-F238E27FC236}">
                <a16:creationId xmlns:a16="http://schemas.microsoft.com/office/drawing/2014/main" id="{6647A61E-F310-40CF-B74A-B7ECD601128E}"/>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330777760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6" name="Rectangle 141">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7" name="Rectangle 143">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4828" name="Group 145">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147" name="Freeform: Shape 146">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29" name="Freeform: Shape 147">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Freeform: Shape 148">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0" name="Freeform: Shape 149">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 name="Freeform: Shape 150">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578" name="Titre 1"/>
          <p:cNvSpPr>
            <a:spLocks noGrp="1"/>
          </p:cNvSpPr>
          <p:nvPr>
            <p:ph type="title"/>
          </p:nvPr>
        </p:nvSpPr>
        <p:spPr>
          <a:xfrm>
            <a:off x="601051" y="1764757"/>
            <a:ext cx="3328717" cy="2760098"/>
          </a:xfrm>
        </p:spPr>
        <p:txBody>
          <a:bodyPr>
            <a:normAutofit/>
          </a:bodyPr>
          <a:lstStyle/>
          <a:p>
            <a:pPr>
              <a:defRPr/>
            </a:pPr>
            <a:r>
              <a:rPr kumimoji="0" lang="en-US" sz="3600" b="1" i="0" u="none" strike="noStrike" kern="1200" cap="none" spc="0" normalizeH="0" baseline="0" noProof="0" dirty="0">
                <a:ln>
                  <a:noFill/>
                </a:ln>
                <a:solidFill>
                  <a:srgbClr val="09099D"/>
                </a:solidFill>
                <a:effectLst/>
                <a:uLnTx/>
                <a:uFillTx/>
                <a:latin typeface="Arial Black" panose="020B0A04020102020204" pitchFamily="34" charset="0"/>
              </a:rPr>
              <a:t>Financial Risk ? </a:t>
            </a:r>
            <a:r>
              <a:rPr kumimoji="0" lang="en-US" sz="2800" b="1" i="0" u="none" strike="noStrike" kern="1200" cap="none" spc="0" normalizeH="0" baseline="0" noProof="0" dirty="0">
                <a:ln>
                  <a:noFill/>
                </a:ln>
                <a:solidFill>
                  <a:srgbClr val="09099D"/>
                </a:solidFill>
                <a:effectLst/>
                <a:uLnTx/>
                <a:uFillTx/>
                <a:latin typeface="Arial" panose="020B0604020202020204" pitchFamily="34" charset="0"/>
                <a:cs typeface="Arial" panose="020B0604020202020204" pitchFamily="34" charset="0"/>
              </a:rPr>
              <a:t>Limitations of JSIS </a:t>
            </a:r>
            <a:endParaRPr lang="fr-FR" sz="2800" b="1" u="sng" dirty="0">
              <a:solidFill>
                <a:srgbClr val="09099D"/>
              </a:solidFill>
              <a:latin typeface="Arial" panose="020B0604020202020204" pitchFamily="34" charset="0"/>
              <a:ea typeface="+mn-ea"/>
              <a:cs typeface="Arial" panose="020B0604020202020204" pitchFamily="34" charset="0"/>
            </a:endParaRPr>
          </a:p>
        </p:txBody>
      </p:sp>
      <p:sp>
        <p:nvSpPr>
          <p:cNvPr id="3" name="Espace réservé de la date 2"/>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4EA6F2CE-49F7-424C-9674-9FA4F72694A0}"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dirty="0">
              <a:ln>
                <a:noFill/>
              </a:ln>
              <a:effectLst/>
              <a:uLnTx/>
              <a:uFillTx/>
              <a:latin typeface="Calibri" panose="020F0502020204030204"/>
              <a:ea typeface="+mn-ea"/>
              <a:cs typeface="+mn-cs"/>
            </a:endParaRPr>
          </a:p>
        </p:txBody>
      </p:sp>
      <p:sp>
        <p:nvSpPr>
          <p:cNvPr id="8" name="Espace réservé du numéro de diapositive 7"/>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7</a:t>
            </a:fld>
            <a:endParaRPr kumimoji="0" lang="fr-FR" b="0" i="0" u="none" strike="noStrike" kern="1200" cap="none" spc="0" normalizeH="0" baseline="0" noProof="0" dirty="0">
              <a:ln>
                <a:noFill/>
              </a:ln>
              <a:effectLst/>
              <a:uLnTx/>
              <a:uFillTx/>
              <a:latin typeface="Calibri" panose="020F0502020204030204"/>
              <a:ea typeface="+mn-ea"/>
              <a:cs typeface="+mn-cs"/>
            </a:endParaRPr>
          </a:p>
        </p:txBody>
      </p:sp>
      <p:sp>
        <p:nvSpPr>
          <p:cNvPr id="6" name="Rectangle : coins arrondis 5">
            <a:extLst>
              <a:ext uri="{FF2B5EF4-FFF2-40B4-BE49-F238E27FC236}">
                <a16:creationId xmlns:a16="http://schemas.microsoft.com/office/drawing/2014/main" id="{AB461E34-228C-482C-8B17-B2ED62E6D4B7}"/>
              </a:ext>
            </a:extLst>
          </p:cNvPr>
          <p:cNvSpPr/>
          <p:nvPr/>
        </p:nvSpPr>
        <p:spPr>
          <a:xfrm>
            <a:off x="4145147" y="176240"/>
            <a:ext cx="4743056" cy="1117408"/>
          </a:xfrm>
          <a:prstGeom prst="roundRect">
            <a:avLst>
              <a:gd name="adj" fmla="val 2100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defTabSz="1066800">
              <a:lnSpc>
                <a:spcPct val="90000"/>
              </a:lnSpc>
              <a:spcBef>
                <a:spcPct val="0"/>
              </a:spcBef>
              <a:spcAft>
                <a:spcPct val="35000"/>
              </a:spcAft>
            </a:pPr>
            <a:r>
              <a:rPr kumimoji="0" lang="en-GB" sz="3200" b="1" strike="noStrike" kern="1200" cap="none" spc="0" normalizeH="0" baseline="0" noProof="0" dirty="0">
                <a:ln>
                  <a:noFill/>
                </a:ln>
                <a:solidFill>
                  <a:schemeClr val="bg1"/>
                </a:solidFill>
                <a:effectLst/>
                <a:uLnTx/>
                <a:uFillTx/>
                <a:latin typeface="Calibri"/>
                <a:ea typeface="+mn-ea"/>
                <a:cs typeface="+mn-cs"/>
              </a:rPr>
              <a:t>JSIS : Health and hospitalisation cover</a:t>
            </a:r>
            <a:endParaRPr lang="fr-FR" sz="3200" b="1" dirty="0">
              <a:solidFill>
                <a:schemeClr val="bg1"/>
              </a:solidFill>
              <a:latin typeface="Arial Black" panose="020B0A04020102020204" pitchFamily="34" charset="0"/>
            </a:endParaRPr>
          </a:p>
        </p:txBody>
      </p:sp>
      <p:sp>
        <p:nvSpPr>
          <p:cNvPr id="20" name="ZoneTexte 19">
            <a:extLst>
              <a:ext uri="{FF2B5EF4-FFF2-40B4-BE49-F238E27FC236}">
                <a16:creationId xmlns:a16="http://schemas.microsoft.com/office/drawing/2014/main" id="{EB243B7D-6F99-466E-9520-A76C0EEDD6F8}"/>
              </a:ext>
            </a:extLst>
          </p:cNvPr>
          <p:cNvSpPr txBox="1"/>
          <p:nvPr/>
        </p:nvSpPr>
        <p:spPr>
          <a:xfrm>
            <a:off x="4185557" y="1850804"/>
            <a:ext cx="4622006" cy="369332"/>
          </a:xfrm>
          <a:prstGeom prst="rect">
            <a:avLst/>
          </a:prstGeom>
          <a:noFill/>
        </p:spPr>
        <p:txBody>
          <a:bodyPr wrap="square">
            <a:spAutoFit/>
          </a:bodyPr>
          <a:lstStyle/>
          <a:p>
            <a:pPr eaLnBrk="1" hangingPunct="1"/>
            <a:r>
              <a:rPr lang="fr-FR" sz="1800" b="1" dirty="0"/>
              <a:t>	</a:t>
            </a:r>
            <a:endParaRPr lang="fr-FR" sz="1600" b="1" dirty="0">
              <a:solidFill>
                <a:srgbClr val="09099D"/>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CA2D02B0-CBC8-4C5B-B1DB-C46F1AC8A099}"/>
              </a:ext>
            </a:extLst>
          </p:cNvPr>
          <p:cNvSpPr txBox="1"/>
          <p:nvPr/>
        </p:nvSpPr>
        <p:spPr>
          <a:xfrm>
            <a:off x="4084624" y="1371099"/>
            <a:ext cx="5009472" cy="5203476"/>
          </a:xfrm>
          <a:prstGeom prst="rect">
            <a:avLst/>
          </a:prstGeom>
          <a:noFill/>
        </p:spPr>
        <p:txBody>
          <a:bodyPr wrap="square">
            <a:spAutoFit/>
          </a:bodyPr>
          <a:lstStyle/>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Reimbursement at 85 % (or</a:t>
            </a:r>
            <a:r>
              <a:rPr kumimoji="0" lang="en-GB" sz="2400" b="1" i="0" u="none" strike="noStrike" kern="1200" cap="none" spc="0" normalizeH="0" noProof="0" dirty="0">
                <a:ln>
                  <a:noFill/>
                </a:ln>
                <a:solidFill>
                  <a:prstClr val="black"/>
                </a:solidFill>
                <a:effectLst/>
                <a:uLnTx/>
                <a:uFillTx/>
                <a:latin typeface="Calibri"/>
                <a:ea typeface="+mn-ea"/>
                <a:cs typeface="+mn-cs"/>
              </a:rPr>
              <a:t> </a:t>
            </a:r>
            <a:r>
              <a:rPr kumimoji="0" lang="en-GB" sz="2400" b="1" i="0" u="none" strike="noStrike" kern="1200" cap="none" spc="0" normalizeH="0" baseline="0" noProof="0" dirty="0">
                <a:ln>
                  <a:noFill/>
                </a:ln>
                <a:solidFill>
                  <a:prstClr val="black"/>
                </a:solidFill>
                <a:effectLst/>
                <a:uLnTx/>
                <a:uFillTx/>
                <a:latin typeface="Calibri"/>
                <a:ea typeface="+mn-ea"/>
                <a:cs typeface="+mn-cs"/>
              </a:rPr>
              <a:t>80 % )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rPr>
              <a:t>Reimbursement is at 100 % in case of recognized serious illness </a:t>
            </a:r>
            <a:r>
              <a:rPr kumimoji="0" lang="en-GB" sz="2000" b="0" i="0" u="none" strike="noStrike" kern="1200" cap="none" spc="0" normalizeH="0" baseline="0" noProof="0" dirty="0">
                <a:ln>
                  <a:noFill/>
                </a:ln>
                <a:solidFill>
                  <a:prstClr val="black"/>
                </a:solidFill>
                <a:effectLst/>
                <a:uLnTx/>
                <a:uFillTx/>
                <a:latin typeface="Calibri"/>
                <a:ea typeface="+mn-ea"/>
                <a:cs typeface="+mn-cs"/>
              </a:rPr>
              <a:t>(but limited in time; not for all illnesses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lang="en-GB" sz="2400" b="1" dirty="0">
                <a:solidFill>
                  <a:prstClr val="black"/>
                </a:solidFill>
                <a:latin typeface="Calibri"/>
              </a:rPr>
              <a:t>Countries with high medical care costs</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342900" marR="0" lvl="0" indent="-342900"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lang="en-GB" sz="2400" b="1" dirty="0" err="1">
                <a:latin typeface="Calibri"/>
              </a:rPr>
              <a:t>Cei</a:t>
            </a:r>
            <a:r>
              <a:rPr kumimoji="0" lang="en-GB" sz="2400" b="1" i="0" u="none" strike="noStrike" kern="1200" cap="none" spc="0" normalizeH="0" baseline="0" noProof="0" dirty="0">
                <a:ln>
                  <a:noFill/>
                </a:ln>
                <a:effectLst/>
                <a:uLnTx/>
                <a:uFillTx/>
                <a:latin typeface="Calibri"/>
                <a:ea typeface="+mn-ea"/>
                <a:cs typeface="+mn-cs"/>
              </a:rPr>
              <a:t>lings, limitations</a:t>
            </a:r>
            <a:r>
              <a:rPr lang="en-GB" sz="2400" b="1" dirty="0">
                <a:latin typeface="Calibri"/>
              </a:rPr>
              <a:t>, exclusions,</a:t>
            </a:r>
            <a:r>
              <a:rPr kumimoji="0" lang="en-GB" sz="2400" b="1" i="0" u="none" strike="noStrike" kern="1200" cap="none" spc="0" normalizeH="0" baseline="0" noProof="0" dirty="0">
                <a:ln>
                  <a:noFill/>
                </a:ln>
                <a:effectLst/>
                <a:uLnTx/>
                <a:uFillTx/>
                <a:latin typeface="Calibri"/>
                <a:ea typeface="+mn-ea"/>
                <a:cs typeface="+mn-cs"/>
              </a:rPr>
              <a:t> excessiveness (Art. 20),</a:t>
            </a:r>
          </a:p>
          <a:p>
            <a:pPr marL="171450" marR="0" lvl="0" indent="-171450" algn="ctr" defTabSz="685800" rtl="0" eaLnBrk="1" fontAlgn="auto" latinLnBrk="0" hangingPunct="1">
              <a:lnSpc>
                <a:spcPct val="90000"/>
              </a:lnSpc>
              <a:spcBef>
                <a:spcPts val="750"/>
              </a:spcBef>
              <a:spcAft>
                <a:spcPts val="0"/>
              </a:spcAft>
              <a:buClrTx/>
              <a:buSzTx/>
              <a:buFont typeface="Wingdings" panose="05000000000000000000" pitchFamily="2" charset="2"/>
              <a:buChar char="è"/>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 </a:t>
            </a:r>
            <a:r>
              <a:rPr kumimoji="0" lang="en-GB" sz="2400" b="1" i="0" u="none" strike="noStrike" kern="1200" cap="none" spc="0" normalizeH="0" baseline="0" noProof="0" dirty="0">
                <a:ln>
                  <a:noFill/>
                </a:ln>
                <a:solidFill>
                  <a:srgbClr val="0070C0"/>
                </a:solidFill>
                <a:effectLst/>
                <a:uLnTx/>
                <a:uFillTx/>
                <a:latin typeface="Calibri"/>
                <a:ea typeface="+mn-ea"/>
                <a:cs typeface="+mn-cs"/>
                <a:sym typeface="Wingdings" panose="05000000000000000000" pitchFamily="2" charset="2"/>
              </a:rPr>
              <a:t>Statistically, following the JSIS reports (2015 and 2017), reimbursement around 77% in 2015 and 81% in 2017</a:t>
            </a:r>
          </a:p>
          <a:p>
            <a:pPr marR="0" lvl="0" algn="ctr" defTabSz="685800" rtl="0" eaLnBrk="1" fontAlgn="auto" latinLnBrk="0" hangingPunct="1">
              <a:lnSpc>
                <a:spcPct val="90000"/>
              </a:lnSpc>
              <a:spcBef>
                <a:spcPts val="750"/>
              </a:spcBef>
              <a:spcAft>
                <a:spcPts val="0"/>
              </a:spcAft>
              <a:buClrTx/>
              <a:buSzTx/>
              <a:tabLst/>
              <a:defRPr/>
            </a:pPr>
            <a:r>
              <a:rPr lang="en-GB" sz="2400" b="1" dirty="0">
                <a:solidFill>
                  <a:srgbClr val="0070C0"/>
                </a:solidFill>
                <a:latin typeface="Calibri"/>
                <a:sym typeface="Wingdings" panose="05000000000000000000" pitchFamily="2" charset="2"/>
              </a:rPr>
              <a:t>and 64% in 2020 where ceilings are applied</a:t>
            </a:r>
            <a:endParaRPr kumimoji="0" lang="en-GB" sz="2400" b="1" i="0" u="none" strike="noStrike" kern="1200" cap="none" spc="0" normalizeH="0" baseline="0" noProof="0" dirty="0">
              <a:ln>
                <a:noFill/>
              </a:ln>
              <a:solidFill>
                <a:srgbClr val="0070C0"/>
              </a:solidFill>
              <a:effectLst/>
              <a:uLnTx/>
              <a:uFillTx/>
              <a:latin typeface="Calibri"/>
              <a:ea typeface="+mn-ea"/>
              <a:cs typeface="+mn-cs"/>
            </a:endParaRPr>
          </a:p>
        </p:txBody>
      </p:sp>
      <p:sp>
        <p:nvSpPr>
          <p:cNvPr id="2" name="Espace réservé du pied de page 1">
            <a:extLst>
              <a:ext uri="{FF2B5EF4-FFF2-40B4-BE49-F238E27FC236}">
                <a16:creationId xmlns:a16="http://schemas.microsoft.com/office/drawing/2014/main" id="{04643639-57ED-4288-9230-9BAB076F45A1}"/>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148467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9" name="Group 7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80" name="Freeform: Shape 7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578" name="Titre 1"/>
          <p:cNvSpPr>
            <a:spLocks noGrp="1"/>
          </p:cNvSpPr>
          <p:nvPr>
            <p:ph type="title"/>
          </p:nvPr>
        </p:nvSpPr>
        <p:spPr>
          <a:xfrm>
            <a:off x="456485" y="2321987"/>
            <a:ext cx="3779147" cy="2760098"/>
          </a:xfrm>
        </p:spPr>
        <p:txBody>
          <a:bodyPr>
            <a:normAutofit/>
          </a:bodyPr>
          <a:lstStyle/>
          <a:p>
            <a:pPr>
              <a:defRPr/>
            </a:pPr>
            <a:r>
              <a:rPr kumimoji="0" lang="en-US" sz="3600" b="1" i="0" u="none" strike="noStrike" kern="1200" cap="none" spc="0" normalizeH="0" baseline="0" noProof="0" dirty="0">
                <a:ln>
                  <a:noFill/>
                </a:ln>
                <a:solidFill>
                  <a:srgbClr val="09099D"/>
                </a:solidFill>
                <a:effectLst/>
                <a:uLnTx/>
                <a:uFillTx/>
                <a:latin typeface="Arial Black" panose="020B0A04020102020204" pitchFamily="34" charset="0"/>
                <a:ea typeface="+mj-ea"/>
                <a:cs typeface="+mj-cs"/>
              </a:rPr>
              <a:t>Financial </a:t>
            </a:r>
            <a:br>
              <a:rPr kumimoji="0" lang="en-US" sz="3600" b="1" i="0" u="none" strike="noStrike" kern="1200" cap="none" spc="0" normalizeH="0" baseline="0" noProof="0" dirty="0">
                <a:ln>
                  <a:noFill/>
                </a:ln>
                <a:solidFill>
                  <a:srgbClr val="09099D"/>
                </a:solidFill>
                <a:effectLst/>
                <a:uLnTx/>
                <a:uFillTx/>
                <a:latin typeface="Arial Black" panose="020B0A04020102020204" pitchFamily="34" charset="0"/>
                <a:ea typeface="+mj-ea"/>
                <a:cs typeface="+mj-cs"/>
              </a:rPr>
            </a:br>
            <a:r>
              <a:rPr kumimoji="0" lang="en-US" sz="3600" b="1" i="0" u="none" strike="noStrike" kern="1200" cap="none" spc="0" normalizeH="0" baseline="0" noProof="0" dirty="0">
                <a:ln>
                  <a:noFill/>
                </a:ln>
                <a:solidFill>
                  <a:srgbClr val="09099D"/>
                </a:solidFill>
                <a:effectLst/>
                <a:uLnTx/>
                <a:uFillTx/>
                <a:latin typeface="Arial Black" panose="020B0A04020102020204" pitchFamily="34" charset="0"/>
                <a:ea typeface="+mj-ea"/>
                <a:cs typeface="+mj-cs"/>
              </a:rPr>
              <a:t>Risk </a:t>
            </a:r>
            <a:r>
              <a:rPr lang="fr-BE" sz="3600" b="1" dirty="0">
                <a:solidFill>
                  <a:srgbClr val="09099D"/>
                </a:solidFill>
                <a:latin typeface="Arial Black" panose="020B0A04020102020204" pitchFamily="34" charset="0"/>
              </a:rPr>
              <a:t>?</a:t>
            </a:r>
            <a:r>
              <a:rPr lang="fr-BE" sz="3600" b="1" u="sng" dirty="0">
                <a:solidFill>
                  <a:srgbClr val="09099D"/>
                </a:solidFill>
                <a:latin typeface="Arial Black" panose="020B0A04020102020204" pitchFamily="34" charset="0"/>
              </a:rPr>
              <a:t> </a:t>
            </a:r>
            <a:endParaRPr lang="fr-FR" sz="3600" b="1" u="sng" dirty="0">
              <a:solidFill>
                <a:srgbClr val="09099D"/>
              </a:solidFill>
              <a:latin typeface="Arial Black" panose="020B0A04020102020204" pitchFamily="34" charset="0"/>
            </a:endParaRPr>
          </a:p>
        </p:txBody>
      </p:sp>
      <p:sp>
        <p:nvSpPr>
          <p:cNvPr id="34820" name="Espace réservé du contenu 2"/>
          <p:cNvSpPr>
            <a:spLocks noGrp="1"/>
          </p:cNvSpPr>
          <p:nvPr>
            <p:ph idx="1"/>
          </p:nvPr>
        </p:nvSpPr>
        <p:spPr>
          <a:xfrm>
            <a:off x="4281044" y="1652224"/>
            <a:ext cx="4532815" cy="5527156"/>
          </a:xfrm>
          <a:noFill/>
          <a:ln>
            <a:noFill/>
          </a:ln>
        </p:spPr>
        <p:txBody>
          <a:bodyPr anchor="ctr">
            <a:normAutofit/>
          </a:bodyPr>
          <a:lstStyle/>
          <a:p>
            <a:pPr marL="0" indent="0" algn="ctr" eaLnBrk="1" hangingPunct="1">
              <a:buNone/>
            </a:pPr>
            <a:r>
              <a:rPr lang="fr-FR" dirty="0">
                <a:solidFill>
                  <a:srgbClr val="09099D"/>
                </a:solidFill>
                <a:latin typeface="Arial Black" panose="020B0A04020102020204" pitchFamily="34" charset="0"/>
                <a:ea typeface="+mj-ea"/>
                <a:cs typeface="Arial" panose="020B0604020202020204" pitchFamily="34" charset="0"/>
              </a:rPr>
              <a:t>Art 72§3 = </a:t>
            </a:r>
            <a:r>
              <a:rPr lang="en-GB" b="1" dirty="0">
                <a:solidFill>
                  <a:srgbClr val="09099D"/>
                </a:solidFill>
              </a:rPr>
              <a:t>Risk limitation</a:t>
            </a:r>
          </a:p>
          <a:p>
            <a:pPr marL="0" lvl="0" indent="0" defTabSz="685800">
              <a:spcBef>
                <a:spcPts val="750"/>
              </a:spcBef>
              <a:buNone/>
              <a:defRPr/>
            </a:pPr>
            <a:r>
              <a:rPr lang="en-GB" sz="2400" b="1" dirty="0">
                <a:solidFill>
                  <a:prstClr val="black"/>
                </a:solidFill>
              </a:rPr>
              <a:t> S</a:t>
            </a:r>
            <a:r>
              <a:rPr lang="en-GB" sz="2400" dirty="0">
                <a:solidFill>
                  <a:prstClr val="black"/>
                </a:solidFill>
              </a:rPr>
              <a:t>upplementary reimbursement above the equivalent of half a month’s salary/pension. </a:t>
            </a:r>
            <a:r>
              <a:rPr lang="en-GB" sz="2400" u="sng" dirty="0">
                <a:solidFill>
                  <a:prstClr val="black"/>
                </a:solidFill>
              </a:rPr>
              <a:t>Upon request</a:t>
            </a:r>
            <a:r>
              <a:rPr lang="en-GB" sz="2400" b="1" dirty="0">
                <a:solidFill>
                  <a:prstClr val="black"/>
                </a:solidFill>
              </a:rPr>
              <a:t>. </a:t>
            </a:r>
            <a:r>
              <a:rPr lang="en-GB" sz="2400" dirty="0">
                <a:solidFill>
                  <a:prstClr val="black"/>
                </a:solidFill>
              </a:rPr>
              <a:t>But subject to limitations.</a:t>
            </a:r>
          </a:p>
          <a:p>
            <a:pPr lvl="0" algn="ctr" defTabSz="685800">
              <a:spcBef>
                <a:spcPts val="750"/>
              </a:spcBef>
              <a:buFont typeface="Wingdings" panose="05000000000000000000" pitchFamily="2" charset="2"/>
              <a:buChar char="è"/>
            </a:pPr>
            <a:r>
              <a:rPr lang="en-GB" sz="2200" b="1" dirty="0">
                <a:solidFill>
                  <a:srgbClr val="C00000"/>
                </a:solidFill>
                <a:sym typeface="Wingdings" panose="05000000000000000000" pitchFamily="2" charset="2"/>
              </a:rPr>
              <a:t>risk limited to </a:t>
            </a:r>
            <a:r>
              <a:rPr lang="en-GB" sz="2600" b="1" dirty="0">
                <a:solidFill>
                  <a:srgbClr val="C00000"/>
                </a:solidFill>
                <a:sym typeface="Wingdings" panose="05000000000000000000" pitchFamily="2" charset="2"/>
              </a:rPr>
              <a:t>½</a:t>
            </a:r>
            <a:r>
              <a:rPr lang="en-GB" sz="2200" b="1" dirty="0">
                <a:solidFill>
                  <a:srgbClr val="C00000"/>
                </a:solidFill>
                <a:sym typeface="Wingdings" panose="05000000000000000000" pitchFamily="2" charset="2"/>
              </a:rPr>
              <a:t> monthly salary/pension or some more </a:t>
            </a:r>
          </a:p>
          <a:p>
            <a:pPr marL="0" lvl="0" indent="0" algn="ctr" defTabSz="685800">
              <a:spcBef>
                <a:spcPts val="750"/>
              </a:spcBef>
              <a:buNone/>
            </a:pPr>
            <a:endParaRPr lang="en-GB" sz="2200" b="1" dirty="0">
              <a:solidFill>
                <a:srgbClr val="C00000"/>
              </a:solidFill>
              <a:sym typeface="Wingdings" panose="05000000000000000000" pitchFamily="2" charset="2"/>
            </a:endParaRPr>
          </a:p>
          <a:p>
            <a:pPr marL="57150" indent="-171450" defTabSz="685800">
              <a:spcBef>
                <a:spcPts val="375"/>
              </a:spcBef>
              <a:buFont typeface="Wingdings" panose="05000000000000000000" pitchFamily="2" charset="2"/>
              <a:buChar char="Ø"/>
            </a:pPr>
            <a:r>
              <a:rPr lang="en-GB" sz="2400" b="1" dirty="0">
                <a:solidFill>
                  <a:prstClr val="black"/>
                </a:solidFill>
                <a:sym typeface="Wingdings" panose="05000000000000000000" pitchFamily="2" charset="2"/>
              </a:rPr>
              <a:t>Warning: not automatic, </a:t>
            </a:r>
            <a:r>
              <a:rPr lang="en-GB" sz="2400" b="1" u="sng" dirty="0">
                <a:solidFill>
                  <a:prstClr val="black"/>
                </a:solidFill>
                <a:sym typeface="Wingdings" panose="05000000000000000000" pitchFamily="2" charset="2"/>
              </a:rPr>
              <a:t>administration burden </a:t>
            </a:r>
            <a:r>
              <a:rPr lang="en-GB" sz="2400" b="1" dirty="0">
                <a:solidFill>
                  <a:prstClr val="black"/>
                </a:solidFill>
                <a:sym typeface="Wingdings" panose="05000000000000000000" pitchFamily="2" charset="2"/>
              </a:rPr>
              <a:t>and length of time</a:t>
            </a:r>
          </a:p>
          <a:p>
            <a:pPr marL="0" indent="0" defTabSz="685800">
              <a:spcBef>
                <a:spcPts val="375"/>
              </a:spcBef>
              <a:buNone/>
            </a:pPr>
            <a:endParaRPr lang="en-GB" sz="2400" b="1" dirty="0">
              <a:solidFill>
                <a:prstClr val="black"/>
              </a:solidFill>
              <a:sym typeface="Wingdings" panose="05000000000000000000" pitchFamily="2" charset="2"/>
            </a:endParaRPr>
          </a:p>
          <a:p>
            <a:pPr marL="57150" indent="-171450" defTabSz="685800">
              <a:spcBef>
                <a:spcPts val="375"/>
              </a:spcBef>
              <a:buFont typeface="Wingdings" panose="05000000000000000000" pitchFamily="2" charset="2"/>
              <a:buChar char="Ø"/>
            </a:pPr>
            <a:r>
              <a:rPr lang="en-GB" sz="2400" dirty="0">
                <a:solidFill>
                  <a:prstClr val="black"/>
                </a:solidFill>
                <a:sym typeface="Wingdings" panose="05000000000000000000" pitchFamily="2" charset="2"/>
              </a:rPr>
              <a:t>Warning: exclusions decides by JSIS</a:t>
            </a:r>
          </a:p>
          <a:p>
            <a:pPr marL="0" indent="0" defTabSz="685800">
              <a:spcBef>
                <a:spcPts val="375"/>
              </a:spcBef>
              <a:buNone/>
            </a:pPr>
            <a:endParaRPr lang="en-GB" sz="2400" dirty="0">
              <a:solidFill>
                <a:prstClr val="black"/>
              </a:solidFill>
              <a:sym typeface="Wingdings" panose="05000000000000000000" pitchFamily="2" charset="2"/>
            </a:endParaRPr>
          </a:p>
          <a:p>
            <a:pPr marL="0" indent="0" eaLnBrk="1" hangingPunct="1">
              <a:lnSpc>
                <a:spcPct val="120000"/>
              </a:lnSpc>
              <a:buNone/>
            </a:pPr>
            <a:endParaRPr lang="fr-FR" sz="2300" u="sng" dirty="0">
              <a:solidFill>
                <a:schemeClr val="tx2"/>
              </a:solidFill>
              <a:latin typeface="Arial" panose="020B0604020202020204" pitchFamily="34" charset="0"/>
              <a:cs typeface="Arial" panose="020B0604020202020204" pitchFamily="34" charset="0"/>
            </a:endParaRPr>
          </a:p>
        </p:txBody>
      </p:sp>
      <p:sp>
        <p:nvSpPr>
          <p:cNvPr id="3" name="Espace réservé de la date 2"/>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E001C0E7-CE95-4030-87F5-8DA60D70AB39}"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8" name="Espace réservé du numéro de diapositive 7"/>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8</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34821" name="Espace réservé de la date 3"/>
          <p:cNvSpPr txBox="1">
            <a:spLocks noGrp="1"/>
          </p:cNvSpPr>
          <p:nvPr/>
        </p:nvSpPr>
        <p:spPr bwMode="auto">
          <a:xfrm>
            <a:off x="6000750" y="914401"/>
            <a:ext cx="1885950" cy="21669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919F80"/>
              </a:solidFill>
              <a:effectLst/>
              <a:uLnTx/>
              <a:uFillTx/>
              <a:latin typeface="Franklin Gothic Book" pitchFamily="34" charset="0"/>
              <a:ea typeface="+mn-ea"/>
              <a:cs typeface="Arial" charset="0"/>
            </a:endParaRPr>
          </a:p>
        </p:txBody>
      </p:sp>
      <p:sp>
        <p:nvSpPr>
          <p:cNvPr id="17" name="Rectangle : coins arrondis 16">
            <a:extLst>
              <a:ext uri="{FF2B5EF4-FFF2-40B4-BE49-F238E27FC236}">
                <a16:creationId xmlns:a16="http://schemas.microsoft.com/office/drawing/2014/main" id="{6914D2AC-BFE2-43D0-9BD9-F761B68CAD7D}"/>
              </a:ext>
            </a:extLst>
          </p:cNvPr>
          <p:cNvSpPr/>
          <p:nvPr/>
        </p:nvSpPr>
        <p:spPr>
          <a:xfrm>
            <a:off x="4132003" y="185194"/>
            <a:ext cx="4927952" cy="1117408"/>
          </a:xfrm>
          <a:prstGeom prst="roundRect">
            <a:avLst>
              <a:gd name="adj" fmla="val 2100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n-ea"/>
                <a:cs typeface="+mn-cs"/>
              </a:rPr>
              <a:t>JSIS : Health and hospitalisation cover</a:t>
            </a:r>
            <a:endParaRPr kumimoji="0" lang="fr-FR" sz="32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2" name="Espace réservé du pied de page 1">
            <a:extLst>
              <a:ext uri="{FF2B5EF4-FFF2-40B4-BE49-F238E27FC236}">
                <a16:creationId xmlns:a16="http://schemas.microsoft.com/office/drawing/2014/main" id="{92DE3AFE-FE0C-4B27-A495-8A7A9A1A6A5B}"/>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120659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20">
                                            <p:txEl>
                                              <p:pRg st="6" end="6"/>
                                            </p:txEl>
                                          </p:spTgt>
                                        </p:tgtEl>
                                        <p:attrNameLst>
                                          <p:attrName>style.visibility</p:attrName>
                                        </p:attrNameLst>
                                      </p:cBhvr>
                                      <p:to>
                                        <p:strVal val="visible"/>
                                      </p:to>
                                    </p:set>
                                    <p:animEffect transition="in" filter="fade">
                                      <p:cBhvr>
                                        <p:cTn id="7" dur="500"/>
                                        <p:tgtEl>
                                          <p:spTgt spid="34820">
                                            <p:txEl>
                                              <p:pRg st="6" end="6"/>
                                            </p:txEl>
                                          </p:spTgt>
                                        </p:tgtEl>
                                      </p:cBhvr>
                                    </p:animEffect>
                                    <p:anim calcmode="lin" valueType="num">
                                      <p:cBhvr>
                                        <p:cTn id="8" dur="500" fill="hold"/>
                                        <p:tgtEl>
                                          <p:spTgt spid="34820">
                                            <p:txEl>
                                              <p:pRg st="6" end="6"/>
                                            </p:txEl>
                                          </p:spTgt>
                                        </p:tgtEl>
                                        <p:attrNameLst>
                                          <p:attrName>ppt_x</p:attrName>
                                        </p:attrNameLst>
                                      </p:cBhvr>
                                      <p:tavLst>
                                        <p:tav tm="0">
                                          <p:val>
                                            <p:strVal val="#ppt_x"/>
                                          </p:val>
                                        </p:tav>
                                        <p:tav tm="100000">
                                          <p:val>
                                            <p:strVal val="#ppt_x"/>
                                          </p:val>
                                        </p:tav>
                                      </p:tavLst>
                                    </p:anim>
                                    <p:anim calcmode="lin" valueType="num">
                                      <p:cBhvr>
                                        <p:cTn id="9" dur="500" fill="hold"/>
                                        <p:tgtEl>
                                          <p:spTgt spid="3482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820">
                                            <p:txEl>
                                              <p:pRg st="4" end="4"/>
                                            </p:txEl>
                                          </p:spTgt>
                                        </p:tgtEl>
                                        <p:attrNameLst>
                                          <p:attrName>style.visibility</p:attrName>
                                        </p:attrNameLst>
                                      </p:cBhvr>
                                      <p:to>
                                        <p:strVal val="visible"/>
                                      </p:to>
                                    </p:set>
                                    <p:animEffect transition="in" filter="fade">
                                      <p:cBhvr>
                                        <p:cTn id="14" dur="500"/>
                                        <p:tgtEl>
                                          <p:spTgt spid="34820">
                                            <p:txEl>
                                              <p:pRg st="4" end="4"/>
                                            </p:txEl>
                                          </p:spTgt>
                                        </p:tgtEl>
                                      </p:cBhvr>
                                    </p:animEffect>
                                    <p:anim calcmode="lin" valueType="num">
                                      <p:cBhvr>
                                        <p:cTn id="15" dur="500" fill="hold"/>
                                        <p:tgtEl>
                                          <p:spTgt spid="34820">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48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79" name="Group 78">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2" y="0"/>
            <a:ext cx="4235228" cy="6483075"/>
            <a:chOff x="-19221" y="0"/>
            <a:chExt cx="5646974" cy="6483075"/>
          </a:xfrm>
        </p:grpSpPr>
        <p:sp>
          <p:nvSpPr>
            <p:cNvPr id="80" name="Freeform: Shape 79">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578" name="Titre 1"/>
          <p:cNvSpPr>
            <a:spLocks noGrp="1"/>
          </p:cNvSpPr>
          <p:nvPr>
            <p:ph type="title"/>
          </p:nvPr>
        </p:nvSpPr>
        <p:spPr>
          <a:xfrm>
            <a:off x="192505" y="2053641"/>
            <a:ext cx="3779147" cy="2760098"/>
          </a:xfrm>
        </p:spPr>
        <p:txBody>
          <a:bodyPr>
            <a:normAutofit/>
          </a:bodyPr>
          <a:lstStyle/>
          <a:p>
            <a:pPr>
              <a:defRPr/>
            </a:pPr>
            <a:r>
              <a:rPr lang="fr-FR" sz="3600" b="1" dirty="0">
                <a:solidFill>
                  <a:srgbClr val="09099D"/>
                </a:solidFill>
                <a:latin typeface="Arial Black" panose="020B0A04020102020204" pitchFamily="34" charset="0"/>
                <a:ea typeface="+mn-ea"/>
                <a:cs typeface="Arial" panose="020B0604020202020204" pitchFamily="34" charset="0"/>
              </a:rPr>
              <a:t>Risk Cover </a:t>
            </a:r>
          </a:p>
        </p:txBody>
      </p:sp>
      <p:sp>
        <p:nvSpPr>
          <p:cNvPr id="3" name="Espace réservé de la date 2"/>
          <p:cNvSpPr>
            <a:spLocks noGrp="1"/>
          </p:cNvSpPr>
          <p:nvPr>
            <p:ph type="dt" sz="half" idx="10"/>
          </p:nvPr>
        </p:nvSpPr>
        <p:spPr>
          <a:xfrm>
            <a:off x="603504"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726D0E-020F-4123-85B2-D275D6C055BE}" type="datetime1">
              <a:rPr kumimoji="0" lang="fr-FR" b="0" i="0" u="none" strike="noStrike" kern="1200" cap="none" spc="0" normalizeH="0" baseline="0" noProof="0" smtClean="0">
                <a:ln>
                  <a:noFill/>
                </a:ln>
                <a:effectLst/>
                <a:uLnTx/>
                <a:uFillTx/>
                <a:latin typeface="Calibri" panose="020F0502020204030204"/>
                <a:ea typeface="+mn-ea"/>
                <a:cs typeface="+mn-cs"/>
              </a:rPr>
              <a:t>23/11/2022</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8" name="Espace réservé du numéro de diapositive 7"/>
          <p:cNvSpPr>
            <a:spLocks noGrp="1"/>
          </p:cNvSpPr>
          <p:nvPr>
            <p:ph type="sldNum" sz="quarter" idx="12"/>
          </p:nvPr>
        </p:nvSpPr>
        <p:spPr>
          <a:xfrm>
            <a:off x="6457950" y="6356350"/>
            <a:ext cx="20574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621BEB37-471C-4943-8425-6B18E5DA9AD1}" type="slidenum">
              <a:rPr kumimoji="0" lang="fr-FR"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fr-FR" b="0" i="0" u="none" strike="noStrike" kern="1200" cap="none" spc="0" normalizeH="0" baseline="0" noProof="0">
              <a:ln>
                <a:noFill/>
              </a:ln>
              <a:effectLst/>
              <a:uLnTx/>
              <a:uFillTx/>
              <a:latin typeface="Calibri" panose="020F0502020204030204"/>
              <a:ea typeface="+mn-ea"/>
              <a:cs typeface="+mn-cs"/>
            </a:endParaRPr>
          </a:p>
        </p:txBody>
      </p:sp>
      <p:sp>
        <p:nvSpPr>
          <p:cNvPr id="34821" name="Espace réservé de la date 3"/>
          <p:cNvSpPr txBox="1">
            <a:spLocks noGrp="1"/>
          </p:cNvSpPr>
          <p:nvPr/>
        </p:nvSpPr>
        <p:spPr bwMode="auto">
          <a:xfrm>
            <a:off x="6000750" y="914401"/>
            <a:ext cx="1885950" cy="216694"/>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919F80"/>
              </a:solidFill>
              <a:effectLst/>
              <a:uLnTx/>
              <a:uFillTx/>
              <a:latin typeface="Franklin Gothic Book" pitchFamily="34" charset="0"/>
              <a:ea typeface="+mn-ea"/>
              <a:cs typeface="Arial" charset="0"/>
            </a:endParaRPr>
          </a:p>
        </p:txBody>
      </p:sp>
      <p:sp>
        <p:nvSpPr>
          <p:cNvPr id="5" name="Espace réservé du contenu 2">
            <a:extLst>
              <a:ext uri="{FF2B5EF4-FFF2-40B4-BE49-F238E27FC236}">
                <a16:creationId xmlns:a16="http://schemas.microsoft.com/office/drawing/2014/main" id="{B3E80C33-F628-4488-9E22-3DAF4D3C8213}"/>
              </a:ext>
            </a:extLst>
          </p:cNvPr>
          <p:cNvSpPr txBox="1">
            <a:spLocks/>
          </p:cNvSpPr>
          <p:nvPr/>
        </p:nvSpPr>
        <p:spPr>
          <a:xfrm>
            <a:off x="4163929" y="1850839"/>
            <a:ext cx="4747590"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r-FR" sz="1800" b="1" dirty="0">
              <a:solidFill>
                <a:srgbClr val="09099D"/>
              </a:solidFill>
              <a:latin typeface="Arial Black" panose="020B0A04020102020204" pitchFamily="34" charset="0"/>
              <a:cs typeface="Arial" panose="020B0604020202020204" pitchFamily="34" charset="0"/>
              <a:sym typeface="Wingdings" panose="05000000000000000000" pitchFamily="2" charset="2"/>
            </a:endParaRPr>
          </a:p>
        </p:txBody>
      </p:sp>
      <p:sp>
        <p:nvSpPr>
          <p:cNvPr id="16" name="Rectangle : coins arrondis 15">
            <a:extLst>
              <a:ext uri="{FF2B5EF4-FFF2-40B4-BE49-F238E27FC236}">
                <a16:creationId xmlns:a16="http://schemas.microsoft.com/office/drawing/2014/main" id="{F11FA255-8AED-44AA-B661-4E44D90312A6}"/>
              </a:ext>
            </a:extLst>
          </p:cNvPr>
          <p:cNvSpPr/>
          <p:nvPr/>
        </p:nvSpPr>
        <p:spPr>
          <a:xfrm>
            <a:off x="4229077" y="355304"/>
            <a:ext cx="4645982" cy="1117408"/>
          </a:xfrm>
          <a:prstGeom prst="roundRect">
            <a:avLst>
              <a:gd name="adj" fmla="val 2100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GB" sz="3200" b="1" i="0" u="none" strike="noStrike" kern="1200" cap="none" spc="0" normalizeH="0" baseline="0" noProof="0">
                <a:ln>
                  <a:noFill/>
                </a:ln>
                <a:solidFill>
                  <a:prstClr val="white"/>
                </a:solidFill>
                <a:effectLst/>
                <a:uLnTx/>
                <a:uFillTx/>
                <a:latin typeface="Calibri"/>
                <a:ea typeface="+mn-ea"/>
                <a:cs typeface="+mn-cs"/>
              </a:rPr>
              <a:t>JSIS : Health and hospitalisation cover</a:t>
            </a:r>
            <a:endParaRPr kumimoji="0" lang="fr-FR" sz="32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p:txBody>
      </p:sp>
      <p:sp>
        <p:nvSpPr>
          <p:cNvPr id="17" name="ZoneTexte 16">
            <a:extLst>
              <a:ext uri="{FF2B5EF4-FFF2-40B4-BE49-F238E27FC236}">
                <a16:creationId xmlns:a16="http://schemas.microsoft.com/office/drawing/2014/main" id="{2F8E701A-120D-4157-88FC-D1A90B947B27}"/>
              </a:ext>
            </a:extLst>
          </p:cNvPr>
          <p:cNvSpPr txBox="1"/>
          <p:nvPr/>
        </p:nvSpPr>
        <p:spPr>
          <a:xfrm>
            <a:off x="4451207" y="2089146"/>
            <a:ext cx="4576438" cy="3375283"/>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70C0"/>
                </a:solidFill>
                <a:effectLst/>
                <a:uLnTx/>
                <a:uFillTx/>
                <a:latin typeface="Calibri"/>
                <a:ea typeface="+mn-ea"/>
                <a:cs typeface="+mn-cs"/>
                <a:sym typeface="Wingdings" panose="05000000000000000000" pitchFamily="2" charset="2"/>
              </a:rPr>
              <a:t>Solutions</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70C0"/>
              </a:solidFill>
              <a:effectLst/>
              <a:uLnTx/>
              <a:uFillTx/>
              <a:latin typeface="Calibri"/>
              <a:ea typeface="+mn-ea"/>
              <a:cs typeface="+mn-cs"/>
              <a:sym typeface="Wingdings" panose="05000000000000000000" pitchFamily="2" charset="2"/>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sng"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Set money aside </a:t>
            </a:r>
            <a:endParaRPr lang="en-GB" sz="2400" dirty="0">
              <a:solidFill>
                <a:prstClr val="black"/>
              </a:solidFill>
              <a:latin typeface="Calibri"/>
              <a:sym typeface="Wingdings" panose="05000000000000000000" pitchFamily="2" charset="2"/>
            </a:endParaRPr>
          </a:p>
          <a:p>
            <a:pPr marR="0" lvl="0" algn="l" defTabSz="685800" rtl="0" eaLnBrk="1" fontAlgn="auto" latinLnBrk="0" hangingPunct="1">
              <a:lnSpc>
                <a:spcPct val="90000"/>
              </a:lnSpc>
              <a:spcBef>
                <a:spcPts val="750"/>
              </a:spcBef>
              <a:spcAft>
                <a:spcPts val="0"/>
              </a:spcAft>
              <a:buClrTx/>
              <a:buSzTx/>
              <a:tabLst/>
              <a:defRPr/>
            </a:pPr>
            <a:r>
              <a:rPr lang="en-GB" sz="2400" dirty="0">
                <a:solidFill>
                  <a:prstClr val="black"/>
                </a:solidFill>
                <a:latin typeface="Calibri"/>
                <a:sym typeface="Wingdings" panose="05000000000000000000" pitchFamily="2" charset="2"/>
              </a:rPr>
              <a:t>B</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e your own insurance company</a:t>
            </a:r>
          </a:p>
          <a:p>
            <a:pPr marR="0" lvl="0" algn="l" defTabSz="685800" rtl="0" eaLnBrk="1" fontAlgn="auto" latinLnBrk="0" hangingPunct="1">
              <a:lnSpc>
                <a:spcPct val="90000"/>
              </a:lnSpc>
              <a:spcBef>
                <a:spcPts val="750"/>
              </a:spcBef>
              <a:spcAft>
                <a:spcPts val="0"/>
              </a:spcAft>
              <a:buClrTx/>
              <a:buSzTx/>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Take out </a:t>
            </a:r>
            <a:r>
              <a:rPr kumimoji="0" lang="en-GB" sz="2400" b="1" i="0" u="sng"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health insurance </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to supplement JSIS                         (from €150/year to €2500/year)</a:t>
            </a:r>
          </a:p>
        </p:txBody>
      </p:sp>
      <p:sp>
        <p:nvSpPr>
          <p:cNvPr id="2" name="Espace réservé du pied de page 1">
            <a:extLst>
              <a:ext uri="{FF2B5EF4-FFF2-40B4-BE49-F238E27FC236}">
                <a16:creationId xmlns:a16="http://schemas.microsoft.com/office/drawing/2014/main" id="{D431B77B-1B38-40F3-8B65-A0D80D5B107E}"/>
              </a:ext>
            </a:extLst>
          </p:cNvPr>
          <p:cNvSpPr>
            <a:spLocks noGrp="1"/>
          </p:cNvSpPr>
          <p:nvPr>
            <p:ph type="ftr" sz="quarter" idx="11"/>
          </p:nvPr>
        </p:nvSpPr>
        <p:spPr/>
        <p:txBody>
          <a:bodyPr/>
          <a:lstStyle/>
          <a:p>
            <a:pPr>
              <a:defRPr/>
            </a:pPr>
            <a:endParaRPr lang="fr-BE">
              <a:solidFill>
                <a:prstClr val="black">
                  <a:tint val="75000"/>
                </a:prstClr>
              </a:solidFill>
            </a:endParaRPr>
          </a:p>
        </p:txBody>
      </p:sp>
    </p:spTree>
    <p:extLst>
      <p:ext uri="{BB962C8B-B14F-4D97-AF65-F5344CB8AC3E}">
        <p14:creationId xmlns:p14="http://schemas.microsoft.com/office/powerpoint/2010/main" val="901750203"/>
      </p:ext>
    </p:extLst>
  </p:cSld>
  <p:clrMapOvr>
    <a:masterClrMapping/>
  </p:clrMapOvr>
</p:sld>
</file>

<file path=ppt/theme/theme1.xml><?xml version="1.0" encoding="utf-8"?>
<a:theme xmlns:a="http://schemas.openxmlformats.org/drawingml/2006/main" name="1_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1438</TotalTime>
  <Words>4196</Words>
  <Application>Microsoft Office PowerPoint</Application>
  <PresentationFormat>Affichage à l'écran (4:3)</PresentationFormat>
  <Paragraphs>726</Paragraphs>
  <Slides>42</Slides>
  <Notes>15</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42</vt:i4>
      </vt:variant>
    </vt:vector>
  </HeadingPairs>
  <TitlesOfParts>
    <vt:vector size="54" baseType="lpstr">
      <vt:lpstr>Arial</vt:lpstr>
      <vt:lpstr>Arial Black</vt:lpstr>
      <vt:lpstr>Arial Narrow</vt:lpstr>
      <vt:lpstr>Calibri</vt:lpstr>
      <vt:lpstr>Calibri Light</vt:lpstr>
      <vt:lpstr>Cambria</vt:lpstr>
      <vt:lpstr>Franklin Gothic Book</vt:lpstr>
      <vt:lpstr>TheSansLF SemiLight</vt:lpstr>
      <vt:lpstr>Wingdings</vt:lpstr>
      <vt:lpstr>1_Office Theme</vt:lpstr>
      <vt:lpstr>1_Thème Office</vt:lpstr>
      <vt:lpstr>2_Thème Office</vt:lpstr>
      <vt:lpstr>Présentation PowerPoint</vt:lpstr>
      <vt:lpstr>Reminder:  How to cover health  care expenses?</vt:lpstr>
      <vt:lpstr>Présentation PowerPoint</vt:lpstr>
      <vt:lpstr>   </vt:lpstr>
      <vt:lpstr>JSIS Evolution</vt:lpstr>
      <vt:lpstr>Présentation PowerPoint</vt:lpstr>
      <vt:lpstr>Financial Risk ? Limitations of JSIS </vt:lpstr>
      <vt:lpstr>Financial  Risk ? </vt:lpstr>
      <vt:lpstr>Risk Cover </vt:lpstr>
      <vt:lpstr>What level of financial cover ?</vt:lpstr>
      <vt:lpstr> What kind of insurance ? </vt:lpstr>
      <vt:lpstr>When to take out an  insurance policy ?</vt:lpstr>
      <vt:lpstr>Further considerations</vt:lpstr>
      <vt:lpstr>Présentation PowerPoint</vt:lpstr>
      <vt:lpstr>Hospi Safe Sickness and Accident  Allianz Care - Afiliatys – USB – SFE-Europa – U4U</vt:lpstr>
      <vt:lpstr>Hospi Safe Sickness Allianz Care – Afiliatys - USB – SFE-Europa – U4U</vt:lpstr>
      <vt:lpstr>Hospi Safe Plus Allianz Care – Afiliatys – USB – SFE-Europa- U4U</vt:lpstr>
      <vt:lpstr>Présentation PowerPoint</vt:lpstr>
      <vt:lpstr>EurPriv Santé          Not present anymore Cigna (= BCVR 8672)    on « eurprivileges.com »</vt:lpstr>
      <vt:lpstr>EurPriv Santé PLUS        Not presented anymore Cigna (= BCVR 8672)                          on « eurprivileges.com »</vt:lpstr>
      <vt:lpstr>EUROSANTE  Tranquillité             (NATO) Allianz Care – (USB)          To be transferred to Hospi Safe</vt:lpstr>
      <vt:lpstr>EUROSANTE Optimum      (NATO) Allianz Care – (USB)          To be transferred to Hospi Safe</vt:lpstr>
      <vt:lpstr>HOSPITALIZATION Sickness and Accidents    Cigna - AIACE        (BCVR 8673)</vt:lpstr>
      <vt:lpstr>HOSPITALIZATION Sickness only    Cigna - AIACE        (BCVR 8673)</vt:lpstr>
      <vt:lpstr>DKV EU Plus  Lalux -  FFPE               Luxembourg only</vt:lpstr>
      <vt:lpstr> UE Health Foyer Global Health (Luxemburg) </vt:lpstr>
      <vt:lpstr>EUROPAT Insurance (EUI) Expat &amp; Co - FFPE</vt:lpstr>
      <vt:lpstr>Remark   No medical questionnaire but déclarations  - Expat and Co Web Site - At registration</vt:lpstr>
      <vt:lpstr>Overbilling</vt:lpstr>
      <vt:lpstr>Overbilling</vt:lpstr>
      <vt:lpstr>Présentation PowerPoint</vt:lpstr>
      <vt:lpstr>In case of accident </vt:lpstr>
      <vt:lpstr>Accident insurance Cigna - AIACE</vt:lpstr>
      <vt:lpstr>Death and disability (for active staff)   Cigna – Allianz Partners - Afiliatys</vt:lpstr>
      <vt:lpstr>Présentation PowerPoint</vt:lpstr>
      <vt:lpstr>Assistance (when travelling abroad)     Europ Assistance – Cigna - Afiliatys</vt:lpstr>
      <vt:lpstr>Assistance (when travelling abroad)          Cigna- AXA - AIACE</vt:lpstr>
      <vt:lpstr>Travel assistance proposed  by other insurance companies </vt:lpstr>
      <vt:lpstr>« Insurance » group    </vt:lpstr>
      <vt:lpstr>Reference</vt:lpstr>
      <vt:lpstr>Questions</vt:lpstr>
      <vt:lpstr>Brokers recommended by Allianz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Evelyne De Houwer</dc:creator>
  <cp:lastModifiedBy>SERGE CRUTZEN</cp:lastModifiedBy>
  <cp:revision>304</cp:revision>
  <dcterms:created xsi:type="dcterms:W3CDTF">2020-10-26T19:04:58Z</dcterms:created>
  <dcterms:modified xsi:type="dcterms:W3CDTF">2022-11-23T09:46:09Z</dcterms:modified>
</cp:coreProperties>
</file>