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4" r:id="rId1"/>
  </p:sldMasterIdLst>
  <p:notesMasterIdLst>
    <p:notesMasterId r:id="rId20"/>
  </p:notesMasterIdLst>
  <p:handoutMasterIdLst>
    <p:handoutMasterId r:id="rId21"/>
  </p:handoutMasterIdLst>
  <p:sldIdLst>
    <p:sldId id="256" r:id="rId2"/>
    <p:sldId id="257" r:id="rId3"/>
    <p:sldId id="284" r:id="rId4"/>
    <p:sldId id="277" r:id="rId5"/>
    <p:sldId id="276" r:id="rId6"/>
    <p:sldId id="275" r:id="rId7"/>
    <p:sldId id="279" r:id="rId8"/>
    <p:sldId id="287" r:id="rId9"/>
    <p:sldId id="280" r:id="rId10"/>
    <p:sldId id="263" r:id="rId11"/>
    <p:sldId id="286" r:id="rId12"/>
    <p:sldId id="273" r:id="rId13"/>
    <p:sldId id="260" r:id="rId14"/>
    <p:sldId id="261" r:id="rId15"/>
    <p:sldId id="274" r:id="rId16"/>
    <p:sldId id="265" r:id="rId17"/>
    <p:sldId id="282" r:id="rId18"/>
    <p:sldId id="281" r:id="rId19"/>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66"/>
    <p:restoredTop sz="94898"/>
  </p:normalViewPr>
  <p:slideViewPr>
    <p:cSldViewPr snapToGrid="0" snapToObjects="1">
      <p:cViewPr varScale="1">
        <p:scale>
          <a:sx n="108" d="100"/>
          <a:sy n="108" d="100"/>
        </p:scale>
        <p:origin x="1592" y="200"/>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A622CAB-F6C6-5563-B385-537F6D9E201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7E8D0EAD-22BD-3D13-7461-9F1D28131E29}"/>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35AEEB31-713C-DF4E-8693-D4B249B9605E}" type="datetimeFigureOut">
              <a:rPr lang="en-US" altLang="en-BE"/>
              <a:pPr>
                <a:defRPr/>
              </a:pPr>
              <a:t>6/21/22</a:t>
            </a:fld>
            <a:endParaRPr lang="en-US" altLang="en-BE"/>
          </a:p>
        </p:txBody>
      </p:sp>
      <p:sp>
        <p:nvSpPr>
          <p:cNvPr id="4" name="Footer Placeholder 3">
            <a:extLst>
              <a:ext uri="{FF2B5EF4-FFF2-40B4-BE49-F238E27FC236}">
                <a16:creationId xmlns:a16="http://schemas.microsoft.com/office/drawing/2014/main" id="{0854F019-019F-B5E0-43E9-D0BE8A199CAD}"/>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5" name="Slide Number Placeholder 4">
            <a:extLst>
              <a:ext uri="{FF2B5EF4-FFF2-40B4-BE49-F238E27FC236}">
                <a16:creationId xmlns:a16="http://schemas.microsoft.com/office/drawing/2014/main" id="{7D83392B-FC6E-355A-84CB-13C87E4E6624}"/>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06D6DD9-258C-634D-B18A-38F12B1E3454}" type="slidenum">
              <a:rPr lang="en-US" altLang="en-BE"/>
              <a:pPr>
                <a:defRPr/>
              </a:pPr>
              <a:t>‹#›</a:t>
            </a:fld>
            <a:endParaRPr lang="en-US" altLang="en-B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08CBE3A-BA0B-A87E-461B-A8FD7E63EE70}"/>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2D173495-C151-ACB7-862F-A0ECE26279BE}"/>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EAFC87EA-4C50-E54B-9943-353D4A89DBC5}" type="datetimeFigureOut">
              <a:rPr lang="en-US" altLang="en-BE"/>
              <a:pPr>
                <a:defRPr/>
              </a:pPr>
              <a:t>6/21/22</a:t>
            </a:fld>
            <a:endParaRPr lang="en-US" altLang="en-BE"/>
          </a:p>
        </p:txBody>
      </p:sp>
      <p:sp>
        <p:nvSpPr>
          <p:cNvPr id="4" name="Slide Image Placeholder 3">
            <a:extLst>
              <a:ext uri="{FF2B5EF4-FFF2-40B4-BE49-F238E27FC236}">
                <a16:creationId xmlns:a16="http://schemas.microsoft.com/office/drawing/2014/main" id="{4641D5CF-F3F0-2042-B091-A12B5E949E7D}"/>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C81D029B-2949-F8D5-7641-6E2955CC00B9}"/>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noProof="0"/>
              <a:t>Click to edit Master text styles</a:t>
            </a:r>
          </a:p>
          <a:p>
            <a:pPr lvl="1"/>
            <a:r>
              <a:rPr lang="fr-FR" noProof="0"/>
              <a:t>Second level</a:t>
            </a:r>
          </a:p>
          <a:p>
            <a:pPr lvl="2"/>
            <a:r>
              <a:rPr lang="fr-FR" noProof="0"/>
              <a:t>Third level</a:t>
            </a:r>
          </a:p>
          <a:p>
            <a:pPr lvl="3"/>
            <a:r>
              <a:rPr lang="fr-FR" noProof="0"/>
              <a:t>Fourth level</a:t>
            </a:r>
          </a:p>
          <a:p>
            <a:pPr lvl="4"/>
            <a:r>
              <a:rPr lang="fr-FR" noProof="0"/>
              <a:t>Fifth level</a:t>
            </a:r>
            <a:endParaRPr lang="en-US" noProof="0"/>
          </a:p>
        </p:txBody>
      </p:sp>
      <p:sp>
        <p:nvSpPr>
          <p:cNvPr id="6" name="Footer Placeholder 5">
            <a:extLst>
              <a:ext uri="{FF2B5EF4-FFF2-40B4-BE49-F238E27FC236}">
                <a16:creationId xmlns:a16="http://schemas.microsoft.com/office/drawing/2014/main" id="{ED72BC51-449C-F770-83DE-D05DE2164D5D}"/>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32DC988A-C56C-28D1-9A87-108B4B913D5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88924D89-CDDF-2042-850A-0A68EDF98DAC}" type="slidenum">
              <a:rPr lang="en-US" altLang="en-BE"/>
              <a:pPr>
                <a:defRPr/>
              </a:pPr>
              <a:t>‹#›</a:t>
            </a:fld>
            <a:endParaRPr lang="en-US" altLang="en-BE"/>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a:extLst>
              <a:ext uri="{FF2B5EF4-FFF2-40B4-BE49-F238E27FC236}">
                <a16:creationId xmlns:a16="http://schemas.microsoft.com/office/drawing/2014/main" id="{C3B17397-4102-6029-E80F-26A767E8B85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a:extLst>
              <a:ext uri="{FF2B5EF4-FFF2-40B4-BE49-F238E27FC236}">
                <a16:creationId xmlns:a16="http://schemas.microsoft.com/office/drawing/2014/main" id="{C4F04A19-FE82-C077-7400-9319DDB25F8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BE" altLang="en-BE">
              <a:ea typeface="ＭＳ Ｐゴシック" panose="020B0600070205080204" pitchFamily="34" charset="-128"/>
            </a:endParaRPr>
          </a:p>
        </p:txBody>
      </p:sp>
      <p:sp>
        <p:nvSpPr>
          <p:cNvPr id="17411" name="Slide Number Placeholder 3">
            <a:extLst>
              <a:ext uri="{FF2B5EF4-FFF2-40B4-BE49-F238E27FC236}">
                <a16:creationId xmlns:a16="http://schemas.microsoft.com/office/drawing/2014/main" id="{00484BE0-C595-96BC-1A3C-9BB43B43F5A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5EDF4BE1-CECB-604E-8B62-01CE3B6740C7}" type="slidenum">
              <a:rPr lang="en-US" altLang="en-BE" smtClean="0"/>
              <a:pPr/>
              <a:t>2</a:t>
            </a:fld>
            <a:endParaRPr lang="en-US" altLang="en-B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a:extLst>
              <a:ext uri="{FF2B5EF4-FFF2-40B4-BE49-F238E27FC236}">
                <a16:creationId xmlns:a16="http://schemas.microsoft.com/office/drawing/2014/main" id="{C3B17397-4102-6029-E80F-26A767E8B85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a:extLst>
              <a:ext uri="{FF2B5EF4-FFF2-40B4-BE49-F238E27FC236}">
                <a16:creationId xmlns:a16="http://schemas.microsoft.com/office/drawing/2014/main" id="{C4F04A19-FE82-C077-7400-9319DDB25F8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BE" altLang="en-BE">
              <a:ea typeface="ＭＳ Ｐゴシック" panose="020B0600070205080204" pitchFamily="34" charset="-128"/>
            </a:endParaRPr>
          </a:p>
        </p:txBody>
      </p:sp>
      <p:sp>
        <p:nvSpPr>
          <p:cNvPr id="17411" name="Slide Number Placeholder 3">
            <a:extLst>
              <a:ext uri="{FF2B5EF4-FFF2-40B4-BE49-F238E27FC236}">
                <a16:creationId xmlns:a16="http://schemas.microsoft.com/office/drawing/2014/main" id="{00484BE0-C595-96BC-1A3C-9BB43B43F5A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5EDF4BE1-CECB-604E-8B62-01CE3B6740C7}" type="slidenum">
              <a:rPr lang="en-US" altLang="en-BE" smtClean="0"/>
              <a:pPr/>
              <a:t>3</a:t>
            </a:fld>
            <a:endParaRPr lang="en-US" altLang="en-BE"/>
          </a:p>
        </p:txBody>
      </p:sp>
    </p:spTree>
    <p:extLst>
      <p:ext uri="{BB962C8B-B14F-4D97-AF65-F5344CB8AC3E}">
        <p14:creationId xmlns:p14="http://schemas.microsoft.com/office/powerpoint/2010/main" val="16920500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a:extLst>
              <a:ext uri="{FF2B5EF4-FFF2-40B4-BE49-F238E27FC236}">
                <a16:creationId xmlns:a16="http://schemas.microsoft.com/office/drawing/2014/main" id="{87738DF6-1D09-01B4-4B94-2050B04BFC1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8" name="Notes Placeholder 2">
            <a:extLst>
              <a:ext uri="{FF2B5EF4-FFF2-40B4-BE49-F238E27FC236}">
                <a16:creationId xmlns:a16="http://schemas.microsoft.com/office/drawing/2014/main" id="{E9A6D2A3-B85E-50B9-FDAF-0F9E89918F7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BE" altLang="en-BE">
              <a:ea typeface="ＭＳ Ｐゴシック" panose="020B0600070205080204" pitchFamily="34" charset="-128"/>
            </a:endParaRPr>
          </a:p>
        </p:txBody>
      </p:sp>
      <p:sp>
        <p:nvSpPr>
          <p:cNvPr id="19459" name="Slide Number Placeholder 3">
            <a:extLst>
              <a:ext uri="{FF2B5EF4-FFF2-40B4-BE49-F238E27FC236}">
                <a16:creationId xmlns:a16="http://schemas.microsoft.com/office/drawing/2014/main" id="{5AC9847A-BF6F-5CC8-DB68-A11FEB056D7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2291BB30-6C67-6E4F-9D82-3D6A17D2E924}" type="slidenum">
              <a:rPr lang="en-US" altLang="en-BE" smtClean="0"/>
              <a:pPr/>
              <a:t>7</a:t>
            </a:fld>
            <a:endParaRPr lang="en-US" altLang="en-B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a:extLst>
              <a:ext uri="{FF2B5EF4-FFF2-40B4-BE49-F238E27FC236}">
                <a16:creationId xmlns:a16="http://schemas.microsoft.com/office/drawing/2014/main" id="{39496AB2-EF9C-4976-78EF-77B201FA463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2" name="Notes Placeholder 2">
            <a:extLst>
              <a:ext uri="{FF2B5EF4-FFF2-40B4-BE49-F238E27FC236}">
                <a16:creationId xmlns:a16="http://schemas.microsoft.com/office/drawing/2014/main" id="{169D36A4-8FE5-1909-79AE-4B09FD38F7C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BE" altLang="en-BE">
              <a:ea typeface="ＭＳ Ｐゴシック" panose="020B0600070205080204" pitchFamily="34" charset="-128"/>
            </a:endParaRPr>
          </a:p>
        </p:txBody>
      </p:sp>
      <p:sp>
        <p:nvSpPr>
          <p:cNvPr id="30723" name="Slide Number Placeholder 3">
            <a:extLst>
              <a:ext uri="{FF2B5EF4-FFF2-40B4-BE49-F238E27FC236}">
                <a16:creationId xmlns:a16="http://schemas.microsoft.com/office/drawing/2014/main" id="{68AEA9D1-72A0-ED57-6F7B-799A113BF9A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5EBA7955-6CE5-0049-92E4-08092F5A4479}" type="slidenum">
              <a:rPr lang="en-US" altLang="en-BE" smtClean="0"/>
              <a:pPr/>
              <a:t>9</a:t>
            </a:fld>
            <a:endParaRPr lang="en-US" altLang="en-B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a:extLst>
              <a:ext uri="{FF2B5EF4-FFF2-40B4-BE49-F238E27FC236}">
                <a16:creationId xmlns:a16="http://schemas.microsoft.com/office/drawing/2014/main" id="{0CB0C290-E575-4C57-6A5D-332268F5657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a:extLst>
              <a:ext uri="{FF2B5EF4-FFF2-40B4-BE49-F238E27FC236}">
                <a16:creationId xmlns:a16="http://schemas.microsoft.com/office/drawing/2014/main" id="{BC03022C-D783-92AD-B917-A22E33A2223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BE" altLang="en-BE">
              <a:ea typeface="ＭＳ Ｐゴシック" panose="020B0600070205080204" pitchFamily="34" charset="-128"/>
            </a:endParaRPr>
          </a:p>
        </p:txBody>
      </p:sp>
      <p:sp>
        <p:nvSpPr>
          <p:cNvPr id="32771" name="Slide Number Placeholder 3">
            <a:extLst>
              <a:ext uri="{FF2B5EF4-FFF2-40B4-BE49-F238E27FC236}">
                <a16:creationId xmlns:a16="http://schemas.microsoft.com/office/drawing/2014/main" id="{9B42D30C-6173-0462-1384-A9B0DCE3861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2DDD54FB-4AF4-C546-BC59-EBA4E351E8D3}" type="slidenum">
              <a:rPr lang="en-US" altLang="en-BE" smtClean="0"/>
              <a:pPr/>
              <a:t>17</a:t>
            </a:fld>
            <a:endParaRPr lang="en-US" altLang="en-B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a:extLst>
              <a:ext uri="{FF2B5EF4-FFF2-40B4-BE49-F238E27FC236}">
                <a16:creationId xmlns:a16="http://schemas.microsoft.com/office/drawing/2014/main" id="{49117182-1CFD-DCE6-4284-E7F3F881FC6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2" name="Notes Placeholder 2">
            <a:extLst>
              <a:ext uri="{FF2B5EF4-FFF2-40B4-BE49-F238E27FC236}">
                <a16:creationId xmlns:a16="http://schemas.microsoft.com/office/drawing/2014/main" id="{CFD047D3-7DAC-7BF2-35F5-D92A690C17A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BE" altLang="en-BE">
              <a:ea typeface="ＭＳ Ｐゴシック" panose="020B0600070205080204" pitchFamily="34" charset="-128"/>
            </a:endParaRPr>
          </a:p>
        </p:txBody>
      </p:sp>
      <p:sp>
        <p:nvSpPr>
          <p:cNvPr id="35843" name="Slide Number Placeholder 3">
            <a:extLst>
              <a:ext uri="{FF2B5EF4-FFF2-40B4-BE49-F238E27FC236}">
                <a16:creationId xmlns:a16="http://schemas.microsoft.com/office/drawing/2014/main" id="{6858E5F5-B600-E7BD-FE44-75F1C17FBA7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300F8818-66FB-6841-A481-A6ADFAFC9D55}" type="slidenum">
              <a:rPr lang="en-US" altLang="en-BE" smtClean="0"/>
              <a:pPr/>
              <a:t>18</a:t>
            </a:fld>
            <a:endParaRPr lang="en-US" altLang="en-B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fr-FR"/>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Click to edit Master subtitle style</a:t>
            </a:r>
            <a:endParaRPr lang="en-US"/>
          </a:p>
        </p:txBody>
      </p:sp>
      <p:sp>
        <p:nvSpPr>
          <p:cNvPr id="4" name="Date Placeholder 3">
            <a:extLst>
              <a:ext uri="{FF2B5EF4-FFF2-40B4-BE49-F238E27FC236}">
                <a16:creationId xmlns:a16="http://schemas.microsoft.com/office/drawing/2014/main" id="{ECA96CC2-6F79-56C4-E5BF-3FE045892387}"/>
              </a:ext>
            </a:extLst>
          </p:cNvPr>
          <p:cNvSpPr>
            <a:spLocks noGrp="1"/>
          </p:cNvSpPr>
          <p:nvPr>
            <p:ph type="dt" sz="half" idx="10"/>
          </p:nvPr>
        </p:nvSpPr>
        <p:spPr/>
        <p:txBody>
          <a:bodyPr/>
          <a:lstStyle>
            <a:lvl1pPr>
              <a:defRPr/>
            </a:lvl1pPr>
          </a:lstStyle>
          <a:p>
            <a:pPr>
              <a:defRPr/>
            </a:pPr>
            <a:fld id="{69B8ECC3-8229-9048-A5D2-0D1E7DFDD439}" type="datetime1">
              <a:rPr lang="en-US" altLang="en-BE"/>
              <a:pPr>
                <a:defRPr/>
              </a:pPr>
              <a:t>6/21/22</a:t>
            </a:fld>
            <a:endParaRPr lang="en-US" altLang="en-BE"/>
          </a:p>
        </p:txBody>
      </p:sp>
      <p:sp>
        <p:nvSpPr>
          <p:cNvPr id="5" name="Footer Placeholder 4">
            <a:extLst>
              <a:ext uri="{FF2B5EF4-FFF2-40B4-BE49-F238E27FC236}">
                <a16:creationId xmlns:a16="http://schemas.microsoft.com/office/drawing/2014/main" id="{DC0F736A-FE91-671B-59B1-9BF5460F7C60}"/>
              </a:ext>
            </a:extLst>
          </p:cNvPr>
          <p:cNvSpPr>
            <a:spLocks noGrp="1"/>
          </p:cNvSpPr>
          <p:nvPr>
            <p:ph type="ftr" sz="quarter" idx="11"/>
          </p:nvPr>
        </p:nvSpPr>
        <p:spPr/>
        <p:txBody>
          <a:bodyPr/>
          <a:lstStyle>
            <a:lvl1pPr>
              <a:defRPr/>
            </a:lvl1pPr>
          </a:lstStyle>
          <a:p>
            <a:pPr>
              <a:defRPr/>
            </a:pPr>
            <a:r>
              <a:rPr lang="en-US" altLang="en-BE"/>
              <a:t>Gen.B.(r) Avv. Pierpaolo Rossi</a:t>
            </a:r>
          </a:p>
        </p:txBody>
      </p:sp>
      <p:sp>
        <p:nvSpPr>
          <p:cNvPr id="6" name="Slide Number Placeholder 5">
            <a:extLst>
              <a:ext uri="{FF2B5EF4-FFF2-40B4-BE49-F238E27FC236}">
                <a16:creationId xmlns:a16="http://schemas.microsoft.com/office/drawing/2014/main" id="{92D02329-33A0-3E4D-A2A2-5D625ED1E955}"/>
              </a:ext>
            </a:extLst>
          </p:cNvPr>
          <p:cNvSpPr>
            <a:spLocks noGrp="1"/>
          </p:cNvSpPr>
          <p:nvPr>
            <p:ph type="sldNum" sz="quarter" idx="12"/>
          </p:nvPr>
        </p:nvSpPr>
        <p:spPr/>
        <p:txBody>
          <a:bodyPr/>
          <a:lstStyle>
            <a:lvl1pPr>
              <a:defRPr/>
            </a:lvl1pPr>
          </a:lstStyle>
          <a:p>
            <a:pPr>
              <a:defRPr/>
            </a:pPr>
            <a:fld id="{1EDCF0F8-E540-DC4F-940C-671B9F1FC90C}" type="slidenum">
              <a:rPr lang="en-US" altLang="en-BE"/>
              <a:pPr>
                <a:defRPr/>
              </a:pPr>
              <a:t>‹#›</a:t>
            </a:fld>
            <a:endParaRPr lang="en-US" altLang="en-BE"/>
          </a:p>
        </p:txBody>
      </p:sp>
    </p:spTree>
    <p:extLst>
      <p:ext uri="{BB962C8B-B14F-4D97-AF65-F5344CB8AC3E}">
        <p14:creationId xmlns:p14="http://schemas.microsoft.com/office/powerpoint/2010/main" val="19942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Date Placeholder 3">
            <a:extLst>
              <a:ext uri="{FF2B5EF4-FFF2-40B4-BE49-F238E27FC236}">
                <a16:creationId xmlns:a16="http://schemas.microsoft.com/office/drawing/2014/main" id="{45516C01-797F-4DBA-5A9E-3877ED8F001A}"/>
              </a:ext>
            </a:extLst>
          </p:cNvPr>
          <p:cNvSpPr>
            <a:spLocks noGrp="1"/>
          </p:cNvSpPr>
          <p:nvPr>
            <p:ph type="dt" sz="half" idx="10"/>
          </p:nvPr>
        </p:nvSpPr>
        <p:spPr/>
        <p:txBody>
          <a:bodyPr/>
          <a:lstStyle>
            <a:lvl1pPr>
              <a:defRPr/>
            </a:lvl1pPr>
          </a:lstStyle>
          <a:p>
            <a:pPr>
              <a:defRPr/>
            </a:pPr>
            <a:fld id="{C9FF03A6-EC3D-714E-B872-1D8C238B8C54}" type="datetime1">
              <a:rPr lang="en-US" altLang="en-BE"/>
              <a:pPr>
                <a:defRPr/>
              </a:pPr>
              <a:t>6/21/22</a:t>
            </a:fld>
            <a:endParaRPr lang="en-US" altLang="en-BE"/>
          </a:p>
        </p:txBody>
      </p:sp>
      <p:sp>
        <p:nvSpPr>
          <p:cNvPr id="5" name="Footer Placeholder 4">
            <a:extLst>
              <a:ext uri="{FF2B5EF4-FFF2-40B4-BE49-F238E27FC236}">
                <a16:creationId xmlns:a16="http://schemas.microsoft.com/office/drawing/2014/main" id="{63E5294D-F30F-026A-F3A2-64A995005DE1}"/>
              </a:ext>
            </a:extLst>
          </p:cNvPr>
          <p:cNvSpPr>
            <a:spLocks noGrp="1"/>
          </p:cNvSpPr>
          <p:nvPr>
            <p:ph type="ftr" sz="quarter" idx="11"/>
          </p:nvPr>
        </p:nvSpPr>
        <p:spPr/>
        <p:txBody>
          <a:bodyPr/>
          <a:lstStyle>
            <a:lvl1pPr>
              <a:defRPr/>
            </a:lvl1pPr>
          </a:lstStyle>
          <a:p>
            <a:pPr>
              <a:defRPr/>
            </a:pPr>
            <a:r>
              <a:rPr lang="en-US" altLang="en-BE"/>
              <a:t>Gen.B.(r) Avv. Pierpaolo Rossi</a:t>
            </a:r>
          </a:p>
        </p:txBody>
      </p:sp>
      <p:sp>
        <p:nvSpPr>
          <p:cNvPr id="6" name="Slide Number Placeholder 5">
            <a:extLst>
              <a:ext uri="{FF2B5EF4-FFF2-40B4-BE49-F238E27FC236}">
                <a16:creationId xmlns:a16="http://schemas.microsoft.com/office/drawing/2014/main" id="{F505893A-8E4C-97E7-E10C-49652687C43D}"/>
              </a:ext>
            </a:extLst>
          </p:cNvPr>
          <p:cNvSpPr>
            <a:spLocks noGrp="1"/>
          </p:cNvSpPr>
          <p:nvPr>
            <p:ph type="sldNum" sz="quarter" idx="12"/>
          </p:nvPr>
        </p:nvSpPr>
        <p:spPr/>
        <p:txBody>
          <a:bodyPr/>
          <a:lstStyle>
            <a:lvl1pPr>
              <a:defRPr/>
            </a:lvl1pPr>
          </a:lstStyle>
          <a:p>
            <a:pPr>
              <a:defRPr/>
            </a:pPr>
            <a:fld id="{575721B4-AA3A-A445-9DAC-073D94C30AB6}" type="slidenum">
              <a:rPr lang="en-US" altLang="en-BE"/>
              <a:pPr>
                <a:defRPr/>
              </a:pPr>
              <a:t>‹#›</a:t>
            </a:fld>
            <a:endParaRPr lang="en-US" altLang="en-BE"/>
          </a:p>
        </p:txBody>
      </p:sp>
    </p:spTree>
    <p:extLst>
      <p:ext uri="{BB962C8B-B14F-4D97-AF65-F5344CB8AC3E}">
        <p14:creationId xmlns:p14="http://schemas.microsoft.com/office/powerpoint/2010/main" val="205039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FR"/>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Date Placeholder 3">
            <a:extLst>
              <a:ext uri="{FF2B5EF4-FFF2-40B4-BE49-F238E27FC236}">
                <a16:creationId xmlns:a16="http://schemas.microsoft.com/office/drawing/2014/main" id="{9C3643A5-F2C4-D897-B5E9-A83560286A94}"/>
              </a:ext>
            </a:extLst>
          </p:cNvPr>
          <p:cNvSpPr>
            <a:spLocks noGrp="1"/>
          </p:cNvSpPr>
          <p:nvPr>
            <p:ph type="dt" sz="half" idx="10"/>
          </p:nvPr>
        </p:nvSpPr>
        <p:spPr/>
        <p:txBody>
          <a:bodyPr/>
          <a:lstStyle>
            <a:lvl1pPr>
              <a:defRPr/>
            </a:lvl1pPr>
          </a:lstStyle>
          <a:p>
            <a:pPr>
              <a:defRPr/>
            </a:pPr>
            <a:fld id="{27358BCE-F4FA-8E48-B57E-0791D6DEBE83}" type="datetime1">
              <a:rPr lang="en-US" altLang="en-BE"/>
              <a:pPr>
                <a:defRPr/>
              </a:pPr>
              <a:t>6/21/22</a:t>
            </a:fld>
            <a:endParaRPr lang="en-US" altLang="en-BE"/>
          </a:p>
        </p:txBody>
      </p:sp>
      <p:sp>
        <p:nvSpPr>
          <p:cNvPr id="5" name="Footer Placeholder 4">
            <a:extLst>
              <a:ext uri="{FF2B5EF4-FFF2-40B4-BE49-F238E27FC236}">
                <a16:creationId xmlns:a16="http://schemas.microsoft.com/office/drawing/2014/main" id="{76396621-13C1-4A69-E46F-D1F020D3FF56}"/>
              </a:ext>
            </a:extLst>
          </p:cNvPr>
          <p:cNvSpPr>
            <a:spLocks noGrp="1"/>
          </p:cNvSpPr>
          <p:nvPr>
            <p:ph type="ftr" sz="quarter" idx="11"/>
          </p:nvPr>
        </p:nvSpPr>
        <p:spPr/>
        <p:txBody>
          <a:bodyPr/>
          <a:lstStyle>
            <a:lvl1pPr>
              <a:defRPr/>
            </a:lvl1pPr>
          </a:lstStyle>
          <a:p>
            <a:pPr>
              <a:defRPr/>
            </a:pPr>
            <a:r>
              <a:rPr lang="en-US" altLang="en-BE"/>
              <a:t>Gen.B.(r) Avv. Pierpaolo Rossi</a:t>
            </a:r>
          </a:p>
        </p:txBody>
      </p:sp>
      <p:sp>
        <p:nvSpPr>
          <p:cNvPr id="6" name="Slide Number Placeholder 5">
            <a:extLst>
              <a:ext uri="{FF2B5EF4-FFF2-40B4-BE49-F238E27FC236}">
                <a16:creationId xmlns:a16="http://schemas.microsoft.com/office/drawing/2014/main" id="{478B222E-7DD1-AF85-2E34-443A770E5E70}"/>
              </a:ext>
            </a:extLst>
          </p:cNvPr>
          <p:cNvSpPr>
            <a:spLocks noGrp="1"/>
          </p:cNvSpPr>
          <p:nvPr>
            <p:ph type="sldNum" sz="quarter" idx="12"/>
          </p:nvPr>
        </p:nvSpPr>
        <p:spPr/>
        <p:txBody>
          <a:bodyPr/>
          <a:lstStyle>
            <a:lvl1pPr>
              <a:defRPr/>
            </a:lvl1pPr>
          </a:lstStyle>
          <a:p>
            <a:pPr>
              <a:defRPr/>
            </a:pPr>
            <a:fld id="{EE49EB28-3E05-0D41-9843-D543E02A69A9}" type="slidenum">
              <a:rPr lang="en-US" altLang="en-BE"/>
              <a:pPr>
                <a:defRPr/>
              </a:pPr>
              <a:t>‹#›</a:t>
            </a:fld>
            <a:endParaRPr lang="en-US" altLang="en-BE"/>
          </a:p>
        </p:txBody>
      </p:sp>
    </p:spTree>
    <p:extLst>
      <p:ext uri="{BB962C8B-B14F-4D97-AF65-F5344CB8AC3E}">
        <p14:creationId xmlns:p14="http://schemas.microsoft.com/office/powerpoint/2010/main" val="1300176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idx="1"/>
          </p:nvPr>
        </p:nvSpPr>
        <p:spPr/>
        <p:txBody>
          <a:body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Date Placeholder 3">
            <a:extLst>
              <a:ext uri="{FF2B5EF4-FFF2-40B4-BE49-F238E27FC236}">
                <a16:creationId xmlns:a16="http://schemas.microsoft.com/office/drawing/2014/main" id="{8A842387-479D-B5BB-4895-6FA31BD0FE31}"/>
              </a:ext>
            </a:extLst>
          </p:cNvPr>
          <p:cNvSpPr>
            <a:spLocks noGrp="1"/>
          </p:cNvSpPr>
          <p:nvPr>
            <p:ph type="dt" sz="half" idx="10"/>
          </p:nvPr>
        </p:nvSpPr>
        <p:spPr/>
        <p:txBody>
          <a:bodyPr/>
          <a:lstStyle>
            <a:lvl1pPr>
              <a:defRPr/>
            </a:lvl1pPr>
          </a:lstStyle>
          <a:p>
            <a:pPr>
              <a:defRPr/>
            </a:pPr>
            <a:fld id="{7379B51A-FE05-2243-A79E-AFF9280EA256}" type="datetime1">
              <a:rPr lang="en-US" altLang="en-BE"/>
              <a:pPr>
                <a:defRPr/>
              </a:pPr>
              <a:t>6/21/22</a:t>
            </a:fld>
            <a:endParaRPr lang="en-US" altLang="en-BE"/>
          </a:p>
        </p:txBody>
      </p:sp>
      <p:sp>
        <p:nvSpPr>
          <p:cNvPr id="5" name="Footer Placeholder 4">
            <a:extLst>
              <a:ext uri="{FF2B5EF4-FFF2-40B4-BE49-F238E27FC236}">
                <a16:creationId xmlns:a16="http://schemas.microsoft.com/office/drawing/2014/main" id="{85C34D01-6CA5-1F14-FE39-BD685DBB9812}"/>
              </a:ext>
            </a:extLst>
          </p:cNvPr>
          <p:cNvSpPr>
            <a:spLocks noGrp="1"/>
          </p:cNvSpPr>
          <p:nvPr>
            <p:ph type="ftr" sz="quarter" idx="11"/>
          </p:nvPr>
        </p:nvSpPr>
        <p:spPr/>
        <p:txBody>
          <a:bodyPr/>
          <a:lstStyle>
            <a:lvl1pPr>
              <a:defRPr/>
            </a:lvl1pPr>
          </a:lstStyle>
          <a:p>
            <a:pPr>
              <a:defRPr/>
            </a:pPr>
            <a:r>
              <a:rPr lang="en-US" altLang="en-BE"/>
              <a:t>Gen.B.(r) Avv. Pierpaolo Rossi</a:t>
            </a:r>
          </a:p>
        </p:txBody>
      </p:sp>
      <p:sp>
        <p:nvSpPr>
          <p:cNvPr id="6" name="Slide Number Placeholder 5">
            <a:extLst>
              <a:ext uri="{FF2B5EF4-FFF2-40B4-BE49-F238E27FC236}">
                <a16:creationId xmlns:a16="http://schemas.microsoft.com/office/drawing/2014/main" id="{2BAC75DC-7FBE-0F22-3316-255CA47809AE}"/>
              </a:ext>
            </a:extLst>
          </p:cNvPr>
          <p:cNvSpPr>
            <a:spLocks noGrp="1"/>
          </p:cNvSpPr>
          <p:nvPr>
            <p:ph type="sldNum" sz="quarter" idx="12"/>
          </p:nvPr>
        </p:nvSpPr>
        <p:spPr/>
        <p:txBody>
          <a:bodyPr/>
          <a:lstStyle>
            <a:lvl1pPr>
              <a:defRPr/>
            </a:lvl1pPr>
          </a:lstStyle>
          <a:p>
            <a:pPr>
              <a:defRPr/>
            </a:pPr>
            <a:fld id="{EA4BAD5A-78E8-2D4C-AE16-14A4A0F2BF4F}" type="slidenum">
              <a:rPr lang="en-US" altLang="en-BE"/>
              <a:pPr>
                <a:defRPr/>
              </a:pPr>
              <a:t>‹#›</a:t>
            </a:fld>
            <a:endParaRPr lang="en-US" altLang="en-BE"/>
          </a:p>
        </p:txBody>
      </p:sp>
    </p:spTree>
    <p:extLst>
      <p:ext uri="{BB962C8B-B14F-4D97-AF65-F5344CB8AC3E}">
        <p14:creationId xmlns:p14="http://schemas.microsoft.com/office/powerpoint/2010/main" val="2215943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r-FR"/>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Click to edit Master text styles</a:t>
            </a:r>
          </a:p>
        </p:txBody>
      </p:sp>
      <p:sp>
        <p:nvSpPr>
          <p:cNvPr id="4" name="Date Placeholder 3">
            <a:extLst>
              <a:ext uri="{FF2B5EF4-FFF2-40B4-BE49-F238E27FC236}">
                <a16:creationId xmlns:a16="http://schemas.microsoft.com/office/drawing/2014/main" id="{96E61980-98D3-9653-A420-D6A1E7E9979E}"/>
              </a:ext>
            </a:extLst>
          </p:cNvPr>
          <p:cNvSpPr>
            <a:spLocks noGrp="1"/>
          </p:cNvSpPr>
          <p:nvPr>
            <p:ph type="dt" sz="half" idx="10"/>
          </p:nvPr>
        </p:nvSpPr>
        <p:spPr/>
        <p:txBody>
          <a:bodyPr/>
          <a:lstStyle>
            <a:lvl1pPr>
              <a:defRPr/>
            </a:lvl1pPr>
          </a:lstStyle>
          <a:p>
            <a:pPr>
              <a:defRPr/>
            </a:pPr>
            <a:fld id="{11A010A0-28D5-B24C-9496-3E756D136216}" type="datetime1">
              <a:rPr lang="en-US" altLang="en-BE"/>
              <a:pPr>
                <a:defRPr/>
              </a:pPr>
              <a:t>6/21/22</a:t>
            </a:fld>
            <a:endParaRPr lang="en-US" altLang="en-BE"/>
          </a:p>
        </p:txBody>
      </p:sp>
      <p:sp>
        <p:nvSpPr>
          <p:cNvPr id="5" name="Footer Placeholder 4">
            <a:extLst>
              <a:ext uri="{FF2B5EF4-FFF2-40B4-BE49-F238E27FC236}">
                <a16:creationId xmlns:a16="http://schemas.microsoft.com/office/drawing/2014/main" id="{3365602B-BEB8-817A-B2C3-4F860A895BFE}"/>
              </a:ext>
            </a:extLst>
          </p:cNvPr>
          <p:cNvSpPr>
            <a:spLocks noGrp="1"/>
          </p:cNvSpPr>
          <p:nvPr>
            <p:ph type="ftr" sz="quarter" idx="11"/>
          </p:nvPr>
        </p:nvSpPr>
        <p:spPr/>
        <p:txBody>
          <a:bodyPr/>
          <a:lstStyle>
            <a:lvl1pPr>
              <a:defRPr/>
            </a:lvl1pPr>
          </a:lstStyle>
          <a:p>
            <a:pPr>
              <a:defRPr/>
            </a:pPr>
            <a:r>
              <a:rPr lang="en-US" altLang="en-BE"/>
              <a:t>Gen.B.(r) Avv. Pierpaolo Rossi</a:t>
            </a:r>
          </a:p>
        </p:txBody>
      </p:sp>
      <p:sp>
        <p:nvSpPr>
          <p:cNvPr id="6" name="Slide Number Placeholder 5">
            <a:extLst>
              <a:ext uri="{FF2B5EF4-FFF2-40B4-BE49-F238E27FC236}">
                <a16:creationId xmlns:a16="http://schemas.microsoft.com/office/drawing/2014/main" id="{4E777EE1-3389-B9D7-4B70-EABE69ACA9CB}"/>
              </a:ext>
            </a:extLst>
          </p:cNvPr>
          <p:cNvSpPr>
            <a:spLocks noGrp="1"/>
          </p:cNvSpPr>
          <p:nvPr>
            <p:ph type="sldNum" sz="quarter" idx="12"/>
          </p:nvPr>
        </p:nvSpPr>
        <p:spPr/>
        <p:txBody>
          <a:bodyPr/>
          <a:lstStyle>
            <a:lvl1pPr>
              <a:defRPr/>
            </a:lvl1pPr>
          </a:lstStyle>
          <a:p>
            <a:pPr>
              <a:defRPr/>
            </a:pPr>
            <a:fld id="{CE51FB57-7FD0-E247-ADAB-E330114A804C}" type="slidenum">
              <a:rPr lang="en-US" altLang="en-BE"/>
              <a:pPr>
                <a:defRPr/>
              </a:pPr>
              <a:t>‹#›</a:t>
            </a:fld>
            <a:endParaRPr lang="en-US" altLang="en-BE"/>
          </a:p>
        </p:txBody>
      </p:sp>
    </p:spTree>
    <p:extLst>
      <p:ext uri="{BB962C8B-B14F-4D97-AF65-F5344CB8AC3E}">
        <p14:creationId xmlns:p14="http://schemas.microsoft.com/office/powerpoint/2010/main" val="3353621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5" name="Date Placeholder 3">
            <a:extLst>
              <a:ext uri="{FF2B5EF4-FFF2-40B4-BE49-F238E27FC236}">
                <a16:creationId xmlns:a16="http://schemas.microsoft.com/office/drawing/2014/main" id="{4592AD32-3CBA-F0A6-08EE-14E058FA1CAB}"/>
              </a:ext>
            </a:extLst>
          </p:cNvPr>
          <p:cNvSpPr>
            <a:spLocks noGrp="1"/>
          </p:cNvSpPr>
          <p:nvPr>
            <p:ph type="dt" sz="half" idx="10"/>
          </p:nvPr>
        </p:nvSpPr>
        <p:spPr/>
        <p:txBody>
          <a:bodyPr/>
          <a:lstStyle>
            <a:lvl1pPr>
              <a:defRPr/>
            </a:lvl1pPr>
          </a:lstStyle>
          <a:p>
            <a:pPr>
              <a:defRPr/>
            </a:pPr>
            <a:fld id="{C15D2CE8-2A1B-824C-A704-3B454D7052C6}" type="datetime1">
              <a:rPr lang="en-US" altLang="en-BE"/>
              <a:pPr>
                <a:defRPr/>
              </a:pPr>
              <a:t>6/21/22</a:t>
            </a:fld>
            <a:endParaRPr lang="en-US" altLang="en-BE"/>
          </a:p>
        </p:txBody>
      </p:sp>
      <p:sp>
        <p:nvSpPr>
          <p:cNvPr id="6" name="Footer Placeholder 4">
            <a:extLst>
              <a:ext uri="{FF2B5EF4-FFF2-40B4-BE49-F238E27FC236}">
                <a16:creationId xmlns:a16="http://schemas.microsoft.com/office/drawing/2014/main" id="{C37C24F3-D1D5-CB46-D802-C8A4BFF261A2}"/>
              </a:ext>
            </a:extLst>
          </p:cNvPr>
          <p:cNvSpPr>
            <a:spLocks noGrp="1"/>
          </p:cNvSpPr>
          <p:nvPr>
            <p:ph type="ftr" sz="quarter" idx="11"/>
          </p:nvPr>
        </p:nvSpPr>
        <p:spPr/>
        <p:txBody>
          <a:bodyPr/>
          <a:lstStyle>
            <a:lvl1pPr>
              <a:defRPr/>
            </a:lvl1pPr>
          </a:lstStyle>
          <a:p>
            <a:pPr>
              <a:defRPr/>
            </a:pPr>
            <a:r>
              <a:rPr lang="en-US" altLang="en-BE"/>
              <a:t>Gen.B.(r) Avv. Pierpaolo Rossi</a:t>
            </a:r>
          </a:p>
        </p:txBody>
      </p:sp>
      <p:sp>
        <p:nvSpPr>
          <p:cNvPr id="7" name="Slide Number Placeholder 5">
            <a:extLst>
              <a:ext uri="{FF2B5EF4-FFF2-40B4-BE49-F238E27FC236}">
                <a16:creationId xmlns:a16="http://schemas.microsoft.com/office/drawing/2014/main" id="{CDBB940E-C449-66E0-8973-CE1F56622A37}"/>
              </a:ext>
            </a:extLst>
          </p:cNvPr>
          <p:cNvSpPr>
            <a:spLocks noGrp="1"/>
          </p:cNvSpPr>
          <p:nvPr>
            <p:ph type="sldNum" sz="quarter" idx="12"/>
          </p:nvPr>
        </p:nvSpPr>
        <p:spPr/>
        <p:txBody>
          <a:bodyPr/>
          <a:lstStyle>
            <a:lvl1pPr>
              <a:defRPr/>
            </a:lvl1pPr>
          </a:lstStyle>
          <a:p>
            <a:pPr>
              <a:defRPr/>
            </a:pPr>
            <a:fld id="{ADD0EDD9-F720-C743-978E-6FDBD4F5EDEF}" type="slidenum">
              <a:rPr lang="en-US" altLang="en-BE"/>
              <a:pPr>
                <a:defRPr/>
              </a:pPr>
              <a:t>‹#›</a:t>
            </a:fld>
            <a:endParaRPr lang="en-US" altLang="en-BE"/>
          </a:p>
        </p:txBody>
      </p:sp>
    </p:spTree>
    <p:extLst>
      <p:ext uri="{BB962C8B-B14F-4D97-AF65-F5344CB8AC3E}">
        <p14:creationId xmlns:p14="http://schemas.microsoft.com/office/powerpoint/2010/main" val="1230918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7" name="Date Placeholder 3">
            <a:extLst>
              <a:ext uri="{FF2B5EF4-FFF2-40B4-BE49-F238E27FC236}">
                <a16:creationId xmlns:a16="http://schemas.microsoft.com/office/drawing/2014/main" id="{E3F85D7E-80BE-6021-CDA4-7B6D3D8E61DF}"/>
              </a:ext>
            </a:extLst>
          </p:cNvPr>
          <p:cNvSpPr>
            <a:spLocks noGrp="1"/>
          </p:cNvSpPr>
          <p:nvPr>
            <p:ph type="dt" sz="half" idx="10"/>
          </p:nvPr>
        </p:nvSpPr>
        <p:spPr/>
        <p:txBody>
          <a:bodyPr/>
          <a:lstStyle>
            <a:lvl1pPr>
              <a:defRPr/>
            </a:lvl1pPr>
          </a:lstStyle>
          <a:p>
            <a:pPr>
              <a:defRPr/>
            </a:pPr>
            <a:fld id="{BF2DFBAA-A2AA-234C-81C3-DEB41B504BBD}" type="datetime1">
              <a:rPr lang="en-US" altLang="en-BE"/>
              <a:pPr>
                <a:defRPr/>
              </a:pPr>
              <a:t>6/21/22</a:t>
            </a:fld>
            <a:endParaRPr lang="en-US" altLang="en-BE"/>
          </a:p>
        </p:txBody>
      </p:sp>
      <p:sp>
        <p:nvSpPr>
          <p:cNvPr id="8" name="Footer Placeholder 4">
            <a:extLst>
              <a:ext uri="{FF2B5EF4-FFF2-40B4-BE49-F238E27FC236}">
                <a16:creationId xmlns:a16="http://schemas.microsoft.com/office/drawing/2014/main" id="{4BA64CB6-9B84-95E0-1AC6-DA90F78A11A8}"/>
              </a:ext>
            </a:extLst>
          </p:cNvPr>
          <p:cNvSpPr>
            <a:spLocks noGrp="1"/>
          </p:cNvSpPr>
          <p:nvPr>
            <p:ph type="ftr" sz="quarter" idx="11"/>
          </p:nvPr>
        </p:nvSpPr>
        <p:spPr/>
        <p:txBody>
          <a:bodyPr/>
          <a:lstStyle>
            <a:lvl1pPr>
              <a:defRPr/>
            </a:lvl1pPr>
          </a:lstStyle>
          <a:p>
            <a:pPr>
              <a:defRPr/>
            </a:pPr>
            <a:r>
              <a:rPr lang="en-US" altLang="en-BE"/>
              <a:t>Gen.B.(r) Avv. Pierpaolo Rossi</a:t>
            </a:r>
          </a:p>
        </p:txBody>
      </p:sp>
      <p:sp>
        <p:nvSpPr>
          <p:cNvPr id="9" name="Slide Number Placeholder 5">
            <a:extLst>
              <a:ext uri="{FF2B5EF4-FFF2-40B4-BE49-F238E27FC236}">
                <a16:creationId xmlns:a16="http://schemas.microsoft.com/office/drawing/2014/main" id="{ACCB0CF2-FF3F-04A2-0DA5-B76CEBDAC7F6}"/>
              </a:ext>
            </a:extLst>
          </p:cNvPr>
          <p:cNvSpPr>
            <a:spLocks noGrp="1"/>
          </p:cNvSpPr>
          <p:nvPr>
            <p:ph type="sldNum" sz="quarter" idx="12"/>
          </p:nvPr>
        </p:nvSpPr>
        <p:spPr/>
        <p:txBody>
          <a:bodyPr/>
          <a:lstStyle>
            <a:lvl1pPr>
              <a:defRPr/>
            </a:lvl1pPr>
          </a:lstStyle>
          <a:p>
            <a:pPr>
              <a:defRPr/>
            </a:pPr>
            <a:fld id="{51150B91-BFD7-D742-8F9F-D841E89FBA98}" type="slidenum">
              <a:rPr lang="en-US" altLang="en-BE"/>
              <a:pPr>
                <a:defRPr/>
              </a:pPr>
              <a:t>‹#›</a:t>
            </a:fld>
            <a:endParaRPr lang="en-US" altLang="en-BE"/>
          </a:p>
        </p:txBody>
      </p:sp>
    </p:spTree>
    <p:extLst>
      <p:ext uri="{BB962C8B-B14F-4D97-AF65-F5344CB8AC3E}">
        <p14:creationId xmlns:p14="http://schemas.microsoft.com/office/powerpoint/2010/main" val="1705958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Date Placeholder 3">
            <a:extLst>
              <a:ext uri="{FF2B5EF4-FFF2-40B4-BE49-F238E27FC236}">
                <a16:creationId xmlns:a16="http://schemas.microsoft.com/office/drawing/2014/main" id="{558196A1-4B67-DD2C-97A8-A887F9FE1B59}"/>
              </a:ext>
            </a:extLst>
          </p:cNvPr>
          <p:cNvSpPr>
            <a:spLocks noGrp="1"/>
          </p:cNvSpPr>
          <p:nvPr>
            <p:ph type="dt" sz="half" idx="10"/>
          </p:nvPr>
        </p:nvSpPr>
        <p:spPr/>
        <p:txBody>
          <a:bodyPr/>
          <a:lstStyle>
            <a:lvl1pPr>
              <a:defRPr/>
            </a:lvl1pPr>
          </a:lstStyle>
          <a:p>
            <a:pPr>
              <a:defRPr/>
            </a:pPr>
            <a:fld id="{EA066B2F-7E06-884C-BA49-2B95DE50C5F8}" type="datetime1">
              <a:rPr lang="en-US" altLang="en-BE"/>
              <a:pPr>
                <a:defRPr/>
              </a:pPr>
              <a:t>6/21/22</a:t>
            </a:fld>
            <a:endParaRPr lang="en-US" altLang="en-BE"/>
          </a:p>
        </p:txBody>
      </p:sp>
      <p:sp>
        <p:nvSpPr>
          <p:cNvPr id="4" name="Footer Placeholder 4">
            <a:extLst>
              <a:ext uri="{FF2B5EF4-FFF2-40B4-BE49-F238E27FC236}">
                <a16:creationId xmlns:a16="http://schemas.microsoft.com/office/drawing/2014/main" id="{674D2BF1-9213-0F00-F190-D1D9A30E447C}"/>
              </a:ext>
            </a:extLst>
          </p:cNvPr>
          <p:cNvSpPr>
            <a:spLocks noGrp="1"/>
          </p:cNvSpPr>
          <p:nvPr>
            <p:ph type="ftr" sz="quarter" idx="11"/>
          </p:nvPr>
        </p:nvSpPr>
        <p:spPr/>
        <p:txBody>
          <a:bodyPr/>
          <a:lstStyle>
            <a:lvl1pPr>
              <a:defRPr/>
            </a:lvl1pPr>
          </a:lstStyle>
          <a:p>
            <a:pPr>
              <a:defRPr/>
            </a:pPr>
            <a:r>
              <a:rPr lang="en-US" altLang="en-BE"/>
              <a:t>Gen.B.(r) Avv. Pierpaolo Rossi</a:t>
            </a:r>
          </a:p>
        </p:txBody>
      </p:sp>
      <p:sp>
        <p:nvSpPr>
          <p:cNvPr id="5" name="Slide Number Placeholder 5">
            <a:extLst>
              <a:ext uri="{FF2B5EF4-FFF2-40B4-BE49-F238E27FC236}">
                <a16:creationId xmlns:a16="http://schemas.microsoft.com/office/drawing/2014/main" id="{D3E4EBF7-6E67-BB96-DBF1-97E39D73D00C}"/>
              </a:ext>
            </a:extLst>
          </p:cNvPr>
          <p:cNvSpPr>
            <a:spLocks noGrp="1"/>
          </p:cNvSpPr>
          <p:nvPr>
            <p:ph type="sldNum" sz="quarter" idx="12"/>
          </p:nvPr>
        </p:nvSpPr>
        <p:spPr/>
        <p:txBody>
          <a:bodyPr/>
          <a:lstStyle>
            <a:lvl1pPr>
              <a:defRPr/>
            </a:lvl1pPr>
          </a:lstStyle>
          <a:p>
            <a:pPr>
              <a:defRPr/>
            </a:pPr>
            <a:fld id="{0A290DF1-99BD-814D-8636-97490C5817CF}" type="slidenum">
              <a:rPr lang="en-US" altLang="en-BE"/>
              <a:pPr>
                <a:defRPr/>
              </a:pPr>
              <a:t>‹#›</a:t>
            </a:fld>
            <a:endParaRPr lang="en-US" altLang="en-BE"/>
          </a:p>
        </p:txBody>
      </p:sp>
    </p:spTree>
    <p:extLst>
      <p:ext uri="{BB962C8B-B14F-4D97-AF65-F5344CB8AC3E}">
        <p14:creationId xmlns:p14="http://schemas.microsoft.com/office/powerpoint/2010/main" val="2908277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01361FF7-71AD-1DA9-0EE9-61B396FC6A15}"/>
              </a:ext>
            </a:extLst>
          </p:cNvPr>
          <p:cNvSpPr>
            <a:spLocks noGrp="1"/>
          </p:cNvSpPr>
          <p:nvPr>
            <p:ph type="dt" sz="half" idx="10"/>
          </p:nvPr>
        </p:nvSpPr>
        <p:spPr/>
        <p:txBody>
          <a:bodyPr/>
          <a:lstStyle>
            <a:lvl1pPr>
              <a:defRPr/>
            </a:lvl1pPr>
          </a:lstStyle>
          <a:p>
            <a:pPr>
              <a:defRPr/>
            </a:pPr>
            <a:fld id="{BF25CC6B-5A7B-5D43-AE6A-AEA2FC10E91C}" type="datetime1">
              <a:rPr lang="en-US" altLang="en-BE"/>
              <a:pPr>
                <a:defRPr/>
              </a:pPr>
              <a:t>6/21/22</a:t>
            </a:fld>
            <a:endParaRPr lang="en-US" altLang="en-BE"/>
          </a:p>
        </p:txBody>
      </p:sp>
      <p:sp>
        <p:nvSpPr>
          <p:cNvPr id="3" name="Footer Placeholder 4">
            <a:extLst>
              <a:ext uri="{FF2B5EF4-FFF2-40B4-BE49-F238E27FC236}">
                <a16:creationId xmlns:a16="http://schemas.microsoft.com/office/drawing/2014/main" id="{5F141ED6-0E49-B415-B2EB-2C9BE0873CD4}"/>
              </a:ext>
            </a:extLst>
          </p:cNvPr>
          <p:cNvSpPr>
            <a:spLocks noGrp="1"/>
          </p:cNvSpPr>
          <p:nvPr>
            <p:ph type="ftr" sz="quarter" idx="11"/>
          </p:nvPr>
        </p:nvSpPr>
        <p:spPr/>
        <p:txBody>
          <a:bodyPr/>
          <a:lstStyle>
            <a:lvl1pPr>
              <a:defRPr/>
            </a:lvl1pPr>
          </a:lstStyle>
          <a:p>
            <a:pPr>
              <a:defRPr/>
            </a:pPr>
            <a:r>
              <a:rPr lang="en-US" altLang="en-BE"/>
              <a:t>Gen.B.(r) Avv. Pierpaolo Rossi</a:t>
            </a:r>
          </a:p>
        </p:txBody>
      </p:sp>
      <p:sp>
        <p:nvSpPr>
          <p:cNvPr id="4" name="Slide Number Placeholder 5">
            <a:extLst>
              <a:ext uri="{FF2B5EF4-FFF2-40B4-BE49-F238E27FC236}">
                <a16:creationId xmlns:a16="http://schemas.microsoft.com/office/drawing/2014/main" id="{48F59B04-432C-2A67-296B-CE7A47007AB7}"/>
              </a:ext>
            </a:extLst>
          </p:cNvPr>
          <p:cNvSpPr>
            <a:spLocks noGrp="1"/>
          </p:cNvSpPr>
          <p:nvPr>
            <p:ph type="sldNum" sz="quarter" idx="12"/>
          </p:nvPr>
        </p:nvSpPr>
        <p:spPr/>
        <p:txBody>
          <a:bodyPr/>
          <a:lstStyle>
            <a:lvl1pPr>
              <a:defRPr/>
            </a:lvl1pPr>
          </a:lstStyle>
          <a:p>
            <a:pPr>
              <a:defRPr/>
            </a:pPr>
            <a:fld id="{104582CA-9F1C-EC4B-B2A1-D75AA61378D6}" type="slidenum">
              <a:rPr lang="en-US" altLang="en-BE"/>
              <a:pPr>
                <a:defRPr/>
              </a:pPr>
              <a:t>‹#›</a:t>
            </a:fld>
            <a:endParaRPr lang="en-US" altLang="en-BE"/>
          </a:p>
        </p:txBody>
      </p:sp>
    </p:spTree>
    <p:extLst>
      <p:ext uri="{BB962C8B-B14F-4D97-AF65-F5344CB8AC3E}">
        <p14:creationId xmlns:p14="http://schemas.microsoft.com/office/powerpoint/2010/main" val="2057288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FR"/>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Date Placeholder 3">
            <a:extLst>
              <a:ext uri="{FF2B5EF4-FFF2-40B4-BE49-F238E27FC236}">
                <a16:creationId xmlns:a16="http://schemas.microsoft.com/office/drawing/2014/main" id="{7204CCEE-C450-D3DA-D0E1-40E72EECD724}"/>
              </a:ext>
            </a:extLst>
          </p:cNvPr>
          <p:cNvSpPr>
            <a:spLocks noGrp="1"/>
          </p:cNvSpPr>
          <p:nvPr>
            <p:ph type="dt" sz="half" idx="10"/>
          </p:nvPr>
        </p:nvSpPr>
        <p:spPr/>
        <p:txBody>
          <a:bodyPr/>
          <a:lstStyle>
            <a:lvl1pPr>
              <a:defRPr/>
            </a:lvl1pPr>
          </a:lstStyle>
          <a:p>
            <a:pPr>
              <a:defRPr/>
            </a:pPr>
            <a:fld id="{C8EA4516-E053-CE46-AB73-F8702DB6FB37}" type="datetime1">
              <a:rPr lang="en-US" altLang="en-BE"/>
              <a:pPr>
                <a:defRPr/>
              </a:pPr>
              <a:t>6/21/22</a:t>
            </a:fld>
            <a:endParaRPr lang="en-US" altLang="en-BE"/>
          </a:p>
        </p:txBody>
      </p:sp>
      <p:sp>
        <p:nvSpPr>
          <p:cNvPr id="6" name="Footer Placeholder 4">
            <a:extLst>
              <a:ext uri="{FF2B5EF4-FFF2-40B4-BE49-F238E27FC236}">
                <a16:creationId xmlns:a16="http://schemas.microsoft.com/office/drawing/2014/main" id="{901E3479-66D8-2B9B-3A23-BDEE80AD32B4}"/>
              </a:ext>
            </a:extLst>
          </p:cNvPr>
          <p:cNvSpPr>
            <a:spLocks noGrp="1"/>
          </p:cNvSpPr>
          <p:nvPr>
            <p:ph type="ftr" sz="quarter" idx="11"/>
          </p:nvPr>
        </p:nvSpPr>
        <p:spPr/>
        <p:txBody>
          <a:bodyPr/>
          <a:lstStyle>
            <a:lvl1pPr>
              <a:defRPr/>
            </a:lvl1pPr>
          </a:lstStyle>
          <a:p>
            <a:pPr>
              <a:defRPr/>
            </a:pPr>
            <a:r>
              <a:rPr lang="en-US" altLang="en-BE"/>
              <a:t>Gen.B.(r) Avv. Pierpaolo Rossi</a:t>
            </a:r>
          </a:p>
        </p:txBody>
      </p:sp>
      <p:sp>
        <p:nvSpPr>
          <p:cNvPr id="7" name="Slide Number Placeholder 5">
            <a:extLst>
              <a:ext uri="{FF2B5EF4-FFF2-40B4-BE49-F238E27FC236}">
                <a16:creationId xmlns:a16="http://schemas.microsoft.com/office/drawing/2014/main" id="{07946075-DA8C-A4E3-05D4-898572DA18BE}"/>
              </a:ext>
            </a:extLst>
          </p:cNvPr>
          <p:cNvSpPr>
            <a:spLocks noGrp="1"/>
          </p:cNvSpPr>
          <p:nvPr>
            <p:ph type="sldNum" sz="quarter" idx="12"/>
          </p:nvPr>
        </p:nvSpPr>
        <p:spPr/>
        <p:txBody>
          <a:bodyPr/>
          <a:lstStyle>
            <a:lvl1pPr>
              <a:defRPr/>
            </a:lvl1pPr>
          </a:lstStyle>
          <a:p>
            <a:pPr>
              <a:defRPr/>
            </a:pPr>
            <a:fld id="{40E1CB9C-E575-B046-B626-49EB3A5CEE0C}" type="slidenum">
              <a:rPr lang="en-US" altLang="en-BE"/>
              <a:pPr>
                <a:defRPr/>
              </a:pPr>
              <a:t>‹#›</a:t>
            </a:fld>
            <a:endParaRPr lang="en-US" altLang="en-BE"/>
          </a:p>
        </p:txBody>
      </p:sp>
    </p:spTree>
    <p:extLst>
      <p:ext uri="{BB962C8B-B14F-4D97-AF65-F5344CB8AC3E}">
        <p14:creationId xmlns:p14="http://schemas.microsoft.com/office/powerpoint/2010/main" val="2492330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FR"/>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Date Placeholder 3">
            <a:extLst>
              <a:ext uri="{FF2B5EF4-FFF2-40B4-BE49-F238E27FC236}">
                <a16:creationId xmlns:a16="http://schemas.microsoft.com/office/drawing/2014/main" id="{581F7FB9-F7BF-42E9-2E3D-99B2CC84486F}"/>
              </a:ext>
            </a:extLst>
          </p:cNvPr>
          <p:cNvSpPr>
            <a:spLocks noGrp="1"/>
          </p:cNvSpPr>
          <p:nvPr>
            <p:ph type="dt" sz="half" idx="10"/>
          </p:nvPr>
        </p:nvSpPr>
        <p:spPr/>
        <p:txBody>
          <a:bodyPr/>
          <a:lstStyle>
            <a:lvl1pPr>
              <a:defRPr/>
            </a:lvl1pPr>
          </a:lstStyle>
          <a:p>
            <a:pPr>
              <a:defRPr/>
            </a:pPr>
            <a:fld id="{5A45C043-8022-E54D-B3CA-C943C166F136}" type="datetime1">
              <a:rPr lang="en-US" altLang="en-BE"/>
              <a:pPr>
                <a:defRPr/>
              </a:pPr>
              <a:t>6/21/22</a:t>
            </a:fld>
            <a:endParaRPr lang="en-US" altLang="en-BE"/>
          </a:p>
        </p:txBody>
      </p:sp>
      <p:sp>
        <p:nvSpPr>
          <p:cNvPr id="6" name="Footer Placeholder 4">
            <a:extLst>
              <a:ext uri="{FF2B5EF4-FFF2-40B4-BE49-F238E27FC236}">
                <a16:creationId xmlns:a16="http://schemas.microsoft.com/office/drawing/2014/main" id="{51DB8C80-25BA-085B-F319-0A031FE6FFBC}"/>
              </a:ext>
            </a:extLst>
          </p:cNvPr>
          <p:cNvSpPr>
            <a:spLocks noGrp="1"/>
          </p:cNvSpPr>
          <p:nvPr>
            <p:ph type="ftr" sz="quarter" idx="11"/>
          </p:nvPr>
        </p:nvSpPr>
        <p:spPr/>
        <p:txBody>
          <a:bodyPr/>
          <a:lstStyle>
            <a:lvl1pPr>
              <a:defRPr/>
            </a:lvl1pPr>
          </a:lstStyle>
          <a:p>
            <a:pPr>
              <a:defRPr/>
            </a:pPr>
            <a:r>
              <a:rPr lang="en-US" altLang="en-BE"/>
              <a:t>Gen.B.(r) Avv. Pierpaolo Rossi</a:t>
            </a:r>
          </a:p>
        </p:txBody>
      </p:sp>
      <p:sp>
        <p:nvSpPr>
          <p:cNvPr id="7" name="Slide Number Placeholder 5">
            <a:extLst>
              <a:ext uri="{FF2B5EF4-FFF2-40B4-BE49-F238E27FC236}">
                <a16:creationId xmlns:a16="http://schemas.microsoft.com/office/drawing/2014/main" id="{5838B659-1C97-B6A2-1F96-B2D56BEA3085}"/>
              </a:ext>
            </a:extLst>
          </p:cNvPr>
          <p:cNvSpPr>
            <a:spLocks noGrp="1"/>
          </p:cNvSpPr>
          <p:nvPr>
            <p:ph type="sldNum" sz="quarter" idx="12"/>
          </p:nvPr>
        </p:nvSpPr>
        <p:spPr/>
        <p:txBody>
          <a:bodyPr/>
          <a:lstStyle>
            <a:lvl1pPr>
              <a:defRPr/>
            </a:lvl1pPr>
          </a:lstStyle>
          <a:p>
            <a:pPr>
              <a:defRPr/>
            </a:pPr>
            <a:fld id="{41F8A77E-D49F-144B-AB9B-C7FE1CC4C35E}" type="slidenum">
              <a:rPr lang="en-US" altLang="en-BE"/>
              <a:pPr>
                <a:defRPr/>
              </a:pPr>
              <a:t>‹#›</a:t>
            </a:fld>
            <a:endParaRPr lang="en-US" altLang="en-BE"/>
          </a:p>
        </p:txBody>
      </p:sp>
    </p:spTree>
    <p:extLst>
      <p:ext uri="{BB962C8B-B14F-4D97-AF65-F5344CB8AC3E}">
        <p14:creationId xmlns:p14="http://schemas.microsoft.com/office/powerpoint/2010/main" val="171926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59C42DCE-8220-B4D2-91ED-0B11ED418464}"/>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en-BE"/>
              <a:t>Click to edit Master title style</a:t>
            </a:r>
            <a:endParaRPr lang="en-US" altLang="en-BE"/>
          </a:p>
        </p:txBody>
      </p:sp>
      <p:sp>
        <p:nvSpPr>
          <p:cNvPr id="1027" name="Text Placeholder 2">
            <a:extLst>
              <a:ext uri="{FF2B5EF4-FFF2-40B4-BE49-F238E27FC236}">
                <a16:creationId xmlns:a16="http://schemas.microsoft.com/office/drawing/2014/main" id="{27A77253-130D-B1F4-C248-0F064C84676D}"/>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en-BE"/>
              <a:t>Click to edit Master text styles</a:t>
            </a:r>
          </a:p>
          <a:p>
            <a:pPr lvl="1"/>
            <a:r>
              <a:rPr lang="fr-FR" altLang="en-BE"/>
              <a:t>Second level</a:t>
            </a:r>
          </a:p>
          <a:p>
            <a:pPr lvl="2"/>
            <a:r>
              <a:rPr lang="fr-FR" altLang="en-BE"/>
              <a:t>Third level</a:t>
            </a:r>
          </a:p>
          <a:p>
            <a:pPr lvl="3"/>
            <a:r>
              <a:rPr lang="fr-FR" altLang="en-BE"/>
              <a:t>Fourth level</a:t>
            </a:r>
          </a:p>
          <a:p>
            <a:pPr lvl="4"/>
            <a:r>
              <a:rPr lang="fr-FR" altLang="en-BE"/>
              <a:t>Fifth level</a:t>
            </a:r>
            <a:endParaRPr lang="en-US" altLang="en-BE"/>
          </a:p>
        </p:txBody>
      </p:sp>
      <p:sp>
        <p:nvSpPr>
          <p:cNvPr id="4" name="Date Placeholder 3">
            <a:extLst>
              <a:ext uri="{FF2B5EF4-FFF2-40B4-BE49-F238E27FC236}">
                <a16:creationId xmlns:a16="http://schemas.microsoft.com/office/drawing/2014/main" id="{0E7C4ED2-6A21-0512-DBD5-1F27F0E8D19C}"/>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a:defRPr/>
            </a:pPr>
            <a:fld id="{638E5E4F-4EA5-984A-8BB1-9E9D5A3D2D78}" type="datetime1">
              <a:rPr lang="en-US" altLang="en-BE"/>
              <a:pPr>
                <a:defRPr/>
              </a:pPr>
              <a:t>6/21/22</a:t>
            </a:fld>
            <a:endParaRPr lang="en-US" altLang="en-BE"/>
          </a:p>
        </p:txBody>
      </p:sp>
      <p:sp>
        <p:nvSpPr>
          <p:cNvPr id="5" name="Footer Placeholder 4">
            <a:extLst>
              <a:ext uri="{FF2B5EF4-FFF2-40B4-BE49-F238E27FC236}">
                <a16:creationId xmlns:a16="http://schemas.microsoft.com/office/drawing/2014/main" id="{B8EBBFF5-BEC3-3D2A-D409-27EF9C697A16}"/>
              </a:ext>
            </a:extLst>
          </p:cNvPr>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defRPr>
            </a:lvl1pPr>
          </a:lstStyle>
          <a:p>
            <a:pPr>
              <a:defRPr/>
            </a:pPr>
            <a:r>
              <a:rPr lang="en-US" altLang="en-BE"/>
              <a:t>Gen.B.(r) Avv. Pierpaolo Rossi</a:t>
            </a:r>
          </a:p>
        </p:txBody>
      </p:sp>
      <p:sp>
        <p:nvSpPr>
          <p:cNvPr id="6" name="Slide Number Placeholder 5">
            <a:extLst>
              <a:ext uri="{FF2B5EF4-FFF2-40B4-BE49-F238E27FC236}">
                <a16:creationId xmlns:a16="http://schemas.microsoft.com/office/drawing/2014/main" id="{A753F614-328B-7FBA-BA7B-24A8AB1FA59A}"/>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1FABBD78-565F-9C4B-AC9B-B50D591839ED}" type="slidenum">
              <a:rPr lang="en-US" altLang="en-BE"/>
              <a:pPr>
                <a:defRPr/>
              </a:pPr>
              <a:t>‹#›</a:t>
            </a:fld>
            <a:endParaRPr lang="en-US" altLang="en-BE"/>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id:9294;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Number Placeholder 5">
            <a:extLst>
              <a:ext uri="{FF2B5EF4-FFF2-40B4-BE49-F238E27FC236}">
                <a16:creationId xmlns:a16="http://schemas.microsoft.com/office/drawing/2014/main" id="{821385A4-66B1-EA79-5368-0EBA6342D8E2}"/>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865EA54A-3214-1848-84FD-395C17B813C5}" type="slidenum">
              <a:rPr lang="en-US" altLang="en-BE" sz="1200" smtClean="0">
                <a:solidFill>
                  <a:srgbClr val="898989"/>
                </a:solidFill>
              </a:rPr>
              <a:pPr>
                <a:spcBef>
                  <a:spcPct val="0"/>
                </a:spcBef>
                <a:buFontTx/>
                <a:buNone/>
              </a:pPr>
              <a:t>1</a:t>
            </a:fld>
            <a:endParaRPr lang="en-US" altLang="en-BE" sz="1200">
              <a:solidFill>
                <a:srgbClr val="898989"/>
              </a:solidFill>
            </a:endParaRPr>
          </a:p>
        </p:txBody>
      </p:sp>
      <p:sp>
        <p:nvSpPr>
          <p:cNvPr id="2" name="Title 1">
            <a:extLst>
              <a:ext uri="{FF2B5EF4-FFF2-40B4-BE49-F238E27FC236}">
                <a16:creationId xmlns:a16="http://schemas.microsoft.com/office/drawing/2014/main" id="{56C34CE9-F30D-6E53-FDD6-7F04EABB1319}"/>
              </a:ext>
            </a:extLst>
          </p:cNvPr>
          <p:cNvSpPr>
            <a:spLocks noGrp="1"/>
          </p:cNvSpPr>
          <p:nvPr>
            <p:ph type="ctrTitle"/>
          </p:nvPr>
        </p:nvSpPr>
        <p:spPr>
          <a:xfrm>
            <a:off x="685800" y="1535113"/>
            <a:ext cx="7772400" cy="1470025"/>
          </a:xfrm>
        </p:spPr>
        <p:txBody>
          <a:bodyPr rtlCol="0">
            <a:normAutofit fontScale="90000"/>
          </a:bodyPr>
          <a:lstStyle/>
          <a:p>
            <a:pPr eaLnBrk="1" fontAlgn="auto" hangingPunct="1">
              <a:spcAft>
                <a:spcPts val="0"/>
              </a:spcAft>
              <a:defRPr/>
            </a:pPr>
            <a:r>
              <a:rPr lang="it-IT" b="1" i="1" dirty="0">
                <a:ea typeface="+mj-ea"/>
                <a:cs typeface="+mj-cs"/>
              </a:rPr>
              <a:t>La Fiscalità dei Funzionari Pubblici di Origine Italiana all’Estero</a:t>
            </a:r>
            <a:endParaRPr lang="en-US" dirty="0">
              <a:ea typeface="+mj-ea"/>
              <a:cs typeface="+mj-cs"/>
            </a:endParaRPr>
          </a:p>
        </p:txBody>
      </p:sp>
      <p:sp>
        <p:nvSpPr>
          <p:cNvPr id="3" name="Subtitle 2">
            <a:extLst>
              <a:ext uri="{FF2B5EF4-FFF2-40B4-BE49-F238E27FC236}">
                <a16:creationId xmlns:a16="http://schemas.microsoft.com/office/drawing/2014/main" id="{32151FE7-8537-828F-67A1-46858C99F37F}"/>
              </a:ext>
            </a:extLst>
          </p:cNvPr>
          <p:cNvSpPr>
            <a:spLocks noGrp="1"/>
          </p:cNvSpPr>
          <p:nvPr>
            <p:ph type="subTitle" idx="1"/>
          </p:nvPr>
        </p:nvSpPr>
        <p:spPr/>
        <p:txBody>
          <a:bodyPr rtlCol="0">
            <a:normAutofit/>
          </a:bodyPr>
          <a:lstStyle/>
          <a:p>
            <a:pPr eaLnBrk="1" fontAlgn="auto" hangingPunct="1">
              <a:spcAft>
                <a:spcPts val="0"/>
              </a:spcAft>
              <a:buFont typeface="Arial"/>
              <a:buNone/>
              <a:defRPr/>
            </a:pPr>
            <a:r>
              <a:rPr lang="en-US" b="1" i="1" dirty="0">
                <a:ea typeface="+mn-ea"/>
                <a:cs typeface="+mn-cs"/>
              </a:rPr>
              <a:t>ANFI – </a:t>
            </a:r>
            <a:r>
              <a:rPr lang="en-US" b="1" i="1" dirty="0" err="1">
                <a:ea typeface="+mn-ea"/>
                <a:cs typeface="+mn-cs"/>
              </a:rPr>
              <a:t>Renouveau</a:t>
            </a:r>
            <a:r>
              <a:rPr lang="en-US" b="1" i="1" dirty="0">
                <a:ea typeface="+mn-ea"/>
                <a:cs typeface="+mn-cs"/>
              </a:rPr>
              <a:t> </a:t>
            </a:r>
            <a:r>
              <a:rPr lang="en-US" b="1" i="1" dirty="0" err="1">
                <a:ea typeface="+mn-ea"/>
                <a:cs typeface="+mn-cs"/>
              </a:rPr>
              <a:t>Democratie</a:t>
            </a:r>
            <a:endParaRPr lang="en-US" dirty="0">
              <a:ea typeface="+mn-ea"/>
              <a:cs typeface="+mn-cs"/>
            </a:endParaRPr>
          </a:p>
          <a:p>
            <a:pPr eaLnBrk="1" fontAlgn="auto" hangingPunct="1">
              <a:spcAft>
                <a:spcPts val="0"/>
              </a:spcAft>
              <a:buFont typeface="Arial"/>
              <a:buNone/>
              <a:defRPr/>
            </a:pPr>
            <a:r>
              <a:rPr lang="en-US" dirty="0">
                <a:ea typeface="+mn-ea"/>
                <a:cs typeface="+mn-cs"/>
              </a:rPr>
              <a:t>Workshop del 24 </a:t>
            </a:r>
            <a:r>
              <a:rPr lang="en-US" dirty="0" err="1">
                <a:ea typeface="+mn-ea"/>
                <a:cs typeface="+mn-cs"/>
              </a:rPr>
              <a:t>giugno</a:t>
            </a:r>
            <a:r>
              <a:rPr lang="en-US" dirty="0">
                <a:ea typeface="+mn-ea"/>
                <a:cs typeface="+mn-cs"/>
              </a:rPr>
              <a:t> 2022</a:t>
            </a:r>
          </a:p>
        </p:txBody>
      </p:sp>
      <p:sp>
        <p:nvSpPr>
          <p:cNvPr id="4" name="Footer Placeholder 3">
            <a:extLst>
              <a:ext uri="{FF2B5EF4-FFF2-40B4-BE49-F238E27FC236}">
                <a16:creationId xmlns:a16="http://schemas.microsoft.com/office/drawing/2014/main" id="{8C249601-425E-ECCA-9D44-5457C242C5A7}"/>
              </a:ext>
            </a:extLst>
          </p:cNvPr>
          <p:cNvSpPr>
            <a:spLocks noGrp="1"/>
          </p:cNvSpPr>
          <p:nvPr>
            <p:ph type="ftr" sz="quarter" idx="11"/>
          </p:nvPr>
        </p:nvSpPr>
        <p:spPr/>
        <p:txBody>
          <a:bodyPr rtlCol="0"/>
          <a:lstStyle/>
          <a:p>
            <a:pPr fontAlgn="auto">
              <a:spcBef>
                <a:spcPts val="0"/>
              </a:spcBef>
              <a:spcAft>
                <a:spcPts val="0"/>
              </a:spcAft>
              <a:defRPr/>
            </a:pPr>
            <a:r>
              <a:rPr lang="en-US">
                <a:solidFill>
                  <a:schemeClr val="tx1">
                    <a:tint val="75000"/>
                  </a:schemeClr>
                </a:solidFill>
                <a:latin typeface="+mn-lt"/>
                <a:ea typeface="+mn-ea"/>
              </a:rPr>
              <a:t>Gen.B.(r) Avv. Pierpaolo Rossi</a:t>
            </a:r>
            <a:endParaRPr lang="en-US" dirty="0">
              <a:solidFill>
                <a:schemeClr val="tx1">
                  <a:tint val="75000"/>
                </a:schemeClr>
              </a:solidFill>
              <a:latin typeface="+mn-lt"/>
              <a:ea typeface="+mn-ea"/>
            </a:endParaRPr>
          </a:p>
        </p:txBody>
      </p:sp>
      <p:pic>
        <p:nvPicPr>
          <p:cNvPr id="15365" name="Picture 5">
            <a:extLst>
              <a:ext uri="{FF2B5EF4-FFF2-40B4-BE49-F238E27FC236}">
                <a16:creationId xmlns:a16="http://schemas.microsoft.com/office/drawing/2014/main" id="{02374B7A-90D9-9A81-D35E-4629996BC8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8525" y="2995613"/>
            <a:ext cx="942975"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6" name="Picture 6">
            <a:extLst>
              <a:ext uri="{FF2B5EF4-FFF2-40B4-BE49-F238E27FC236}">
                <a16:creationId xmlns:a16="http://schemas.microsoft.com/office/drawing/2014/main" id="{83C76BEB-100C-6493-A80D-11EBCB78211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21250" y="3108325"/>
            <a:ext cx="863600" cy="60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Number Placeholder 5">
            <a:extLst>
              <a:ext uri="{FF2B5EF4-FFF2-40B4-BE49-F238E27FC236}">
                <a16:creationId xmlns:a16="http://schemas.microsoft.com/office/drawing/2014/main" id="{8795279A-51D3-6676-AFA9-E6A6D060B2C6}"/>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288DB33F-D899-7142-B835-33646190AD6A}" type="slidenum">
              <a:rPr lang="en-US" altLang="en-BE" sz="1200" smtClean="0">
                <a:solidFill>
                  <a:srgbClr val="898989"/>
                </a:solidFill>
              </a:rPr>
              <a:pPr>
                <a:spcBef>
                  <a:spcPct val="0"/>
                </a:spcBef>
                <a:buFontTx/>
                <a:buNone/>
              </a:pPr>
              <a:t>10</a:t>
            </a:fld>
            <a:endParaRPr lang="en-US" altLang="en-BE" sz="1200">
              <a:solidFill>
                <a:srgbClr val="898989"/>
              </a:solidFill>
            </a:endParaRPr>
          </a:p>
        </p:txBody>
      </p:sp>
      <p:sp>
        <p:nvSpPr>
          <p:cNvPr id="23554" name="Title 1">
            <a:extLst>
              <a:ext uri="{FF2B5EF4-FFF2-40B4-BE49-F238E27FC236}">
                <a16:creationId xmlns:a16="http://schemas.microsoft.com/office/drawing/2014/main" id="{0649862C-E47C-5291-2A50-8859AD1B6F05}"/>
              </a:ext>
            </a:extLst>
          </p:cNvPr>
          <p:cNvSpPr>
            <a:spLocks noGrp="1"/>
          </p:cNvSpPr>
          <p:nvPr>
            <p:ph type="title"/>
          </p:nvPr>
        </p:nvSpPr>
        <p:spPr>
          <a:xfrm>
            <a:off x="457200" y="136525"/>
            <a:ext cx="8229600" cy="708427"/>
          </a:xfrm>
        </p:spPr>
        <p:txBody>
          <a:bodyPr/>
          <a:lstStyle/>
          <a:p>
            <a:pPr eaLnBrk="1" hangingPunct="1"/>
            <a:r>
              <a:rPr lang="it-IT" altLang="en-BE" dirty="0">
                <a:ea typeface="ＭＳ Ｐゴシック" panose="020B0600070205080204" pitchFamily="34" charset="-128"/>
              </a:rPr>
              <a:t>Deroga obblighi monitoraggio</a:t>
            </a:r>
            <a:endParaRPr lang="en-US" altLang="en-BE" b="1" dirty="0">
              <a:ea typeface="ＭＳ Ｐゴシック" panose="020B0600070205080204" pitchFamily="34" charset="-128"/>
            </a:endParaRPr>
          </a:p>
        </p:txBody>
      </p:sp>
      <p:sp>
        <p:nvSpPr>
          <p:cNvPr id="23555" name="Content Placeholder 2">
            <a:extLst>
              <a:ext uri="{FF2B5EF4-FFF2-40B4-BE49-F238E27FC236}">
                <a16:creationId xmlns:a16="http://schemas.microsoft.com/office/drawing/2014/main" id="{5BC518F8-B6CE-EFCC-5832-ADF28D8BA3F8}"/>
              </a:ext>
            </a:extLst>
          </p:cNvPr>
          <p:cNvSpPr>
            <a:spLocks noGrp="1"/>
          </p:cNvSpPr>
          <p:nvPr>
            <p:ph idx="1"/>
          </p:nvPr>
        </p:nvSpPr>
        <p:spPr>
          <a:xfrm>
            <a:off x="457200" y="866200"/>
            <a:ext cx="8229600" cy="5490150"/>
          </a:xfrm>
        </p:spPr>
        <p:txBody>
          <a:bodyPr/>
          <a:lstStyle/>
          <a:p>
            <a:pPr eaLnBrk="1" hangingPunct="1">
              <a:lnSpc>
                <a:spcPct val="80000"/>
              </a:lnSpc>
            </a:pPr>
            <a:r>
              <a:rPr lang="it-IT" altLang="en-BE" sz="2400" dirty="0">
                <a:ea typeface="ＭＳ Ｐゴシック" panose="020B0600070205080204" pitchFamily="34" charset="-128"/>
              </a:rPr>
              <a:t>Art 38, comma 13 del DL 78/2010 </a:t>
            </a:r>
            <a:r>
              <a:rPr lang="it-IT" altLang="en-BE" sz="2200" dirty="0">
                <a:ea typeface="ＭＳ Ｐゴシック" panose="020B0600070205080204" pitchFamily="34" charset="-128"/>
              </a:rPr>
              <a:t>:</a:t>
            </a:r>
          </a:p>
          <a:p>
            <a:pPr marL="400050" lvl="1" indent="0" eaLnBrk="1" hangingPunct="1">
              <a:lnSpc>
                <a:spcPct val="80000"/>
              </a:lnSpc>
              <a:buNone/>
            </a:pPr>
            <a:r>
              <a:rPr lang="it-IT" altLang="en-BE" sz="2000" dirty="0">
                <a:ea typeface="ＭＳ Ｐゴシック" panose="020B0600070205080204" pitchFamily="34" charset="-128"/>
              </a:rPr>
              <a:t>13. Gli obblighi dichiarativi previsti dall</a:t>
            </a:r>
            <a:r>
              <a:rPr lang="it-IT" altLang="en-US" sz="2000" dirty="0">
                <a:ea typeface="ＭＳ Ｐゴシック" panose="020B0600070205080204" pitchFamily="34" charset="-128"/>
              </a:rPr>
              <a:t>’</a:t>
            </a:r>
            <a:r>
              <a:rPr lang="it-IT" altLang="en-BE" sz="2000" dirty="0">
                <a:ea typeface="ＭＳ Ｐゴシック" panose="020B0600070205080204" pitchFamily="34" charset="-128"/>
              </a:rPr>
              <a:t>articolo 4 del decreto legge 28 giugno 1990, n. 167, non si applicano:</a:t>
            </a:r>
            <a:endParaRPr lang="en-US" altLang="en-BE" sz="2000" dirty="0">
              <a:ea typeface="ＭＳ Ｐゴシック" panose="020B0600070205080204" pitchFamily="34" charset="-128"/>
            </a:endParaRPr>
          </a:p>
          <a:p>
            <a:pPr marL="400050" lvl="1" indent="0" eaLnBrk="1" hangingPunct="1">
              <a:lnSpc>
                <a:spcPct val="80000"/>
              </a:lnSpc>
              <a:buNone/>
            </a:pPr>
            <a:r>
              <a:rPr lang="it-IT" altLang="en-BE" sz="2000" dirty="0">
                <a:ea typeface="ＭＳ Ｐゴシック" panose="020B0600070205080204" pitchFamily="34" charset="-128"/>
              </a:rPr>
              <a:t>a) alle </a:t>
            </a:r>
            <a:r>
              <a:rPr lang="it-IT" altLang="en-BE" sz="2000" b="1" dirty="0">
                <a:ea typeface="ＭＳ Ｐゴシック" panose="020B0600070205080204" pitchFamily="34" charset="-128"/>
              </a:rPr>
              <a:t>persone fisiche che prestano lavoro all</a:t>
            </a:r>
            <a:r>
              <a:rPr lang="it-IT" altLang="en-US" sz="2000" b="1" dirty="0">
                <a:ea typeface="ＭＳ Ｐゴシック" panose="020B0600070205080204" pitchFamily="34" charset="-128"/>
              </a:rPr>
              <a:t>’</a:t>
            </a:r>
            <a:r>
              <a:rPr lang="it-IT" altLang="en-BE" sz="2000" b="1" dirty="0">
                <a:ea typeface="ＭＳ Ｐゴシック" panose="020B0600070205080204" pitchFamily="34" charset="-128"/>
              </a:rPr>
              <a:t>estero per lo Stato italiano, per una sua suddivisione politica o amministrativa o per un suo ente locale </a:t>
            </a:r>
            <a:r>
              <a:rPr lang="it-IT" altLang="en-BE" sz="2000" dirty="0">
                <a:ea typeface="ＭＳ Ｐゴシック" panose="020B0600070205080204" pitchFamily="34" charset="-128"/>
              </a:rPr>
              <a:t>e alle</a:t>
            </a:r>
            <a:r>
              <a:rPr lang="it-IT" altLang="en-BE" sz="2000" b="1" dirty="0">
                <a:ea typeface="ＭＳ Ｐゴシック" panose="020B0600070205080204" pitchFamily="34" charset="-128"/>
              </a:rPr>
              <a:t> persone fisiche che lavorano all</a:t>
            </a:r>
            <a:r>
              <a:rPr lang="it-IT" altLang="en-US" sz="2000" b="1" dirty="0">
                <a:ea typeface="ＭＳ Ｐゴシック" panose="020B0600070205080204" pitchFamily="34" charset="-128"/>
              </a:rPr>
              <a:t>’</a:t>
            </a:r>
            <a:r>
              <a:rPr lang="it-IT" altLang="en-BE" sz="2000" b="1" dirty="0">
                <a:ea typeface="ＭＳ Ｐゴシック" panose="020B0600070205080204" pitchFamily="34" charset="-128"/>
              </a:rPr>
              <a:t>estero presso organizzazioni internazionali </a:t>
            </a:r>
            <a:r>
              <a:rPr lang="it-IT" altLang="en-BE" sz="2000" dirty="0">
                <a:ea typeface="ＭＳ Ｐゴシック" panose="020B0600070205080204" pitchFamily="34" charset="-128"/>
              </a:rPr>
              <a:t>cui aderisce l</a:t>
            </a:r>
            <a:r>
              <a:rPr lang="it-IT" altLang="en-US" sz="2000" dirty="0">
                <a:ea typeface="ＭＳ Ｐゴシック" panose="020B0600070205080204" pitchFamily="34" charset="-128"/>
              </a:rPr>
              <a:t>’</a:t>
            </a:r>
            <a:r>
              <a:rPr lang="it-IT" altLang="en-BE" sz="2000" dirty="0">
                <a:ea typeface="ＭＳ Ｐゴシック" panose="020B0600070205080204" pitchFamily="34" charset="-128"/>
              </a:rPr>
              <a:t>Italia la cui residenza fiscale in Italia sia determinata, in deroga agli ordinari criteri previsti dal Testo Unico delle imposte sui redditi, in base ad accordi internazionali ratificati.</a:t>
            </a:r>
            <a:r>
              <a:rPr lang="it-IT" altLang="en-BE" sz="2000" b="1" dirty="0">
                <a:ea typeface="ＭＳ Ｐゴシック" panose="020B0600070205080204" pitchFamily="34" charset="-128"/>
              </a:rPr>
              <a:t> </a:t>
            </a:r>
            <a:r>
              <a:rPr lang="it-IT" altLang="en-BE" sz="2000" dirty="0">
                <a:ea typeface="ＭＳ Ｐゴシック" panose="020B0600070205080204" pitchFamily="34" charset="-128"/>
              </a:rPr>
              <a:t>Tale esonero si applica limitatamente al periodo di tempo in cui l</a:t>
            </a:r>
            <a:r>
              <a:rPr lang="it-IT" altLang="en-US" sz="2000" dirty="0">
                <a:ea typeface="ＭＳ Ｐゴシック" panose="020B0600070205080204" pitchFamily="34" charset="-128"/>
              </a:rPr>
              <a:t>’</a:t>
            </a:r>
            <a:r>
              <a:rPr lang="it-IT" altLang="en-BE" sz="2000" dirty="0">
                <a:ea typeface="ＭＳ Ｐゴシック" panose="020B0600070205080204" pitchFamily="34" charset="-128"/>
              </a:rPr>
              <a:t>attività lavorativa è svolta all</a:t>
            </a:r>
            <a:r>
              <a:rPr lang="it-IT" altLang="en-US" sz="2000" dirty="0">
                <a:ea typeface="ＭＳ Ｐゴシック" panose="020B0600070205080204" pitchFamily="34" charset="-128"/>
              </a:rPr>
              <a:t>’</a:t>
            </a:r>
            <a:r>
              <a:rPr lang="it-IT" altLang="en-BE" sz="2000" dirty="0">
                <a:ea typeface="ＭＳ Ｐゴシック" panose="020B0600070205080204" pitchFamily="34" charset="-128"/>
              </a:rPr>
              <a:t>estero;</a:t>
            </a:r>
            <a:endParaRPr lang="en-US" altLang="en-BE" sz="2000" dirty="0">
              <a:ea typeface="ＭＳ Ｐゴシック" panose="020B0600070205080204" pitchFamily="34" charset="-128"/>
            </a:endParaRPr>
          </a:p>
          <a:p>
            <a:pPr marL="400050" lvl="1" indent="0" eaLnBrk="1" hangingPunct="1">
              <a:lnSpc>
                <a:spcPct val="80000"/>
              </a:lnSpc>
              <a:buNone/>
            </a:pPr>
            <a:r>
              <a:rPr lang="it-IT" altLang="en-BE" sz="2000" dirty="0">
                <a:ea typeface="ＭＳ Ｐゴシック" panose="020B0600070205080204" pitchFamily="34" charset="-128"/>
              </a:rPr>
              <a:t>b) ai </a:t>
            </a:r>
            <a:r>
              <a:rPr lang="it-IT" altLang="en-BE" sz="2000" b="1" dirty="0">
                <a:ea typeface="ＭＳ Ｐゴシック" panose="020B0600070205080204" pitchFamily="34" charset="-128"/>
              </a:rPr>
              <a:t>soggetti residenti in Italia che prestano la propria attività lavorativa in via continuativa all</a:t>
            </a:r>
            <a:r>
              <a:rPr lang="it-IT" altLang="en-US" sz="2000" b="1" dirty="0">
                <a:ea typeface="ＭＳ Ｐゴシック" panose="020B0600070205080204" pitchFamily="34" charset="-128"/>
              </a:rPr>
              <a:t>’</a:t>
            </a:r>
            <a:r>
              <a:rPr lang="it-IT" altLang="en-BE" sz="2000" b="1" dirty="0">
                <a:ea typeface="ＭＳ Ｐゴシック" panose="020B0600070205080204" pitchFamily="34" charset="-128"/>
              </a:rPr>
              <a:t>estero </a:t>
            </a:r>
            <a:r>
              <a:rPr lang="it-IT" altLang="en-BE" sz="2000" dirty="0">
                <a:ea typeface="ＭＳ Ｐゴシック" panose="020B0600070205080204" pitchFamily="34" charset="-128"/>
              </a:rPr>
              <a:t>in zone di frontiera ed in altri Paesi limitrofi con riferimento agli investimenti e alle attività estere di natura finanziaria detenute nel Paese in cui svolgono l’attività lavorativa</a:t>
            </a:r>
          </a:p>
          <a:p>
            <a:pPr eaLnBrk="1" hangingPunct="1">
              <a:lnSpc>
                <a:spcPct val="80000"/>
              </a:lnSpc>
            </a:pPr>
            <a:r>
              <a:rPr lang="it-IT" altLang="en-BE" sz="2400" dirty="0">
                <a:ea typeface="ＭＳ Ｐゴシック" panose="020B0600070205080204" pitchFamily="34" charset="-128"/>
              </a:rPr>
              <a:t>Conseguenze: </a:t>
            </a:r>
          </a:p>
          <a:p>
            <a:pPr lvl="1" eaLnBrk="1" hangingPunct="1">
              <a:lnSpc>
                <a:spcPct val="80000"/>
              </a:lnSpc>
            </a:pPr>
            <a:r>
              <a:rPr lang="it-IT" altLang="en-BE" sz="2000" dirty="0">
                <a:ea typeface="ＭＳ Ｐゴシック" panose="020B0600070205080204" pitchFamily="34" charset="-128"/>
              </a:rPr>
              <a:t>Inapplicabilità sanzioni monitoraggio </a:t>
            </a:r>
          </a:p>
          <a:p>
            <a:pPr lvl="1" eaLnBrk="1" hangingPunct="1">
              <a:lnSpc>
                <a:spcPct val="80000"/>
              </a:lnSpc>
            </a:pPr>
            <a:r>
              <a:rPr lang="it-IT" altLang="en-BE" sz="2000" dirty="0">
                <a:ea typeface="ＭＳ Ｐゴシック" panose="020B0600070205080204" pitchFamily="34" charset="-128"/>
              </a:rPr>
              <a:t>Applicabilità sanzioni sostanziali</a:t>
            </a:r>
            <a:endParaRPr lang="en-US" altLang="en-BE" sz="2000" dirty="0">
              <a:ea typeface="ＭＳ Ｐゴシック" panose="020B0600070205080204" pitchFamily="34" charset="-128"/>
            </a:endParaRPr>
          </a:p>
        </p:txBody>
      </p:sp>
      <p:sp>
        <p:nvSpPr>
          <p:cNvPr id="4" name="Footer Placeholder 3">
            <a:extLst>
              <a:ext uri="{FF2B5EF4-FFF2-40B4-BE49-F238E27FC236}">
                <a16:creationId xmlns:a16="http://schemas.microsoft.com/office/drawing/2014/main" id="{38585F3E-E7DE-9690-6175-EF2E84C664E4}"/>
              </a:ext>
            </a:extLst>
          </p:cNvPr>
          <p:cNvSpPr>
            <a:spLocks noGrp="1"/>
          </p:cNvSpPr>
          <p:nvPr>
            <p:ph type="ftr" sz="quarter" idx="11"/>
          </p:nvPr>
        </p:nvSpPr>
        <p:spPr/>
        <p:txBody>
          <a:bodyPr rtlCol="0"/>
          <a:lstStyle/>
          <a:p>
            <a:pPr fontAlgn="auto">
              <a:spcBef>
                <a:spcPts val="0"/>
              </a:spcBef>
              <a:spcAft>
                <a:spcPts val="0"/>
              </a:spcAft>
              <a:defRPr/>
            </a:pPr>
            <a:r>
              <a:rPr lang="en-US">
                <a:solidFill>
                  <a:schemeClr val="tx1">
                    <a:tint val="75000"/>
                  </a:schemeClr>
                </a:solidFill>
                <a:latin typeface="+mn-lt"/>
                <a:ea typeface="+mn-ea"/>
              </a:rPr>
              <a:t>Gen.B.(r) Avv. Pierpaolo Rossi</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797EF-1BCB-B759-6E38-EF560D895C5C}"/>
              </a:ext>
            </a:extLst>
          </p:cNvPr>
          <p:cNvSpPr>
            <a:spLocks noGrp="1"/>
          </p:cNvSpPr>
          <p:nvPr>
            <p:ph type="title"/>
          </p:nvPr>
        </p:nvSpPr>
        <p:spPr>
          <a:xfrm>
            <a:off x="242047" y="158892"/>
            <a:ext cx="8727141" cy="639762"/>
          </a:xfrm>
        </p:spPr>
        <p:txBody>
          <a:bodyPr/>
          <a:lstStyle/>
          <a:p>
            <a:r>
              <a:rPr lang="en-BE" dirty="0"/>
              <a:t>Sanzioni e libera circolazione capitali</a:t>
            </a:r>
          </a:p>
        </p:txBody>
      </p:sp>
      <p:sp>
        <p:nvSpPr>
          <p:cNvPr id="3" name="Content Placeholder 2">
            <a:extLst>
              <a:ext uri="{FF2B5EF4-FFF2-40B4-BE49-F238E27FC236}">
                <a16:creationId xmlns:a16="http://schemas.microsoft.com/office/drawing/2014/main" id="{4C532595-B6EC-0A7E-7C26-7397DD388B9B}"/>
              </a:ext>
            </a:extLst>
          </p:cNvPr>
          <p:cNvSpPr>
            <a:spLocks noGrp="1"/>
          </p:cNvSpPr>
          <p:nvPr>
            <p:ph sz="half" idx="1"/>
          </p:nvPr>
        </p:nvSpPr>
        <p:spPr>
          <a:xfrm>
            <a:off x="255494" y="798654"/>
            <a:ext cx="4240306" cy="5557696"/>
          </a:xfrm>
        </p:spPr>
        <p:txBody>
          <a:bodyPr/>
          <a:lstStyle/>
          <a:p>
            <a:r>
              <a:rPr lang="en-BE" dirty="0"/>
              <a:t>C-155 e C-157/08, X (NL)</a:t>
            </a:r>
          </a:p>
          <a:p>
            <a:pPr marL="457200" lvl="1" indent="0">
              <a:buNone/>
            </a:pPr>
            <a:r>
              <a:rPr lang="en-BE" sz="2000" dirty="0"/>
              <a:t>Sanzioni per non-dichiarazione Prolungamento termini rettifica redditi tratti da altri Stati Membri</a:t>
            </a:r>
          </a:p>
          <a:p>
            <a:pPr lvl="1"/>
            <a:r>
              <a:rPr lang="en-GB" sz="1600" dirty="0" err="1">
                <a:solidFill>
                  <a:prstClr val="black"/>
                </a:solidFill>
              </a:rPr>
              <a:t>Allungamento</a:t>
            </a:r>
            <a:r>
              <a:rPr lang="en-GB" sz="1600" dirty="0">
                <a:solidFill>
                  <a:prstClr val="black"/>
                </a:solidFill>
              </a:rPr>
              <a:t> termini: OK se AF </a:t>
            </a:r>
            <a:r>
              <a:rPr lang="en-GB" sz="1600" dirty="0" err="1">
                <a:solidFill>
                  <a:prstClr val="black"/>
                </a:solidFill>
              </a:rPr>
              <a:t>dello</a:t>
            </a:r>
            <a:r>
              <a:rPr lang="en-GB" sz="1600" dirty="0">
                <a:solidFill>
                  <a:prstClr val="black"/>
                </a:solidFill>
              </a:rPr>
              <a:t> SM non dispone di </a:t>
            </a:r>
            <a:r>
              <a:rPr lang="en-GB" sz="1600" dirty="0" err="1">
                <a:solidFill>
                  <a:prstClr val="black"/>
                </a:solidFill>
              </a:rPr>
              <a:t>alcun</a:t>
            </a:r>
            <a:r>
              <a:rPr lang="en-GB" sz="1600" dirty="0">
                <a:solidFill>
                  <a:prstClr val="black"/>
                </a:solidFill>
              </a:rPr>
              <a:t> </a:t>
            </a:r>
            <a:r>
              <a:rPr lang="en-GB" sz="1600" dirty="0" err="1">
                <a:solidFill>
                  <a:prstClr val="black"/>
                </a:solidFill>
              </a:rPr>
              <a:t>indizio</a:t>
            </a:r>
            <a:r>
              <a:rPr lang="en-GB" sz="1600" dirty="0">
                <a:solidFill>
                  <a:prstClr val="black"/>
                </a:solidFill>
              </a:rPr>
              <a:t> </a:t>
            </a:r>
            <a:r>
              <a:rPr lang="en-GB" sz="1600" dirty="0" err="1">
                <a:solidFill>
                  <a:prstClr val="black"/>
                </a:solidFill>
              </a:rPr>
              <a:t>su</a:t>
            </a:r>
            <a:r>
              <a:rPr lang="en-GB" sz="1600" dirty="0">
                <a:solidFill>
                  <a:prstClr val="black"/>
                </a:solidFill>
              </a:rPr>
              <a:t> </a:t>
            </a:r>
            <a:r>
              <a:rPr lang="en-GB" sz="1600" dirty="0" err="1">
                <a:solidFill>
                  <a:prstClr val="black"/>
                </a:solidFill>
              </a:rPr>
              <a:t>investimenti</a:t>
            </a:r>
            <a:r>
              <a:rPr lang="en-GB" sz="1600" dirty="0">
                <a:solidFill>
                  <a:prstClr val="black"/>
                </a:solidFill>
              </a:rPr>
              <a:t> </a:t>
            </a:r>
            <a:r>
              <a:rPr lang="en-GB" sz="1600" dirty="0" err="1">
                <a:solidFill>
                  <a:prstClr val="black"/>
                </a:solidFill>
              </a:rPr>
              <a:t>esteri</a:t>
            </a:r>
            <a:endParaRPr lang="en-GB" sz="1600" dirty="0">
              <a:solidFill>
                <a:prstClr val="black"/>
              </a:solidFill>
            </a:endParaRPr>
          </a:p>
          <a:p>
            <a:pPr lvl="1"/>
            <a:r>
              <a:rPr lang="nl-NL" sz="1600" dirty="0" err="1">
                <a:solidFill>
                  <a:prstClr val="black"/>
                </a:solidFill>
              </a:rPr>
              <a:t>Restrizione</a:t>
            </a:r>
            <a:r>
              <a:rPr lang="nl-NL" sz="1600" dirty="0">
                <a:solidFill>
                  <a:prstClr val="black"/>
                </a:solidFill>
              </a:rPr>
              <a:t> se </a:t>
            </a:r>
            <a:r>
              <a:rPr lang="nl-NL" sz="1600" dirty="0" err="1">
                <a:solidFill>
                  <a:prstClr val="black"/>
                </a:solidFill>
              </a:rPr>
              <a:t>altro</a:t>
            </a:r>
            <a:r>
              <a:rPr lang="nl-NL" sz="1600" dirty="0">
                <a:solidFill>
                  <a:prstClr val="black"/>
                </a:solidFill>
              </a:rPr>
              <a:t> SM non </a:t>
            </a:r>
            <a:r>
              <a:rPr lang="nl-NL" sz="1600" dirty="0" err="1">
                <a:solidFill>
                  <a:prstClr val="black"/>
                </a:solidFill>
              </a:rPr>
              <a:t>assicura</a:t>
            </a:r>
            <a:r>
              <a:rPr lang="nl-NL" sz="1600" dirty="0">
                <a:solidFill>
                  <a:prstClr val="black"/>
                </a:solidFill>
              </a:rPr>
              <a:t> </a:t>
            </a:r>
            <a:r>
              <a:rPr lang="nl-NL" sz="1600" dirty="0" err="1">
                <a:solidFill>
                  <a:prstClr val="black"/>
                </a:solidFill>
              </a:rPr>
              <a:t>scambio</a:t>
            </a:r>
            <a:r>
              <a:rPr lang="nl-NL" sz="1600" dirty="0">
                <a:solidFill>
                  <a:prstClr val="black"/>
                </a:solidFill>
              </a:rPr>
              <a:t> </a:t>
            </a:r>
            <a:r>
              <a:rPr lang="nl-NL" sz="1600" dirty="0" err="1">
                <a:solidFill>
                  <a:prstClr val="black"/>
                </a:solidFill>
              </a:rPr>
              <a:t>informazioni</a:t>
            </a:r>
            <a:r>
              <a:rPr lang="nl-NL" sz="1600" dirty="0">
                <a:solidFill>
                  <a:prstClr val="black"/>
                </a:solidFill>
              </a:rPr>
              <a:t> (</a:t>
            </a:r>
            <a:r>
              <a:rPr lang="nl-NL" sz="1600" dirty="0" err="1">
                <a:solidFill>
                  <a:prstClr val="black"/>
                </a:solidFill>
              </a:rPr>
              <a:t>automatico</a:t>
            </a:r>
            <a:r>
              <a:rPr lang="nl-NL" sz="1600" dirty="0">
                <a:solidFill>
                  <a:prstClr val="black"/>
                </a:solidFill>
              </a:rPr>
              <a:t>)</a:t>
            </a:r>
            <a:endParaRPr lang="en-BE" sz="1600" dirty="0"/>
          </a:p>
          <a:p>
            <a:r>
              <a:rPr lang="en-BE" dirty="0"/>
              <a:t>C-317/15, X (CH)</a:t>
            </a:r>
          </a:p>
          <a:p>
            <a:pPr marL="457200" lvl="1" indent="0">
              <a:buNone/>
            </a:pPr>
            <a:r>
              <a:rPr lang="en-BE" sz="2000" dirty="0">
                <a:solidFill>
                  <a:prstClr val="black"/>
                </a:solidFill>
              </a:rPr>
              <a:t>Sanzioni per non-dichiarazione</a:t>
            </a:r>
          </a:p>
          <a:p>
            <a:pPr marL="457200" lvl="1" indent="0">
              <a:buNone/>
            </a:pPr>
            <a:r>
              <a:rPr lang="en-BE" sz="2000" dirty="0">
                <a:solidFill>
                  <a:prstClr val="black"/>
                </a:solidFill>
              </a:rPr>
              <a:t>Prolungamento termini rettifica redditi tratti da Paesi Terzi</a:t>
            </a:r>
          </a:p>
          <a:p>
            <a:pPr lvl="1"/>
            <a:r>
              <a:rPr lang="en-GB" sz="1600" dirty="0" err="1">
                <a:solidFill>
                  <a:prstClr val="black"/>
                </a:solidFill>
              </a:rPr>
              <a:t>Restrizione</a:t>
            </a:r>
            <a:r>
              <a:rPr lang="en-GB" sz="1600" dirty="0">
                <a:solidFill>
                  <a:prstClr val="black"/>
                </a:solidFill>
              </a:rPr>
              <a:t> </a:t>
            </a:r>
            <a:r>
              <a:rPr lang="en-GB" sz="1600" dirty="0" err="1">
                <a:solidFill>
                  <a:prstClr val="black"/>
                </a:solidFill>
              </a:rPr>
              <a:t>incompatibile</a:t>
            </a:r>
            <a:r>
              <a:rPr lang="en-GB" sz="1600" dirty="0">
                <a:solidFill>
                  <a:prstClr val="black"/>
                </a:solidFill>
              </a:rPr>
              <a:t> </a:t>
            </a:r>
            <a:r>
              <a:rPr lang="en-GB" sz="1600" dirty="0" err="1">
                <a:solidFill>
                  <a:prstClr val="black"/>
                </a:solidFill>
              </a:rPr>
              <a:t>anche</a:t>
            </a:r>
            <a:r>
              <a:rPr lang="en-GB" sz="1600" dirty="0">
                <a:solidFill>
                  <a:prstClr val="black"/>
                </a:solidFill>
              </a:rPr>
              <a:t> per </a:t>
            </a:r>
            <a:r>
              <a:rPr lang="en-GB" sz="1600" dirty="0" err="1">
                <a:solidFill>
                  <a:prstClr val="black"/>
                </a:solidFill>
              </a:rPr>
              <a:t>investimenti</a:t>
            </a:r>
            <a:r>
              <a:rPr lang="en-GB" sz="1600" dirty="0">
                <a:solidFill>
                  <a:prstClr val="black"/>
                </a:solidFill>
              </a:rPr>
              <a:t> in </a:t>
            </a:r>
            <a:r>
              <a:rPr lang="en-GB" sz="1600" dirty="0" err="1">
                <a:solidFill>
                  <a:prstClr val="black"/>
                </a:solidFill>
              </a:rPr>
              <a:t>Paesi</a:t>
            </a:r>
            <a:r>
              <a:rPr lang="en-GB" sz="1600" dirty="0">
                <a:solidFill>
                  <a:prstClr val="black"/>
                </a:solidFill>
              </a:rPr>
              <a:t> Terzi, sempre </a:t>
            </a:r>
            <a:r>
              <a:rPr lang="en-GB" sz="1600" dirty="0" err="1">
                <a:solidFill>
                  <a:prstClr val="black"/>
                </a:solidFill>
              </a:rPr>
              <a:t>che</a:t>
            </a:r>
            <a:r>
              <a:rPr lang="en-GB" sz="1600" dirty="0">
                <a:solidFill>
                  <a:prstClr val="black"/>
                </a:solidFill>
              </a:rPr>
              <a:t> </a:t>
            </a:r>
            <a:r>
              <a:rPr lang="en-GB" sz="1600" dirty="0" err="1">
                <a:solidFill>
                  <a:prstClr val="black"/>
                </a:solidFill>
              </a:rPr>
              <a:t>assicurino</a:t>
            </a:r>
            <a:r>
              <a:rPr lang="en-GB" sz="1600" dirty="0">
                <a:solidFill>
                  <a:prstClr val="black"/>
                </a:solidFill>
              </a:rPr>
              <a:t> </a:t>
            </a:r>
            <a:r>
              <a:rPr lang="en-GB" sz="1600" dirty="0" err="1">
                <a:solidFill>
                  <a:prstClr val="black"/>
                </a:solidFill>
              </a:rPr>
              <a:t>scambio</a:t>
            </a:r>
            <a:r>
              <a:rPr lang="en-GB" sz="1600" dirty="0">
                <a:solidFill>
                  <a:prstClr val="black"/>
                </a:solidFill>
              </a:rPr>
              <a:t> </a:t>
            </a:r>
            <a:r>
              <a:rPr lang="en-GB" sz="1600" dirty="0" err="1">
                <a:solidFill>
                  <a:prstClr val="black"/>
                </a:solidFill>
              </a:rPr>
              <a:t>automatico</a:t>
            </a:r>
            <a:r>
              <a:rPr lang="en-GB" sz="1600" dirty="0">
                <a:solidFill>
                  <a:prstClr val="black"/>
                </a:solidFill>
              </a:rPr>
              <a:t> </a:t>
            </a:r>
            <a:r>
              <a:rPr lang="en-GB" sz="1600" dirty="0" err="1">
                <a:solidFill>
                  <a:prstClr val="black"/>
                </a:solidFill>
              </a:rPr>
              <a:t>d’informazioni</a:t>
            </a:r>
            <a:endParaRPr lang="en-GB" sz="1600" dirty="0">
              <a:solidFill>
                <a:prstClr val="black"/>
              </a:solidFill>
            </a:endParaRPr>
          </a:p>
          <a:p>
            <a:pPr marL="457200" lvl="1" indent="0">
              <a:buNone/>
            </a:pPr>
            <a:endParaRPr lang="en-BE" sz="2000" dirty="0">
              <a:solidFill>
                <a:prstClr val="black"/>
              </a:solidFill>
            </a:endParaRPr>
          </a:p>
          <a:p>
            <a:endParaRPr lang="en-BE" dirty="0"/>
          </a:p>
        </p:txBody>
      </p:sp>
      <p:sp>
        <p:nvSpPr>
          <p:cNvPr id="4" name="Content Placeholder 3">
            <a:extLst>
              <a:ext uri="{FF2B5EF4-FFF2-40B4-BE49-F238E27FC236}">
                <a16:creationId xmlns:a16="http://schemas.microsoft.com/office/drawing/2014/main" id="{975D312C-FB94-BD83-E883-353B8A9D5A9C}"/>
              </a:ext>
            </a:extLst>
          </p:cNvPr>
          <p:cNvSpPr>
            <a:spLocks noGrp="1"/>
          </p:cNvSpPr>
          <p:nvPr>
            <p:ph sz="half" idx="2"/>
          </p:nvPr>
        </p:nvSpPr>
        <p:spPr>
          <a:xfrm>
            <a:off x="4648199" y="798653"/>
            <a:ext cx="4226859" cy="5557696"/>
          </a:xfrm>
        </p:spPr>
        <p:txBody>
          <a:bodyPr/>
          <a:lstStyle/>
          <a:p>
            <a:r>
              <a:rPr lang="en-GB" dirty="0"/>
              <a:t>C-788/19, Com/</a:t>
            </a:r>
            <a:r>
              <a:rPr lang="en-GB" dirty="0" err="1"/>
              <a:t>Spagna</a:t>
            </a:r>
            <a:endParaRPr lang="en-GB" dirty="0"/>
          </a:p>
          <a:p>
            <a:pPr marL="457200" lvl="1" indent="0">
              <a:buNone/>
            </a:pPr>
            <a:r>
              <a:rPr lang="en-BE" sz="2000" dirty="0"/>
              <a:t>Sanzioni per non-dichiarazione</a:t>
            </a:r>
          </a:p>
          <a:p>
            <a:pPr marL="457200" lvl="1" indent="0">
              <a:buNone/>
            </a:pPr>
            <a:r>
              <a:rPr lang="en-BE" sz="2000" dirty="0"/>
              <a:t>Monitoraggio beni detenuti in altri Stati Membri</a:t>
            </a:r>
          </a:p>
          <a:p>
            <a:pPr marL="457200" lvl="1" indent="0">
              <a:buNone/>
            </a:pPr>
            <a:r>
              <a:rPr lang="en-BE" sz="2000" dirty="0"/>
              <a:t>Inosservanza obbligi dichiarativi, giustificazione?</a:t>
            </a:r>
          </a:p>
          <a:p>
            <a:pPr lvl="1"/>
            <a:r>
              <a:rPr lang="en-GB" sz="1600" dirty="0" err="1"/>
              <a:t>Presunzione</a:t>
            </a:r>
            <a:r>
              <a:rPr lang="en-GB" sz="1600" dirty="0"/>
              <a:t> di </a:t>
            </a:r>
            <a:r>
              <a:rPr lang="en-GB" sz="1600" dirty="0" err="1"/>
              <a:t>evasione</a:t>
            </a:r>
            <a:r>
              <a:rPr lang="en-GB" sz="1600" dirty="0"/>
              <a:t>: OK (</a:t>
            </a:r>
            <a:r>
              <a:rPr lang="en-GB" sz="1600" dirty="0" err="1"/>
              <a:t>inversione</a:t>
            </a:r>
            <a:r>
              <a:rPr lang="en-GB" sz="1600" dirty="0"/>
              <a:t> </a:t>
            </a:r>
            <a:r>
              <a:rPr lang="en-GB" sz="1600" dirty="0" err="1"/>
              <a:t>onere</a:t>
            </a:r>
            <a:r>
              <a:rPr lang="en-GB" sz="1600" dirty="0"/>
              <a:t>)</a:t>
            </a:r>
          </a:p>
          <a:p>
            <a:pPr lvl="1"/>
            <a:r>
              <a:rPr lang="en-GB" sz="1600" dirty="0" err="1"/>
              <a:t>Imprescrittibilita</a:t>
            </a:r>
            <a:r>
              <a:rPr lang="en-GB" sz="1600" dirty="0"/>
              <a:t>̀: </a:t>
            </a:r>
            <a:r>
              <a:rPr lang="en-GB" sz="1600" dirty="0" err="1"/>
              <a:t>pregiudica</a:t>
            </a:r>
            <a:r>
              <a:rPr lang="en-GB" sz="1600" dirty="0"/>
              <a:t> </a:t>
            </a:r>
            <a:r>
              <a:rPr lang="en-GB" sz="1600" dirty="0" err="1"/>
              <a:t>certezza</a:t>
            </a:r>
            <a:r>
              <a:rPr lang="en-GB" sz="1600" dirty="0"/>
              <a:t> del </a:t>
            </a:r>
            <a:r>
              <a:rPr lang="en-GB" sz="1600" dirty="0" err="1"/>
              <a:t>diritto</a:t>
            </a:r>
            <a:r>
              <a:rPr lang="en-GB" sz="1600" dirty="0"/>
              <a:t> - </a:t>
            </a:r>
            <a:r>
              <a:rPr lang="en-GB" sz="1600" dirty="0" err="1"/>
              <a:t>consente</a:t>
            </a:r>
            <a:r>
              <a:rPr lang="en-GB" sz="1600" dirty="0"/>
              <a:t> di </a:t>
            </a:r>
            <a:r>
              <a:rPr lang="en-GB" sz="1600" dirty="0" err="1"/>
              <a:t>rimettere</a:t>
            </a:r>
            <a:r>
              <a:rPr lang="en-GB" sz="1600" dirty="0"/>
              <a:t> in </a:t>
            </a:r>
            <a:r>
              <a:rPr lang="en-GB" sz="1600" dirty="0" err="1"/>
              <a:t>discussione</a:t>
            </a:r>
            <a:r>
              <a:rPr lang="en-GB" sz="1600" dirty="0"/>
              <a:t> </a:t>
            </a:r>
            <a:r>
              <a:rPr lang="en-GB" sz="1600" dirty="0" err="1"/>
              <a:t>una</a:t>
            </a:r>
            <a:r>
              <a:rPr lang="en-GB" sz="1600" dirty="0"/>
              <a:t> </a:t>
            </a:r>
            <a:r>
              <a:rPr lang="en-GB" sz="1600" dirty="0" err="1"/>
              <a:t>prescrizione</a:t>
            </a:r>
            <a:r>
              <a:rPr lang="en-GB" sz="1600" dirty="0"/>
              <a:t> </a:t>
            </a:r>
            <a:r>
              <a:rPr lang="en-GB" sz="1600" dirty="0" err="1"/>
              <a:t>gia</a:t>
            </a:r>
            <a:r>
              <a:rPr lang="en-GB" sz="1600" dirty="0"/>
              <a:t>̀ </a:t>
            </a:r>
            <a:r>
              <a:rPr lang="en-GB" sz="1600" dirty="0" err="1"/>
              <a:t>maturata</a:t>
            </a:r>
            <a:r>
              <a:rPr lang="en-GB" sz="1600" dirty="0"/>
              <a:t> a </a:t>
            </a:r>
            <a:r>
              <a:rPr lang="en-GB" sz="1600" dirty="0" err="1"/>
              <a:t>favore</a:t>
            </a:r>
            <a:r>
              <a:rPr lang="en-GB" sz="1600" dirty="0"/>
              <a:t> del </a:t>
            </a:r>
            <a:r>
              <a:rPr lang="en-GB" sz="1600" dirty="0" err="1"/>
              <a:t>contribuente</a:t>
            </a:r>
            <a:endParaRPr lang="en-GB" sz="1600" dirty="0"/>
          </a:p>
          <a:p>
            <a:pPr lvl="1"/>
            <a:r>
              <a:rPr lang="en-GB" sz="1600" dirty="0" err="1"/>
              <a:t>sanzione</a:t>
            </a:r>
            <a:r>
              <a:rPr lang="en-GB" sz="1600" dirty="0"/>
              <a:t> </a:t>
            </a:r>
            <a:r>
              <a:rPr lang="en-GB" sz="1600" dirty="0" err="1"/>
              <a:t>proporzionale</a:t>
            </a:r>
            <a:r>
              <a:rPr lang="en-GB" sz="1600" dirty="0"/>
              <a:t> del 150% </a:t>
            </a:r>
            <a:r>
              <a:rPr lang="en-GB" sz="1600" dirty="0" err="1"/>
              <a:t>dell’imposta</a:t>
            </a:r>
            <a:r>
              <a:rPr lang="en-GB" sz="1600" dirty="0"/>
              <a:t> </a:t>
            </a:r>
            <a:r>
              <a:rPr lang="en-GB" sz="1600" dirty="0" err="1"/>
              <a:t>calcolata</a:t>
            </a:r>
            <a:r>
              <a:rPr lang="en-GB" sz="1600" dirty="0"/>
              <a:t> </a:t>
            </a:r>
            <a:r>
              <a:rPr lang="en-GB" sz="1600" dirty="0" err="1"/>
              <a:t>su</a:t>
            </a:r>
            <a:r>
              <a:rPr lang="en-GB" sz="1600" dirty="0"/>
              <a:t> </a:t>
            </a:r>
            <a:r>
              <a:rPr lang="en-GB" sz="1600" dirty="0" err="1"/>
              <a:t>valore</a:t>
            </a:r>
            <a:r>
              <a:rPr lang="en-GB" sz="1600" dirty="0"/>
              <a:t> </a:t>
            </a:r>
            <a:r>
              <a:rPr lang="en-GB" sz="1600" dirty="0" err="1"/>
              <a:t>beni</a:t>
            </a:r>
            <a:r>
              <a:rPr lang="en-GB" sz="1600" dirty="0"/>
              <a:t> </a:t>
            </a:r>
            <a:r>
              <a:rPr lang="en-GB" sz="1600" dirty="0" err="1"/>
              <a:t>esteri</a:t>
            </a:r>
            <a:r>
              <a:rPr lang="en-GB" sz="1600" dirty="0"/>
              <a:t>: </a:t>
            </a:r>
            <a:r>
              <a:rPr lang="en-GB" sz="1600" dirty="0" err="1"/>
              <a:t>Sproporzionata</a:t>
            </a:r>
            <a:r>
              <a:rPr lang="en-GB" sz="1600" dirty="0"/>
              <a:t> se </a:t>
            </a:r>
            <a:r>
              <a:rPr lang="en-GB" sz="1600" dirty="0" err="1"/>
              <a:t>cumulata</a:t>
            </a:r>
            <a:r>
              <a:rPr lang="en-GB" sz="1600" dirty="0"/>
              <a:t> con </a:t>
            </a:r>
            <a:r>
              <a:rPr lang="en-GB" sz="1600" dirty="0" err="1"/>
              <a:t>sanzioni</a:t>
            </a:r>
            <a:r>
              <a:rPr lang="en-GB" sz="1600" dirty="0"/>
              <a:t> </a:t>
            </a:r>
            <a:r>
              <a:rPr lang="en-GB" sz="1600" dirty="0" err="1"/>
              <a:t>forfettarie</a:t>
            </a:r>
            <a:r>
              <a:rPr lang="en-GB" sz="1600" dirty="0"/>
              <a:t> </a:t>
            </a:r>
            <a:r>
              <a:rPr lang="en-GB" sz="1600" dirty="0" err="1"/>
              <a:t>che</a:t>
            </a:r>
            <a:r>
              <a:rPr lang="en-GB" sz="1600" dirty="0"/>
              <a:t> </a:t>
            </a:r>
            <a:r>
              <a:rPr lang="en-GB" sz="1600" dirty="0" err="1"/>
              <a:t>si</a:t>
            </a:r>
            <a:r>
              <a:rPr lang="en-GB" sz="1600" dirty="0"/>
              <a:t> </a:t>
            </a:r>
            <a:r>
              <a:rPr lang="en-GB" sz="1600" dirty="0" err="1"/>
              <a:t>applicano</a:t>
            </a:r>
            <a:r>
              <a:rPr lang="en-GB" sz="1600" dirty="0"/>
              <a:t> a </a:t>
            </a:r>
            <a:r>
              <a:rPr lang="en-GB" sz="1600" dirty="0" err="1"/>
              <a:t>ciascun</a:t>
            </a:r>
            <a:r>
              <a:rPr lang="en-GB" sz="1600" dirty="0"/>
              <a:t> </a:t>
            </a:r>
            <a:r>
              <a:rPr lang="en-GB" sz="1600" dirty="0" err="1"/>
              <a:t>dato</a:t>
            </a:r>
            <a:r>
              <a:rPr lang="en-GB" sz="1600" dirty="0"/>
              <a:t> </a:t>
            </a:r>
            <a:r>
              <a:rPr lang="en-GB" sz="1600" dirty="0" err="1"/>
              <a:t>mancantie</a:t>
            </a:r>
            <a:r>
              <a:rPr lang="en-GB" sz="1600" dirty="0"/>
              <a:t> </a:t>
            </a:r>
            <a:r>
              <a:rPr lang="en-GB" sz="1600" dirty="0" err="1"/>
              <a:t>incompleto</a:t>
            </a:r>
            <a:r>
              <a:rPr lang="en-GB" sz="1600" dirty="0"/>
              <a:t>, </a:t>
            </a:r>
            <a:r>
              <a:rPr lang="en-GB" sz="1600" dirty="0" err="1"/>
              <a:t>inesatto</a:t>
            </a:r>
            <a:r>
              <a:rPr lang="en-GB" sz="1600" dirty="0"/>
              <a:t> o </a:t>
            </a:r>
            <a:r>
              <a:rPr lang="en-GB" sz="1600" dirty="0" err="1"/>
              <a:t>falso</a:t>
            </a:r>
            <a:r>
              <a:rPr lang="en-GB" sz="1600" dirty="0"/>
              <a:t> in </a:t>
            </a:r>
            <a:r>
              <a:rPr lang="en-GB" sz="1600" dirty="0" err="1"/>
              <a:t>dichiarazione</a:t>
            </a:r>
            <a:endParaRPr lang="en-GB" sz="1600" dirty="0"/>
          </a:p>
        </p:txBody>
      </p:sp>
      <p:sp>
        <p:nvSpPr>
          <p:cNvPr id="5" name="Footer Placeholder 4">
            <a:extLst>
              <a:ext uri="{FF2B5EF4-FFF2-40B4-BE49-F238E27FC236}">
                <a16:creationId xmlns:a16="http://schemas.microsoft.com/office/drawing/2014/main" id="{09426301-6525-CE8B-89F5-407D44872D0C}"/>
              </a:ext>
            </a:extLst>
          </p:cNvPr>
          <p:cNvSpPr>
            <a:spLocks noGrp="1"/>
          </p:cNvSpPr>
          <p:nvPr>
            <p:ph type="ftr" sz="quarter" idx="11"/>
          </p:nvPr>
        </p:nvSpPr>
        <p:spPr/>
        <p:txBody>
          <a:bodyPr/>
          <a:lstStyle/>
          <a:p>
            <a:pPr>
              <a:defRPr/>
            </a:pPr>
            <a:r>
              <a:rPr lang="en-US" altLang="en-BE"/>
              <a:t>Gen.B.(r) Avv. Pierpaolo Rossi</a:t>
            </a:r>
          </a:p>
        </p:txBody>
      </p:sp>
      <p:sp>
        <p:nvSpPr>
          <p:cNvPr id="6" name="Slide Number Placeholder 5">
            <a:extLst>
              <a:ext uri="{FF2B5EF4-FFF2-40B4-BE49-F238E27FC236}">
                <a16:creationId xmlns:a16="http://schemas.microsoft.com/office/drawing/2014/main" id="{2B31EC59-DFF8-A783-1029-13964B841CE5}"/>
              </a:ext>
            </a:extLst>
          </p:cNvPr>
          <p:cNvSpPr>
            <a:spLocks noGrp="1"/>
          </p:cNvSpPr>
          <p:nvPr>
            <p:ph type="sldNum" sz="quarter" idx="12"/>
          </p:nvPr>
        </p:nvSpPr>
        <p:spPr/>
        <p:txBody>
          <a:bodyPr/>
          <a:lstStyle/>
          <a:p>
            <a:pPr>
              <a:defRPr/>
            </a:pPr>
            <a:fld id="{ADD0EDD9-F720-C743-978E-6FDBD4F5EDEF}" type="slidenum">
              <a:rPr lang="en-US" altLang="en-BE" smtClean="0"/>
              <a:pPr>
                <a:defRPr/>
              </a:pPr>
              <a:t>11</a:t>
            </a:fld>
            <a:endParaRPr lang="en-US" altLang="en-BE"/>
          </a:p>
        </p:txBody>
      </p:sp>
    </p:spTree>
    <p:extLst>
      <p:ext uri="{BB962C8B-B14F-4D97-AF65-F5344CB8AC3E}">
        <p14:creationId xmlns:p14="http://schemas.microsoft.com/office/powerpoint/2010/main" val="11777397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a:extLst>
              <a:ext uri="{FF2B5EF4-FFF2-40B4-BE49-F238E27FC236}">
                <a16:creationId xmlns:a16="http://schemas.microsoft.com/office/drawing/2014/main" id="{1F8E321F-6E2A-FEB0-E4EE-62CFE2115AF9}"/>
              </a:ext>
            </a:extLst>
          </p:cNvPr>
          <p:cNvSpPr>
            <a:spLocks noGrp="1"/>
          </p:cNvSpPr>
          <p:nvPr>
            <p:ph type="title"/>
          </p:nvPr>
        </p:nvSpPr>
        <p:spPr>
          <a:xfrm>
            <a:off x="457200" y="158888"/>
            <a:ext cx="8229600" cy="730250"/>
          </a:xfrm>
        </p:spPr>
        <p:txBody>
          <a:bodyPr/>
          <a:lstStyle/>
          <a:p>
            <a:r>
              <a:rPr lang="en-BE" altLang="en-BE" sz="4000" dirty="0">
                <a:ea typeface="ＭＳ Ｐゴシック" panose="020B0600070205080204" pitchFamily="34" charset="-128"/>
              </a:rPr>
              <a:t>IVIE: Art 19, commi 13-17 DL 201/2011</a:t>
            </a:r>
          </a:p>
        </p:txBody>
      </p:sp>
      <p:sp>
        <p:nvSpPr>
          <p:cNvPr id="26626" name="Content Placeholder 2">
            <a:extLst>
              <a:ext uri="{FF2B5EF4-FFF2-40B4-BE49-F238E27FC236}">
                <a16:creationId xmlns:a16="http://schemas.microsoft.com/office/drawing/2014/main" id="{4B688930-5A39-C03D-CD52-756817D3B8E0}"/>
              </a:ext>
            </a:extLst>
          </p:cNvPr>
          <p:cNvSpPr>
            <a:spLocks noGrp="1"/>
          </p:cNvSpPr>
          <p:nvPr>
            <p:ph idx="1"/>
          </p:nvPr>
        </p:nvSpPr>
        <p:spPr>
          <a:xfrm>
            <a:off x="457200" y="889138"/>
            <a:ext cx="8229600" cy="5467212"/>
          </a:xfrm>
        </p:spPr>
        <p:txBody>
          <a:bodyPr/>
          <a:lstStyle/>
          <a:p>
            <a:r>
              <a:rPr lang="en-GB" altLang="en-BE" sz="2200" dirty="0" err="1">
                <a:ea typeface="ＭＳ Ｐゴシック" panose="020B0600070205080204" pitchFamily="34" charset="-128"/>
              </a:rPr>
              <a:t>Possesso</a:t>
            </a:r>
            <a:r>
              <a:rPr lang="en-GB" altLang="en-BE" sz="2200" dirty="0">
                <a:ea typeface="ＭＳ Ｐゴシック" panose="020B0600070205080204" pitchFamily="34" charset="-128"/>
              </a:rPr>
              <a:t> </a:t>
            </a:r>
            <a:r>
              <a:rPr lang="en-GB" altLang="en-BE" sz="2200" dirty="0" err="1">
                <a:ea typeface="ＭＳ Ｐゴシック" panose="020B0600070205080204" pitchFamily="34" charset="-128"/>
              </a:rPr>
              <a:t>immobili</a:t>
            </a:r>
            <a:r>
              <a:rPr lang="en-GB" altLang="en-BE" sz="2200" dirty="0">
                <a:ea typeface="ＭＳ Ｐゴシック" panose="020B0600070205080204" pitchFamily="34" charset="-128"/>
              </a:rPr>
              <a:t> </a:t>
            </a:r>
            <a:r>
              <a:rPr lang="en-GB" altLang="en-BE" sz="2200" dirty="0" err="1">
                <a:ea typeface="ＭＳ Ｐゴシック" panose="020B0600070205080204" pitchFamily="34" charset="-128"/>
              </a:rPr>
              <a:t>siti</a:t>
            </a:r>
            <a:r>
              <a:rPr lang="en-GB" altLang="en-BE" sz="2200" dirty="0">
                <a:ea typeface="ＭＳ Ｐゴシック" panose="020B0600070205080204" pitchFamily="34" charset="-128"/>
              </a:rPr>
              <a:t> </a:t>
            </a:r>
            <a:r>
              <a:rPr lang="en-GB" altLang="en-BE" sz="2200" dirty="0" err="1">
                <a:ea typeface="ＭＳ Ｐゴシック" panose="020B0600070205080204" pitchFamily="34" charset="-128"/>
              </a:rPr>
              <a:t>all’estero</a:t>
            </a:r>
            <a:r>
              <a:rPr lang="en-GB" altLang="en-BE" sz="2200" dirty="0">
                <a:ea typeface="ＭＳ Ｐゴシック" panose="020B0600070205080204" pitchFamily="34" charset="-128"/>
              </a:rPr>
              <a:t> a </a:t>
            </a:r>
            <a:r>
              <a:rPr lang="en-GB" altLang="en-BE" sz="2200" dirty="0" err="1">
                <a:ea typeface="ＭＳ Ｐゴシック" panose="020B0600070205080204" pitchFamily="34" charset="-128"/>
              </a:rPr>
              <a:t>qualsiasi</a:t>
            </a:r>
            <a:r>
              <a:rPr lang="en-GB" altLang="en-BE" sz="2200" dirty="0">
                <a:ea typeface="ＭＳ Ｐゴシック" panose="020B0600070205080204" pitchFamily="34" charset="-128"/>
              </a:rPr>
              <a:t> </a:t>
            </a:r>
            <a:r>
              <a:rPr lang="en-GB" altLang="en-BE" sz="2200" dirty="0" err="1">
                <a:ea typeface="ＭＳ Ｐゴシック" panose="020B0600070205080204" pitchFamily="34" charset="-128"/>
              </a:rPr>
              <a:t>uso</a:t>
            </a:r>
            <a:r>
              <a:rPr lang="en-GB" altLang="en-BE" sz="2200" dirty="0">
                <a:ea typeface="ＭＳ Ｐゴシック" panose="020B0600070205080204" pitchFamily="34" charset="-128"/>
              </a:rPr>
              <a:t> </a:t>
            </a:r>
            <a:r>
              <a:rPr lang="en-GB" altLang="en-BE" sz="2200" dirty="0" err="1">
                <a:ea typeface="ＭＳ Ｐゴシック" panose="020B0600070205080204" pitchFamily="34" charset="-128"/>
              </a:rPr>
              <a:t>destinati</a:t>
            </a:r>
            <a:endParaRPr lang="en-GB" altLang="en-BE" sz="2200" dirty="0">
              <a:ea typeface="ＭＳ Ｐゴシック" panose="020B0600070205080204" pitchFamily="34" charset="-128"/>
            </a:endParaRPr>
          </a:p>
          <a:p>
            <a:r>
              <a:rPr lang="en-GB" altLang="en-BE" sz="2200" dirty="0" err="1">
                <a:ea typeface="ＭＳ Ｐゴシック" panose="020B0600070205080204" pitchFamily="34" charset="-128"/>
              </a:rPr>
              <a:t>Parallelo</a:t>
            </a:r>
            <a:r>
              <a:rPr lang="en-GB" altLang="en-BE" sz="2200" dirty="0">
                <a:ea typeface="ＭＳ Ｐゴシック" panose="020B0600070205080204" pitchFamily="34" charset="-128"/>
              </a:rPr>
              <a:t> con IMU</a:t>
            </a:r>
          </a:p>
          <a:p>
            <a:r>
              <a:rPr lang="en-GB" altLang="en-BE" sz="2200" dirty="0" err="1">
                <a:ea typeface="ＭＳ Ｐゴシック" panose="020B0600070205080204" pitchFamily="34" charset="-128"/>
              </a:rPr>
              <a:t>Imposta</a:t>
            </a:r>
            <a:r>
              <a:rPr lang="en-GB" altLang="en-BE" sz="2200" dirty="0">
                <a:ea typeface="ＭＳ Ｐゴシック" panose="020B0600070205080204" pitchFamily="34" charset="-128"/>
              </a:rPr>
              <a:t> </a:t>
            </a:r>
            <a:r>
              <a:rPr lang="en-GB" altLang="en-BE" sz="2200" dirty="0" err="1">
                <a:ea typeface="ＭＳ Ｐゴシック" panose="020B0600070205080204" pitchFamily="34" charset="-128"/>
              </a:rPr>
              <a:t>patrimoniale</a:t>
            </a:r>
            <a:endParaRPr lang="en-GB" altLang="en-BE" sz="2200" dirty="0">
              <a:ea typeface="ＭＳ Ｐゴシック" panose="020B0600070205080204" pitchFamily="34" charset="-128"/>
            </a:endParaRPr>
          </a:p>
          <a:p>
            <a:r>
              <a:rPr lang="en-GB" altLang="en-BE" sz="2200" dirty="0" err="1">
                <a:ea typeface="ＭＳ Ｐゴシック" panose="020B0600070205080204" pitchFamily="34" charset="-128"/>
              </a:rPr>
              <a:t>Soggetti</a:t>
            </a:r>
            <a:r>
              <a:rPr lang="en-GB" altLang="en-BE" sz="2200" dirty="0">
                <a:ea typeface="ＭＳ Ｐゴシック" panose="020B0600070205080204" pitchFamily="34" charset="-128"/>
              </a:rPr>
              <a:t> </a:t>
            </a:r>
            <a:r>
              <a:rPr lang="en-GB" altLang="en-BE" sz="2200" dirty="0" err="1">
                <a:ea typeface="ＭＳ Ｐゴシック" panose="020B0600070205080204" pitchFamily="34" charset="-128"/>
              </a:rPr>
              <a:t>passivi</a:t>
            </a:r>
            <a:r>
              <a:rPr lang="en-GB" altLang="en-BE" sz="2200" dirty="0">
                <a:ea typeface="ＭＳ Ｐゴシック" panose="020B0600070205080204" pitchFamily="34" charset="-128"/>
              </a:rPr>
              <a:t> </a:t>
            </a:r>
            <a:r>
              <a:rPr lang="en-GB" altLang="en-BE" sz="2200" dirty="0" err="1">
                <a:ea typeface="ＭＳ Ｐゴシック" panose="020B0600070205080204" pitchFamily="34" charset="-128"/>
              </a:rPr>
              <a:t>sono</a:t>
            </a:r>
            <a:r>
              <a:rPr lang="en-GB" altLang="en-BE" sz="2200" dirty="0">
                <a:ea typeface="ＭＳ Ｐゴシック" panose="020B0600070205080204" pitchFamily="34" charset="-128"/>
              </a:rPr>
              <a:t>:</a:t>
            </a:r>
          </a:p>
          <a:p>
            <a:pPr lvl="1"/>
            <a:r>
              <a:rPr lang="en-GB" altLang="en-BE" sz="2000" dirty="0">
                <a:ea typeface="ＭＳ Ｐゴシック" panose="020B0600070205080204" pitchFamily="34" charset="-128"/>
              </a:rPr>
              <a:t>il </a:t>
            </a:r>
            <a:r>
              <a:rPr lang="en-GB" altLang="en-BE" sz="2000" dirty="0" err="1">
                <a:ea typeface="ＭＳ Ｐゴシック" panose="020B0600070205080204" pitchFamily="34" charset="-128"/>
              </a:rPr>
              <a:t>proprietario</a:t>
            </a:r>
            <a:r>
              <a:rPr lang="en-GB" altLang="en-BE" sz="2000" dirty="0">
                <a:ea typeface="ＭＳ Ｐゴシック" panose="020B0600070205080204" pitchFamily="34" charset="-128"/>
              </a:rPr>
              <a:t> di un </a:t>
            </a:r>
            <a:r>
              <a:rPr lang="en-GB" altLang="en-BE" sz="2000" dirty="0" err="1">
                <a:ea typeface="ＭＳ Ｐゴシック" panose="020B0600070205080204" pitchFamily="34" charset="-128"/>
              </a:rPr>
              <a:t>fabbricato</a:t>
            </a:r>
            <a:r>
              <a:rPr lang="en-GB" altLang="en-BE" sz="2000" dirty="0">
                <a:ea typeface="ＭＳ Ｐゴシック" panose="020B0600070205080204" pitchFamily="34" charset="-128"/>
              </a:rPr>
              <a:t> o il </a:t>
            </a:r>
            <a:r>
              <a:rPr lang="en-GB" altLang="en-BE" sz="2000" dirty="0" err="1">
                <a:ea typeface="ＭＳ Ｐゴシック" panose="020B0600070205080204" pitchFamily="34" charset="-128"/>
              </a:rPr>
              <a:t>titolare</a:t>
            </a:r>
            <a:r>
              <a:rPr lang="en-GB" altLang="en-BE" sz="2000" dirty="0">
                <a:ea typeface="ＭＳ Ｐゴシック" panose="020B0600070205080204" pitchFamily="34" charset="-128"/>
              </a:rPr>
              <a:t> di un </a:t>
            </a:r>
            <a:r>
              <a:rPr lang="en-GB" altLang="en-BE" sz="2000" dirty="0" err="1">
                <a:ea typeface="ＭＳ Ｐゴシック" panose="020B0600070205080204" pitchFamily="34" charset="-128"/>
              </a:rPr>
              <a:t>diritto</a:t>
            </a:r>
            <a:r>
              <a:rPr lang="en-GB" altLang="en-BE" sz="2000" dirty="0">
                <a:ea typeface="ＭＳ Ｐゴシック" panose="020B0600070205080204" pitchFamily="34" charset="-128"/>
              </a:rPr>
              <a:t> </a:t>
            </a:r>
            <a:r>
              <a:rPr lang="en-GB" altLang="en-BE" sz="2000" dirty="0" err="1">
                <a:ea typeface="ＭＳ Ｐゴシック" panose="020B0600070205080204" pitchFamily="34" charset="-128"/>
              </a:rPr>
              <a:t>reale</a:t>
            </a:r>
            <a:r>
              <a:rPr lang="en-GB" altLang="en-BE" sz="2000" dirty="0">
                <a:ea typeface="ＭＳ Ｐゴシック" panose="020B0600070205080204" pitchFamily="34" charset="-128"/>
              </a:rPr>
              <a:t> di </a:t>
            </a:r>
            <a:r>
              <a:rPr lang="en-GB" altLang="en-BE" sz="2000" dirty="0" err="1">
                <a:ea typeface="ＭＳ Ｐゴシック" panose="020B0600070205080204" pitchFamily="34" charset="-128"/>
              </a:rPr>
              <a:t>godimento</a:t>
            </a:r>
            <a:endParaRPr lang="en-GB" altLang="en-BE" sz="2000" dirty="0">
              <a:ea typeface="ＭＳ Ｐゴシック" panose="020B0600070205080204" pitchFamily="34" charset="-128"/>
            </a:endParaRPr>
          </a:p>
          <a:p>
            <a:pPr lvl="1"/>
            <a:r>
              <a:rPr lang="en-GB" altLang="en-BE" sz="2000" dirty="0">
                <a:ea typeface="ＭＳ Ｐゴシック" panose="020B0600070205080204" pitchFamily="34" charset="-128"/>
              </a:rPr>
              <a:t>il </a:t>
            </a:r>
            <a:r>
              <a:rPr lang="en-GB" altLang="en-BE" sz="2000" dirty="0" err="1">
                <a:ea typeface="ＭＳ Ｐゴシック" panose="020B0600070205080204" pitchFamily="34" charset="-128"/>
              </a:rPr>
              <a:t>locatario</a:t>
            </a:r>
            <a:r>
              <a:rPr lang="en-GB" altLang="en-BE" sz="2000" dirty="0">
                <a:ea typeface="ＭＳ Ｐゴシック" panose="020B0600070205080204" pitchFamily="34" charset="-128"/>
              </a:rPr>
              <a:t> per </a:t>
            </a:r>
            <a:r>
              <a:rPr lang="en-GB" altLang="en-BE" sz="2000" dirty="0" err="1">
                <a:ea typeface="ＭＳ Ｐゴシック" panose="020B0600070205080204" pitchFamily="34" charset="-128"/>
              </a:rPr>
              <a:t>gli</a:t>
            </a:r>
            <a:r>
              <a:rPr lang="en-GB" altLang="en-BE" sz="2000" dirty="0">
                <a:ea typeface="ＭＳ Ｐゴシック" panose="020B0600070205080204" pitchFamily="34" charset="-128"/>
              </a:rPr>
              <a:t> </a:t>
            </a:r>
            <a:r>
              <a:rPr lang="en-GB" altLang="en-BE" sz="2000" dirty="0" err="1">
                <a:ea typeface="ＭＳ Ｐゴシック" panose="020B0600070205080204" pitchFamily="34" charset="-128"/>
              </a:rPr>
              <a:t>immobili</a:t>
            </a:r>
            <a:r>
              <a:rPr lang="en-GB" altLang="en-BE" sz="2000" dirty="0">
                <a:ea typeface="ＭＳ Ｐゴシック" panose="020B0600070205080204" pitchFamily="34" charset="-128"/>
              </a:rPr>
              <a:t> da </a:t>
            </a:r>
            <a:r>
              <a:rPr lang="en-GB" altLang="en-BE" sz="2000" dirty="0" err="1">
                <a:ea typeface="ＭＳ Ｐゴシック" panose="020B0600070205080204" pitchFamily="34" charset="-128"/>
              </a:rPr>
              <a:t>costruire</a:t>
            </a:r>
            <a:r>
              <a:rPr lang="en-GB" altLang="en-BE" sz="2000" dirty="0">
                <a:ea typeface="ＭＳ Ｐゴシック" panose="020B0600070205080204" pitchFamily="34" charset="-128"/>
              </a:rPr>
              <a:t> o in </a:t>
            </a:r>
            <a:r>
              <a:rPr lang="en-GB" altLang="en-BE" sz="2000" dirty="0" err="1">
                <a:ea typeface="ＭＳ Ｐゴシック" panose="020B0600070205080204" pitchFamily="34" charset="-128"/>
              </a:rPr>
              <a:t>corso</a:t>
            </a:r>
            <a:r>
              <a:rPr lang="en-GB" altLang="en-BE" sz="2000" dirty="0">
                <a:ea typeface="ＭＳ Ｐゴシック" panose="020B0600070205080204" pitchFamily="34" charset="-128"/>
              </a:rPr>
              <a:t> di </a:t>
            </a:r>
            <a:r>
              <a:rPr lang="en-GB" altLang="en-BE" sz="2000" dirty="0" err="1">
                <a:ea typeface="ＭＳ Ｐゴシック" panose="020B0600070205080204" pitchFamily="34" charset="-128"/>
              </a:rPr>
              <a:t>costruzione</a:t>
            </a:r>
            <a:r>
              <a:rPr lang="en-GB" altLang="en-BE" sz="2000" dirty="0">
                <a:ea typeface="ＭＳ Ｐゴシック" panose="020B0600070205080204" pitchFamily="34" charset="-128"/>
              </a:rPr>
              <a:t> in forza di un </a:t>
            </a:r>
            <a:r>
              <a:rPr lang="en-GB" altLang="en-BE" sz="2000" dirty="0" err="1">
                <a:ea typeface="ＭＳ Ｐゴシック" panose="020B0600070205080204" pitchFamily="34" charset="-128"/>
              </a:rPr>
              <a:t>contratto</a:t>
            </a:r>
            <a:r>
              <a:rPr lang="en-GB" altLang="en-BE" sz="2000" dirty="0">
                <a:ea typeface="ＭＳ Ｐゴシック" panose="020B0600070205080204" pitchFamily="34" charset="-128"/>
              </a:rPr>
              <a:t> di </a:t>
            </a:r>
            <a:r>
              <a:rPr lang="en-GB" altLang="en-BE" sz="2000" dirty="0" err="1">
                <a:ea typeface="ＭＳ Ｐゴシック" panose="020B0600070205080204" pitchFamily="34" charset="-128"/>
              </a:rPr>
              <a:t>locazione</a:t>
            </a:r>
            <a:r>
              <a:rPr lang="en-GB" altLang="en-BE" sz="2000" dirty="0">
                <a:ea typeface="ＭＳ Ｐゴシック" panose="020B0600070205080204" pitchFamily="34" charset="-128"/>
              </a:rPr>
              <a:t> </a:t>
            </a:r>
            <a:r>
              <a:rPr lang="en-GB" altLang="en-BE" sz="2000" dirty="0" err="1">
                <a:ea typeface="ＭＳ Ｐゴシック" panose="020B0600070205080204" pitchFamily="34" charset="-128"/>
              </a:rPr>
              <a:t>finanziaria</a:t>
            </a:r>
            <a:endParaRPr lang="en-GB" altLang="en-BE" sz="2000" dirty="0">
              <a:ea typeface="ＭＳ Ｐゴシック" panose="020B0600070205080204" pitchFamily="34" charset="-128"/>
            </a:endParaRPr>
          </a:p>
          <a:p>
            <a:r>
              <a:rPr lang="en-GB" altLang="en-BE" sz="2200" dirty="0" err="1">
                <a:ea typeface="ＭＳ Ｐゴシック" panose="020B0600070205080204" pitchFamily="34" charset="-128"/>
              </a:rPr>
              <a:t>Imposta</a:t>
            </a:r>
            <a:r>
              <a:rPr lang="en-GB" altLang="en-BE" sz="2200" dirty="0">
                <a:ea typeface="ＭＳ Ｐゴシック" panose="020B0600070205080204" pitchFamily="34" charset="-128"/>
              </a:rPr>
              <a:t>: 0,76% del </a:t>
            </a:r>
            <a:r>
              <a:rPr lang="en-GB" altLang="en-BE" sz="2200" dirty="0" err="1">
                <a:ea typeface="ＭＳ Ｐゴシック" panose="020B0600070205080204" pitchFamily="34" charset="-128"/>
              </a:rPr>
              <a:t>valore</a:t>
            </a:r>
            <a:r>
              <a:rPr lang="en-GB" altLang="en-BE" sz="2200" dirty="0">
                <a:ea typeface="ＭＳ Ｐゴシック" panose="020B0600070205080204" pitchFamily="34" charset="-128"/>
              </a:rPr>
              <a:t> </a:t>
            </a:r>
            <a:r>
              <a:rPr lang="en-GB" altLang="en-BE" sz="2200" dirty="0" err="1">
                <a:ea typeface="ＭＳ Ｐゴシック" panose="020B0600070205080204" pitchFamily="34" charset="-128"/>
              </a:rPr>
              <a:t>dell’immobile</a:t>
            </a:r>
            <a:r>
              <a:rPr lang="en-GB" altLang="en-BE" sz="2200" dirty="0">
                <a:ea typeface="ＭＳ Ｐゴシック" panose="020B0600070205080204" pitchFamily="34" charset="-128"/>
              </a:rPr>
              <a:t>, </a:t>
            </a:r>
            <a:r>
              <a:rPr lang="en-GB" altLang="en-BE" sz="2200" dirty="0" err="1">
                <a:ea typeface="ＭＳ Ｐゴシック" panose="020B0600070205080204" pitchFamily="34" charset="-128"/>
              </a:rPr>
              <a:t>calcolata</a:t>
            </a:r>
            <a:r>
              <a:rPr lang="en-GB" altLang="en-BE" sz="2200" dirty="0">
                <a:ea typeface="ＭＳ Ｐゴシック" panose="020B0600070205080204" pitchFamily="34" charset="-128"/>
              </a:rPr>
              <a:t> in </a:t>
            </a:r>
            <a:r>
              <a:rPr lang="en-GB" altLang="en-BE" sz="2200" dirty="0" err="1">
                <a:ea typeface="ＭＳ Ｐゴシック" panose="020B0600070205080204" pitchFamily="34" charset="-128"/>
              </a:rPr>
              <a:t>proporzione</a:t>
            </a:r>
            <a:r>
              <a:rPr lang="en-GB" altLang="en-BE" sz="2200" dirty="0">
                <a:ea typeface="ＭＳ Ｐゴシック" panose="020B0600070205080204" pitchFamily="34" charset="-128"/>
              </a:rPr>
              <a:t> </a:t>
            </a:r>
            <a:r>
              <a:rPr lang="en-GB" altLang="en-BE" sz="2200" dirty="0" err="1">
                <a:ea typeface="ＭＳ Ｐゴシック" panose="020B0600070205080204" pitchFamily="34" charset="-128"/>
              </a:rPr>
              <a:t>alla</a:t>
            </a:r>
            <a:r>
              <a:rPr lang="en-GB" altLang="en-BE" sz="2200" dirty="0">
                <a:ea typeface="ＭＳ Ｐゴシック" panose="020B0600070205080204" pitchFamily="34" charset="-128"/>
              </a:rPr>
              <a:t> quota di </a:t>
            </a:r>
            <a:r>
              <a:rPr lang="en-GB" altLang="en-BE" sz="2200" dirty="0" err="1">
                <a:ea typeface="ＭＳ Ｐゴシック" panose="020B0600070205080204" pitchFamily="34" charset="-128"/>
              </a:rPr>
              <a:t>possesso</a:t>
            </a:r>
            <a:r>
              <a:rPr lang="en-GB" altLang="en-BE" sz="2200" dirty="0">
                <a:ea typeface="ＭＳ Ｐゴシック" panose="020B0600070205080204" pitchFamily="34" charset="-128"/>
              </a:rPr>
              <a:t> e ai </a:t>
            </a:r>
            <a:r>
              <a:rPr lang="en-GB" altLang="en-BE" sz="2200" dirty="0" err="1">
                <a:ea typeface="ＭＳ Ｐゴシック" panose="020B0600070205080204" pitchFamily="34" charset="-128"/>
              </a:rPr>
              <a:t>mesi</a:t>
            </a:r>
            <a:r>
              <a:rPr lang="en-GB" altLang="en-BE" sz="2200" dirty="0">
                <a:ea typeface="ＭＳ Ｐゴシック" panose="020B0600070205080204" pitchFamily="34" charset="-128"/>
              </a:rPr>
              <a:t> </a:t>
            </a:r>
            <a:r>
              <a:rPr lang="en-GB" altLang="en-BE" sz="2200" dirty="0" err="1">
                <a:ea typeface="ＭＳ Ｐゴシック" panose="020B0600070205080204" pitchFamily="34" charset="-128"/>
              </a:rPr>
              <a:t>dell’anno</a:t>
            </a:r>
            <a:r>
              <a:rPr lang="en-GB" altLang="en-BE" sz="2200" dirty="0">
                <a:ea typeface="ＭＳ Ｐゴシック" panose="020B0600070205080204" pitchFamily="34" charset="-128"/>
              </a:rPr>
              <a:t> </a:t>
            </a:r>
            <a:r>
              <a:rPr lang="en-GB" altLang="en-BE" sz="2200" dirty="0" err="1">
                <a:ea typeface="ＭＳ Ｐゴシック" panose="020B0600070205080204" pitchFamily="34" charset="-128"/>
              </a:rPr>
              <a:t>nei</a:t>
            </a:r>
            <a:r>
              <a:rPr lang="en-GB" altLang="en-BE" sz="2200" dirty="0">
                <a:ea typeface="ＭＳ Ｐゴシック" panose="020B0600070205080204" pitchFamily="34" charset="-128"/>
              </a:rPr>
              <a:t> </a:t>
            </a:r>
            <a:r>
              <a:rPr lang="en-GB" altLang="en-BE" sz="2200" dirty="0" err="1">
                <a:ea typeface="ＭＳ Ｐゴシック" panose="020B0600070205080204" pitchFamily="34" charset="-128"/>
              </a:rPr>
              <a:t>quali</a:t>
            </a:r>
            <a:r>
              <a:rPr lang="en-GB" altLang="en-BE" sz="2200" dirty="0">
                <a:ea typeface="ＭＳ Ｐゴシック" panose="020B0600070205080204" pitchFamily="34" charset="-128"/>
              </a:rPr>
              <a:t> se ne </a:t>
            </a:r>
            <a:r>
              <a:rPr lang="en-GB" altLang="en-BE" sz="2200" dirty="0" err="1">
                <a:ea typeface="ＭＳ Ｐゴシック" panose="020B0600070205080204" pitchFamily="34" charset="-128"/>
              </a:rPr>
              <a:t>è</a:t>
            </a:r>
            <a:r>
              <a:rPr lang="en-GB" altLang="en-BE" sz="2200" dirty="0">
                <a:ea typeface="ＭＳ Ｐゴシック" panose="020B0600070205080204" pitchFamily="34" charset="-128"/>
              </a:rPr>
              <a:t> </a:t>
            </a:r>
            <a:r>
              <a:rPr lang="en-GB" altLang="en-BE" sz="2200" dirty="0" err="1">
                <a:ea typeface="ＭＳ Ｐゴシック" panose="020B0600070205080204" pitchFamily="34" charset="-128"/>
              </a:rPr>
              <a:t>usufruito</a:t>
            </a:r>
            <a:r>
              <a:rPr lang="en-GB" altLang="en-BE" sz="2200" dirty="0">
                <a:ea typeface="ＭＳ Ｐゴシック" panose="020B0600070205080204" pitchFamily="34" charset="-128"/>
              </a:rPr>
              <a:t>:</a:t>
            </a:r>
          </a:p>
          <a:p>
            <a:pPr lvl="1"/>
            <a:r>
              <a:rPr lang="en-GB" altLang="en-BE" sz="2000" dirty="0" err="1">
                <a:ea typeface="ＭＳ Ｐゴシック" panose="020B0600070205080204" pitchFamily="34" charset="-128"/>
              </a:rPr>
              <a:t>valore</a:t>
            </a:r>
            <a:r>
              <a:rPr lang="en-GB" altLang="en-BE" sz="2000" dirty="0">
                <a:ea typeface="ＭＳ Ｐゴシック" panose="020B0600070205080204" pitchFamily="34" charset="-128"/>
              </a:rPr>
              <a:t> </a:t>
            </a:r>
            <a:r>
              <a:rPr lang="en-GB" altLang="en-BE" sz="2000" dirty="0" err="1">
                <a:ea typeface="ＭＳ Ｐゴシック" panose="020B0600070205080204" pitchFamily="34" charset="-128"/>
              </a:rPr>
              <a:t>catastale</a:t>
            </a:r>
            <a:r>
              <a:rPr lang="en-GB" altLang="en-BE" sz="2000" dirty="0">
                <a:ea typeface="ＭＳ Ｐゴシック" panose="020B0600070205080204" pitchFamily="34" charset="-128"/>
              </a:rPr>
              <a:t> </a:t>
            </a:r>
            <a:r>
              <a:rPr lang="en-GB" altLang="en-BE" sz="2000" dirty="0" err="1">
                <a:ea typeface="ＭＳ Ｐゴシック" panose="020B0600070205080204" pitchFamily="34" charset="-128"/>
              </a:rPr>
              <a:t>dell’immobile</a:t>
            </a:r>
            <a:r>
              <a:rPr lang="en-GB" altLang="en-BE" sz="2000" dirty="0">
                <a:ea typeface="ＭＳ Ｐゴシック" panose="020B0600070205080204" pitchFamily="34" charset="-128"/>
              </a:rPr>
              <a:t> se </a:t>
            </a:r>
            <a:r>
              <a:rPr lang="en-GB" altLang="en-BE" sz="2000" dirty="0" err="1">
                <a:ea typeface="ＭＳ Ｐゴシック" panose="020B0600070205080204" pitchFamily="34" charset="-128"/>
              </a:rPr>
              <a:t>quest’ultimo</a:t>
            </a:r>
            <a:r>
              <a:rPr lang="en-GB" altLang="en-BE" sz="2000" dirty="0">
                <a:ea typeface="ＭＳ Ｐゴシック" panose="020B0600070205080204" pitchFamily="34" charset="-128"/>
              </a:rPr>
              <a:t> </a:t>
            </a:r>
            <a:r>
              <a:rPr lang="en-GB" altLang="en-BE" sz="2000" dirty="0" err="1">
                <a:ea typeface="ＭＳ Ｐゴシック" panose="020B0600070205080204" pitchFamily="34" charset="-128"/>
              </a:rPr>
              <a:t>è</a:t>
            </a:r>
            <a:r>
              <a:rPr lang="en-GB" altLang="en-BE" sz="2000" dirty="0">
                <a:ea typeface="ＭＳ Ｐゴシック" panose="020B0600070205080204" pitchFamily="34" charset="-128"/>
              </a:rPr>
              <a:t> </a:t>
            </a:r>
            <a:r>
              <a:rPr lang="en-GB" altLang="en-BE" sz="2000" dirty="0" err="1">
                <a:ea typeface="ＭＳ Ｐゴシック" panose="020B0600070205080204" pitchFamily="34" charset="-128"/>
              </a:rPr>
              <a:t>situato</a:t>
            </a:r>
            <a:r>
              <a:rPr lang="en-GB" altLang="en-BE" sz="2000" dirty="0">
                <a:ea typeface="ＭＳ Ｐゴシック" panose="020B0600070205080204" pitchFamily="34" charset="-128"/>
              </a:rPr>
              <a:t> in un </a:t>
            </a:r>
            <a:r>
              <a:rPr lang="en-GB" altLang="en-BE" sz="2000" dirty="0" err="1">
                <a:ea typeface="ＭＳ Ｐゴシック" panose="020B0600070205080204" pitchFamily="34" charset="-128"/>
              </a:rPr>
              <a:t>Paese</a:t>
            </a:r>
            <a:r>
              <a:rPr lang="en-GB" altLang="en-BE" sz="2000" dirty="0">
                <a:ea typeface="ＭＳ Ｐゴシック" panose="020B0600070205080204" pitchFamily="34" charset="-128"/>
              </a:rPr>
              <a:t> </a:t>
            </a:r>
            <a:r>
              <a:rPr lang="en-GB" altLang="en-BE" sz="2000" dirty="0" err="1">
                <a:ea typeface="ＭＳ Ｐゴシック" panose="020B0600070205080204" pitchFamily="34" charset="-128"/>
              </a:rPr>
              <a:t>dell’Unione</a:t>
            </a:r>
            <a:r>
              <a:rPr lang="en-GB" altLang="en-BE" sz="2000" dirty="0">
                <a:ea typeface="ＭＳ Ｐゴシック" panose="020B0600070205080204" pitchFamily="34" charset="-128"/>
              </a:rPr>
              <a:t> </a:t>
            </a:r>
            <a:r>
              <a:rPr lang="en-GB" altLang="en-BE" sz="2000" dirty="0" err="1">
                <a:ea typeface="ＭＳ Ｐゴシック" panose="020B0600070205080204" pitchFamily="34" charset="-128"/>
              </a:rPr>
              <a:t>europea</a:t>
            </a:r>
            <a:r>
              <a:rPr lang="en-GB" altLang="en-BE" sz="2000" dirty="0">
                <a:ea typeface="ＭＳ Ｐゴシック" panose="020B0600070205080204" pitchFamily="34" charset="-128"/>
              </a:rPr>
              <a:t> o </a:t>
            </a:r>
            <a:r>
              <a:rPr lang="en-GB" altLang="en-BE" sz="2000" dirty="0" err="1">
                <a:ea typeface="ＭＳ Ｐゴシック" panose="020B0600070205080204" pitchFamily="34" charset="-128"/>
              </a:rPr>
              <a:t>aderente</a:t>
            </a:r>
            <a:r>
              <a:rPr lang="en-GB" altLang="en-BE" sz="2000" dirty="0">
                <a:ea typeface="ＭＳ Ｐゴシック" panose="020B0600070205080204" pitchFamily="34" charset="-128"/>
              </a:rPr>
              <a:t> </a:t>
            </a:r>
            <a:r>
              <a:rPr lang="en-GB" altLang="en-BE" sz="2000" dirty="0" err="1">
                <a:ea typeface="ＭＳ Ｐゴシック" panose="020B0600070205080204" pitchFamily="34" charset="-128"/>
              </a:rPr>
              <a:t>allo</a:t>
            </a:r>
            <a:r>
              <a:rPr lang="en-GB" altLang="en-BE" sz="2000" dirty="0">
                <a:ea typeface="ＭＳ Ｐゴシック" panose="020B0600070205080204" pitchFamily="34" charset="-128"/>
              </a:rPr>
              <a:t> </a:t>
            </a:r>
            <a:r>
              <a:rPr lang="en-GB" altLang="en-BE" sz="2000" dirty="0" err="1">
                <a:ea typeface="ＭＳ Ｐゴシック" panose="020B0600070205080204" pitchFamily="34" charset="-128"/>
              </a:rPr>
              <a:t>Spazio</a:t>
            </a:r>
            <a:r>
              <a:rPr lang="en-GB" altLang="en-BE" sz="2000" dirty="0">
                <a:ea typeface="ＭＳ Ｐゴシック" panose="020B0600070205080204" pitchFamily="34" charset="-128"/>
              </a:rPr>
              <a:t> </a:t>
            </a:r>
            <a:r>
              <a:rPr lang="en-GB" altLang="en-BE" sz="2000" dirty="0" err="1">
                <a:ea typeface="ＭＳ Ｐゴシック" panose="020B0600070205080204" pitchFamily="34" charset="-128"/>
              </a:rPr>
              <a:t>economico</a:t>
            </a:r>
            <a:r>
              <a:rPr lang="en-GB" altLang="en-BE" sz="2000" dirty="0">
                <a:ea typeface="ＭＳ Ｐゴシック" panose="020B0600070205080204" pitchFamily="34" charset="-128"/>
              </a:rPr>
              <a:t> </a:t>
            </a:r>
            <a:r>
              <a:rPr lang="en-GB" altLang="en-BE" sz="2000" dirty="0" err="1">
                <a:ea typeface="ＭＳ Ｐゴシック" panose="020B0600070205080204" pitchFamily="34" charset="-128"/>
              </a:rPr>
              <a:t>europeo</a:t>
            </a:r>
            <a:r>
              <a:rPr lang="en-GB" altLang="en-BE" sz="2000" dirty="0">
                <a:ea typeface="ＭＳ Ｐゴシック" panose="020B0600070205080204" pitchFamily="34" charset="-128"/>
              </a:rPr>
              <a:t> (See)</a:t>
            </a:r>
          </a:p>
          <a:p>
            <a:pPr lvl="1"/>
            <a:r>
              <a:rPr lang="en-GB" altLang="en-BE" sz="2000" dirty="0" err="1">
                <a:ea typeface="ＭＳ Ｐゴシック" panose="020B0600070205080204" pitchFamily="34" charset="-128"/>
              </a:rPr>
              <a:t>costo</a:t>
            </a:r>
            <a:r>
              <a:rPr lang="en-GB" altLang="en-BE" sz="2000" dirty="0">
                <a:ea typeface="ＭＳ Ｐゴシック" panose="020B0600070205080204" pitchFamily="34" charset="-128"/>
              </a:rPr>
              <a:t> </a:t>
            </a:r>
            <a:r>
              <a:rPr lang="en-GB" altLang="en-BE" sz="2000" dirty="0" err="1">
                <a:ea typeface="ＭＳ Ｐゴシック" panose="020B0600070205080204" pitchFamily="34" charset="-128"/>
              </a:rPr>
              <a:t>risultante</a:t>
            </a:r>
            <a:r>
              <a:rPr lang="en-GB" altLang="en-BE" sz="2000" dirty="0">
                <a:ea typeface="ＭＳ Ｐゴシック" panose="020B0600070205080204" pitchFamily="34" charset="-128"/>
              </a:rPr>
              <a:t> </a:t>
            </a:r>
            <a:r>
              <a:rPr lang="en-GB" altLang="en-BE" sz="2000" dirty="0" err="1">
                <a:ea typeface="ＭＳ Ｐゴシック" panose="020B0600070205080204" pitchFamily="34" charset="-128"/>
              </a:rPr>
              <a:t>dall’atto</a:t>
            </a:r>
            <a:r>
              <a:rPr lang="en-GB" altLang="en-BE" sz="2000" dirty="0">
                <a:ea typeface="ＭＳ Ｐゴシック" panose="020B0600070205080204" pitchFamily="34" charset="-128"/>
              </a:rPr>
              <a:t> di </a:t>
            </a:r>
            <a:r>
              <a:rPr lang="en-GB" altLang="en-BE" sz="2000" dirty="0" err="1">
                <a:ea typeface="ＭＳ Ｐゴシック" panose="020B0600070205080204" pitchFamily="34" charset="-128"/>
              </a:rPr>
              <a:t>acquisto</a:t>
            </a:r>
            <a:r>
              <a:rPr lang="en-GB" altLang="en-BE" sz="2000" dirty="0">
                <a:ea typeface="ＭＳ Ｐゴシック" panose="020B0600070205080204" pitchFamily="34" charset="-128"/>
              </a:rPr>
              <a:t> o </a:t>
            </a:r>
            <a:r>
              <a:rPr lang="en-GB" altLang="en-BE" sz="2000" dirty="0" err="1">
                <a:ea typeface="ＭＳ Ｐゴシック" panose="020B0600070205080204" pitchFamily="34" charset="-128"/>
              </a:rPr>
              <a:t>dai</a:t>
            </a:r>
            <a:r>
              <a:rPr lang="en-GB" altLang="en-BE" sz="2000" dirty="0">
                <a:ea typeface="ＭＳ Ｐゴシック" panose="020B0600070205080204" pitchFamily="34" charset="-128"/>
              </a:rPr>
              <a:t> </a:t>
            </a:r>
            <a:r>
              <a:rPr lang="en-GB" altLang="en-BE" sz="2000" dirty="0" err="1">
                <a:ea typeface="ＭＳ Ｐゴシック" panose="020B0600070205080204" pitchFamily="34" charset="-128"/>
              </a:rPr>
              <a:t>contratti</a:t>
            </a:r>
            <a:r>
              <a:rPr lang="en-GB" altLang="en-BE" sz="2000" dirty="0">
                <a:ea typeface="ＭＳ Ｐゴシック" panose="020B0600070205080204" pitchFamily="34" charset="-128"/>
              </a:rPr>
              <a:t> e, in </a:t>
            </a:r>
            <a:r>
              <a:rPr lang="en-GB" altLang="en-BE" sz="2000" dirty="0" err="1">
                <a:ea typeface="ＭＳ Ｐゴシック" panose="020B0600070205080204" pitchFamily="34" charset="-128"/>
              </a:rPr>
              <a:t>mancanza</a:t>
            </a:r>
            <a:r>
              <a:rPr lang="en-GB" altLang="en-BE" sz="2000" dirty="0">
                <a:ea typeface="ＭＳ Ｐゴシック" panose="020B0600070205080204" pitchFamily="34" charset="-128"/>
              </a:rPr>
              <a:t>, il </a:t>
            </a:r>
            <a:r>
              <a:rPr lang="en-GB" altLang="en-BE" sz="2000" dirty="0" err="1">
                <a:ea typeface="ＭＳ Ｐゴシック" panose="020B0600070205080204" pitchFamily="34" charset="-128"/>
              </a:rPr>
              <a:t>valore</a:t>
            </a:r>
            <a:r>
              <a:rPr lang="en-GB" altLang="en-BE" sz="2000" dirty="0">
                <a:ea typeface="ＭＳ Ｐゴシック" panose="020B0600070205080204" pitchFamily="34" charset="-128"/>
              </a:rPr>
              <a:t> di </a:t>
            </a:r>
            <a:r>
              <a:rPr lang="en-GB" altLang="en-BE" sz="2000" dirty="0" err="1">
                <a:ea typeface="ＭＳ Ｐゴシック" panose="020B0600070205080204" pitchFamily="34" charset="-128"/>
              </a:rPr>
              <a:t>mercato</a:t>
            </a:r>
            <a:r>
              <a:rPr lang="en-GB" altLang="en-BE" sz="2000" dirty="0">
                <a:ea typeface="ＭＳ Ｐゴシック" panose="020B0600070205080204" pitchFamily="34" charset="-128"/>
              </a:rPr>
              <a:t> </a:t>
            </a:r>
            <a:r>
              <a:rPr lang="en-GB" altLang="en-BE" sz="2000" dirty="0" err="1">
                <a:ea typeface="ＭＳ Ｐゴシック" panose="020B0600070205080204" pitchFamily="34" charset="-128"/>
              </a:rPr>
              <a:t>rilevabile</a:t>
            </a:r>
            <a:r>
              <a:rPr lang="en-GB" altLang="en-BE" sz="2000" dirty="0">
                <a:ea typeface="ＭＳ Ｐゴシック" panose="020B0600070205080204" pitchFamily="34" charset="-128"/>
              </a:rPr>
              <a:t> </a:t>
            </a:r>
            <a:r>
              <a:rPr lang="en-GB" altLang="en-BE" sz="2000" dirty="0" err="1">
                <a:ea typeface="ＭＳ Ｐゴシック" panose="020B0600070205080204" pitchFamily="34" charset="-128"/>
              </a:rPr>
              <a:t>nel</a:t>
            </a:r>
            <a:r>
              <a:rPr lang="en-GB" altLang="en-BE" sz="2000" dirty="0">
                <a:ea typeface="ＭＳ Ｐゴシック" panose="020B0600070205080204" pitchFamily="34" charset="-128"/>
              </a:rPr>
              <a:t> </a:t>
            </a:r>
            <a:r>
              <a:rPr lang="en-GB" altLang="en-BE" sz="2000" dirty="0" err="1">
                <a:ea typeface="ＭＳ Ｐゴシック" panose="020B0600070205080204" pitchFamily="34" charset="-128"/>
              </a:rPr>
              <a:t>luogo</a:t>
            </a:r>
            <a:r>
              <a:rPr lang="en-GB" altLang="en-BE" sz="2000" dirty="0">
                <a:ea typeface="ＭＳ Ｐゴシック" panose="020B0600070205080204" pitchFamily="34" charset="-128"/>
              </a:rPr>
              <a:t> in cui </a:t>
            </a:r>
            <a:r>
              <a:rPr lang="en-GB" altLang="en-BE" sz="2000" dirty="0" err="1">
                <a:ea typeface="ＭＳ Ｐゴシック" panose="020B0600070205080204" pitchFamily="34" charset="-128"/>
              </a:rPr>
              <a:t>è</a:t>
            </a:r>
            <a:r>
              <a:rPr lang="en-GB" altLang="en-BE" sz="2000" dirty="0">
                <a:ea typeface="ＭＳ Ｐゴシック" panose="020B0600070205080204" pitchFamily="34" charset="-128"/>
              </a:rPr>
              <a:t> </a:t>
            </a:r>
            <a:r>
              <a:rPr lang="en-GB" altLang="en-BE" sz="2000" dirty="0" err="1">
                <a:ea typeface="ＭＳ Ｐゴシック" panose="020B0600070205080204" pitchFamily="34" charset="-128"/>
              </a:rPr>
              <a:t>situato</a:t>
            </a:r>
            <a:r>
              <a:rPr lang="en-GB" altLang="en-BE" sz="2000" dirty="0">
                <a:ea typeface="ＭＳ Ｐゴシック" panose="020B0600070205080204" pitchFamily="34" charset="-128"/>
              </a:rPr>
              <a:t> </a:t>
            </a:r>
            <a:r>
              <a:rPr lang="en-GB" altLang="en-BE" sz="2000" dirty="0" err="1">
                <a:ea typeface="ＭＳ Ｐゴシック" panose="020B0600070205080204" pitchFamily="34" charset="-128"/>
              </a:rPr>
              <a:t>l’immobile</a:t>
            </a:r>
            <a:endParaRPr lang="en-GB" altLang="en-BE" sz="2000" dirty="0">
              <a:ea typeface="ＭＳ Ｐゴシック" panose="020B0600070205080204" pitchFamily="34" charset="-128"/>
            </a:endParaRPr>
          </a:p>
        </p:txBody>
      </p:sp>
      <p:sp>
        <p:nvSpPr>
          <p:cNvPr id="26627" name="Footer Placeholder 3">
            <a:extLst>
              <a:ext uri="{FF2B5EF4-FFF2-40B4-BE49-F238E27FC236}">
                <a16:creationId xmlns:a16="http://schemas.microsoft.com/office/drawing/2014/main" id="{F82345FC-67E5-AA65-21FB-52FF861AB1FA}"/>
              </a:ext>
            </a:extLst>
          </p:cNvPr>
          <p:cNvSpPr>
            <a:spLocks noGrp="1" noChangeArrowheads="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BE" sz="1200">
                <a:solidFill>
                  <a:srgbClr val="898989"/>
                </a:solidFill>
              </a:rPr>
              <a:t>Gen.B.(r) Avv. Pierpaolo Rossi</a:t>
            </a:r>
          </a:p>
        </p:txBody>
      </p:sp>
      <p:sp>
        <p:nvSpPr>
          <p:cNvPr id="26628" name="Slide Number Placeholder 4">
            <a:extLst>
              <a:ext uri="{FF2B5EF4-FFF2-40B4-BE49-F238E27FC236}">
                <a16:creationId xmlns:a16="http://schemas.microsoft.com/office/drawing/2014/main" id="{1DACDCFA-46EB-6A7E-22E4-ACFDE6020680}"/>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4F0EF5F2-1E53-8944-A2D0-6F1FD8BA1BB4}" type="slidenum">
              <a:rPr lang="en-US" altLang="en-BE" sz="1200" smtClean="0">
                <a:solidFill>
                  <a:srgbClr val="898989"/>
                </a:solidFill>
              </a:rPr>
              <a:pPr>
                <a:spcBef>
                  <a:spcPct val="0"/>
                </a:spcBef>
                <a:buFontTx/>
                <a:buNone/>
              </a:pPr>
              <a:t>12</a:t>
            </a:fld>
            <a:endParaRPr lang="en-US" altLang="en-BE" sz="1200">
              <a:solidFill>
                <a:srgbClr val="898989"/>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Number Placeholder 5">
            <a:extLst>
              <a:ext uri="{FF2B5EF4-FFF2-40B4-BE49-F238E27FC236}">
                <a16:creationId xmlns:a16="http://schemas.microsoft.com/office/drawing/2014/main" id="{E94454DB-EED1-9E6B-86F4-14218A48E49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7E1D2A74-3461-3843-87FB-DC96EC1C67EE}" type="slidenum">
              <a:rPr lang="en-US" altLang="en-BE" sz="1200" smtClean="0">
                <a:solidFill>
                  <a:srgbClr val="898989"/>
                </a:solidFill>
              </a:rPr>
              <a:pPr>
                <a:spcBef>
                  <a:spcPct val="0"/>
                </a:spcBef>
                <a:buFontTx/>
                <a:buNone/>
              </a:pPr>
              <a:t>13</a:t>
            </a:fld>
            <a:endParaRPr lang="en-US" altLang="en-BE" sz="1200">
              <a:solidFill>
                <a:srgbClr val="898989"/>
              </a:solidFill>
            </a:endParaRPr>
          </a:p>
        </p:txBody>
      </p:sp>
      <p:sp>
        <p:nvSpPr>
          <p:cNvPr id="2" name="Title 1">
            <a:extLst>
              <a:ext uri="{FF2B5EF4-FFF2-40B4-BE49-F238E27FC236}">
                <a16:creationId xmlns:a16="http://schemas.microsoft.com/office/drawing/2014/main" id="{1FAB68C7-2B95-0F2E-DFBC-EAC2E6716B93}"/>
              </a:ext>
            </a:extLst>
          </p:cNvPr>
          <p:cNvSpPr>
            <a:spLocks noGrp="1"/>
          </p:cNvSpPr>
          <p:nvPr>
            <p:ph type="title"/>
          </p:nvPr>
        </p:nvSpPr>
        <p:spPr>
          <a:xfrm>
            <a:off x="457200" y="9525"/>
            <a:ext cx="8229600" cy="1143000"/>
          </a:xfrm>
        </p:spPr>
        <p:txBody>
          <a:bodyPr rtlCol="0">
            <a:normAutofit/>
          </a:bodyPr>
          <a:lstStyle/>
          <a:p>
            <a:pPr eaLnBrk="1" fontAlgn="auto" hangingPunct="1">
              <a:spcAft>
                <a:spcPts val="0"/>
              </a:spcAft>
              <a:defRPr/>
            </a:pPr>
            <a:r>
              <a:rPr lang="en-US" b="1" dirty="0">
                <a:ea typeface="+mj-ea"/>
                <a:cs typeface="+mj-cs"/>
              </a:rPr>
              <a:t>IVIE/IMU (Art. 13 DL 201/2011)</a:t>
            </a:r>
          </a:p>
        </p:txBody>
      </p:sp>
      <p:sp>
        <p:nvSpPr>
          <p:cNvPr id="3" name="Content Placeholder 2">
            <a:extLst>
              <a:ext uri="{FF2B5EF4-FFF2-40B4-BE49-F238E27FC236}">
                <a16:creationId xmlns:a16="http://schemas.microsoft.com/office/drawing/2014/main" id="{1EB46A4B-6A65-3A2B-3F74-E054E81C5B3E}"/>
              </a:ext>
            </a:extLst>
          </p:cNvPr>
          <p:cNvSpPr>
            <a:spLocks noGrp="1"/>
          </p:cNvSpPr>
          <p:nvPr>
            <p:ph idx="1"/>
          </p:nvPr>
        </p:nvSpPr>
        <p:spPr>
          <a:xfrm>
            <a:off x="322263" y="1098550"/>
            <a:ext cx="8504237" cy="5457825"/>
          </a:xfrm>
        </p:spPr>
        <p:txBody>
          <a:bodyPr>
            <a:normAutofit fontScale="92500" lnSpcReduction="20000"/>
          </a:bodyPr>
          <a:lstStyle/>
          <a:p>
            <a:pPr eaLnBrk="1" hangingPunct="1">
              <a:defRPr/>
            </a:pPr>
            <a:r>
              <a:rPr lang="en-US" altLang="en-BE" sz="3000" dirty="0">
                <a:ea typeface="ＭＳ Ｐゴシック" panose="020B0600070205080204" pitchFamily="34" charset="-128"/>
              </a:rPr>
              <a:t>Chi </a:t>
            </a:r>
            <a:r>
              <a:rPr lang="en-US" altLang="en-BE" sz="3000" dirty="0" err="1">
                <a:ea typeface="ＭＳ Ｐゴシック" panose="020B0600070205080204" pitchFamily="34" charset="-128"/>
              </a:rPr>
              <a:t>deve</a:t>
            </a:r>
            <a:r>
              <a:rPr lang="en-US" altLang="en-BE" sz="3000" dirty="0">
                <a:ea typeface="ＭＳ Ｐゴシック" panose="020B0600070205080204" pitchFamily="34" charset="-128"/>
              </a:rPr>
              <a:t> </a:t>
            </a:r>
            <a:r>
              <a:rPr lang="en-US" altLang="en-BE" sz="3000" dirty="0" err="1">
                <a:ea typeface="ＭＳ Ｐゴシック" panose="020B0600070205080204" pitchFamily="34" charset="-128"/>
              </a:rPr>
              <a:t>pagare</a:t>
            </a:r>
            <a:r>
              <a:rPr lang="en-US" altLang="en-BE" sz="3000" dirty="0">
                <a:ea typeface="ＭＳ Ｐゴシック" panose="020B0600070205080204" pitchFamily="34" charset="-128"/>
              </a:rPr>
              <a:t>?</a:t>
            </a:r>
          </a:p>
          <a:p>
            <a:pPr lvl="1" eaLnBrk="1" hangingPunct="1">
              <a:defRPr/>
            </a:pPr>
            <a:r>
              <a:rPr lang="en-US" altLang="en-BE" sz="2400" dirty="0" err="1">
                <a:ea typeface="ＭＳ Ｐゴシック" panose="020B0600070205080204" pitchFamily="34" charset="-128"/>
              </a:rPr>
              <a:t>Proprietario</a:t>
            </a:r>
            <a:r>
              <a:rPr lang="en-US" altLang="en-BE" sz="2400" dirty="0">
                <a:ea typeface="ＭＳ Ｐゴシック" panose="020B0600070205080204" pitchFamily="34" charset="-128"/>
              </a:rPr>
              <a:t> e </a:t>
            </a:r>
            <a:r>
              <a:rPr lang="en-US" altLang="en-BE" sz="2400" dirty="0" err="1">
                <a:ea typeface="ＭＳ Ｐゴシック" panose="020B0600070205080204" pitchFamily="34" charset="-128"/>
              </a:rPr>
              <a:t>titolare</a:t>
            </a:r>
            <a:r>
              <a:rPr lang="en-US" altLang="en-BE" sz="2400" dirty="0">
                <a:ea typeface="ＭＳ Ｐゴシック" panose="020B0600070205080204" pitchFamily="34" charset="-128"/>
              </a:rPr>
              <a:t> di </a:t>
            </a:r>
            <a:r>
              <a:rPr lang="en-US" altLang="en-BE" sz="2400" dirty="0" err="1">
                <a:ea typeface="ＭＳ Ｐゴシック" panose="020B0600070205080204" pitchFamily="34" charset="-128"/>
              </a:rPr>
              <a:t>diritto</a:t>
            </a:r>
            <a:r>
              <a:rPr lang="en-US" altLang="en-BE" sz="2400" dirty="0">
                <a:ea typeface="ＭＳ Ｐゴシック" panose="020B0600070205080204" pitchFamily="34" charset="-128"/>
              </a:rPr>
              <a:t> </a:t>
            </a:r>
            <a:r>
              <a:rPr lang="en-US" altLang="en-BE" sz="2400" dirty="0" err="1">
                <a:ea typeface="ＭＳ Ｐゴシック" panose="020B0600070205080204" pitchFamily="34" charset="-128"/>
              </a:rPr>
              <a:t>reale</a:t>
            </a:r>
            <a:r>
              <a:rPr lang="en-US" altLang="en-BE" sz="2400" dirty="0">
                <a:ea typeface="ＭＳ Ｐゴシック" panose="020B0600070205080204" pitchFamily="34" charset="-128"/>
              </a:rPr>
              <a:t>, </a:t>
            </a:r>
            <a:r>
              <a:rPr lang="en-US" altLang="en-BE" sz="2400" dirty="0" err="1">
                <a:ea typeface="ＭＳ Ｐゴシック" panose="020B0600070205080204" pitchFamily="34" charset="-128"/>
              </a:rPr>
              <a:t>usufrutto</a:t>
            </a:r>
            <a:r>
              <a:rPr lang="en-US" altLang="en-BE" sz="2400" dirty="0">
                <a:ea typeface="ＭＳ Ｐゴシック" panose="020B0600070205080204" pitchFamily="34" charset="-128"/>
              </a:rPr>
              <a:t>, </a:t>
            </a:r>
            <a:r>
              <a:rPr lang="en-US" altLang="en-BE" sz="2400" dirty="0" err="1">
                <a:ea typeface="ＭＳ Ｐゴシック" panose="020B0600070205080204" pitchFamily="34" charset="-128"/>
              </a:rPr>
              <a:t>uso</a:t>
            </a:r>
            <a:r>
              <a:rPr lang="en-US" altLang="en-BE" sz="2400" dirty="0">
                <a:ea typeface="ＭＳ Ｐゴシック" panose="020B0600070205080204" pitchFamily="34" charset="-128"/>
              </a:rPr>
              <a:t>, </a:t>
            </a:r>
            <a:r>
              <a:rPr lang="en-US" altLang="en-BE" sz="2400" dirty="0" err="1">
                <a:ea typeface="ＭＳ Ｐゴシック" panose="020B0600070205080204" pitchFamily="34" charset="-128"/>
              </a:rPr>
              <a:t>abitazione</a:t>
            </a:r>
            <a:r>
              <a:rPr lang="en-US" altLang="en-BE" sz="2400" dirty="0">
                <a:ea typeface="ＭＳ Ｐゴシック" panose="020B0600070205080204" pitchFamily="34" charset="-128"/>
              </a:rPr>
              <a:t>, </a:t>
            </a:r>
            <a:r>
              <a:rPr lang="en-US" altLang="en-BE" sz="2400" dirty="0" err="1">
                <a:ea typeface="ＭＳ Ｐゴシック" panose="020B0600070205080204" pitchFamily="34" charset="-128"/>
              </a:rPr>
              <a:t>enfiteusi</a:t>
            </a:r>
            <a:r>
              <a:rPr lang="en-US" altLang="en-BE" sz="2400" dirty="0">
                <a:ea typeface="ＭＳ Ｐゴシック" panose="020B0600070205080204" pitchFamily="34" charset="-128"/>
              </a:rPr>
              <a:t>, </a:t>
            </a:r>
            <a:r>
              <a:rPr lang="en-US" altLang="en-BE" sz="2400" dirty="0" err="1">
                <a:ea typeface="ＭＳ Ｐゴシック" panose="020B0600070205080204" pitchFamily="34" charset="-128"/>
              </a:rPr>
              <a:t>superficie</a:t>
            </a:r>
            <a:endParaRPr lang="en-US" altLang="en-BE" sz="2400" dirty="0">
              <a:ea typeface="ＭＳ Ｐゴシック" panose="020B0600070205080204" pitchFamily="34" charset="-128"/>
            </a:endParaRPr>
          </a:p>
          <a:p>
            <a:pPr lvl="1" eaLnBrk="1" hangingPunct="1">
              <a:defRPr/>
            </a:pPr>
            <a:r>
              <a:rPr lang="en-US" altLang="en-BE" sz="2400" dirty="0">
                <a:ea typeface="ＭＳ Ｐゴシック" panose="020B0600070205080204" pitchFamily="34" charset="-128"/>
              </a:rPr>
              <a:t>Ex </a:t>
            </a:r>
            <a:r>
              <a:rPr lang="en-US" altLang="en-BE" sz="2400" dirty="0" err="1">
                <a:ea typeface="ＭＳ Ｐゴシック" panose="020B0600070205080204" pitchFamily="34" charset="-128"/>
              </a:rPr>
              <a:t>coniuge</a:t>
            </a:r>
            <a:r>
              <a:rPr lang="en-US" altLang="en-BE" sz="2400" dirty="0">
                <a:ea typeface="ＭＳ Ｐゴシック" panose="020B0600070205080204" pitchFamily="34" charset="-128"/>
              </a:rPr>
              <a:t> </a:t>
            </a:r>
            <a:r>
              <a:rPr lang="en-US" altLang="en-BE" sz="2400" dirty="0" err="1">
                <a:ea typeface="ＭＳ Ｐゴシック" panose="020B0600070205080204" pitchFamily="34" charset="-128"/>
              </a:rPr>
              <a:t>affidatario</a:t>
            </a:r>
            <a:r>
              <a:rPr lang="en-US" altLang="en-BE" sz="2400" dirty="0">
                <a:ea typeface="ＭＳ Ｐゴシック" panose="020B0600070205080204" pitchFamily="34" charset="-128"/>
              </a:rPr>
              <a:t> casa </a:t>
            </a:r>
            <a:r>
              <a:rPr lang="en-US" altLang="en-BE" sz="2400" dirty="0" err="1">
                <a:ea typeface="ＭＳ Ｐゴシック" panose="020B0600070205080204" pitchFamily="34" charset="-128"/>
              </a:rPr>
              <a:t>coniugale</a:t>
            </a:r>
            <a:endParaRPr lang="en-US" altLang="en-BE" sz="2400" dirty="0">
              <a:ea typeface="ＭＳ Ｐゴシック" panose="020B0600070205080204" pitchFamily="34" charset="-128"/>
            </a:endParaRPr>
          </a:p>
          <a:p>
            <a:pPr lvl="1" eaLnBrk="1" hangingPunct="1">
              <a:defRPr/>
            </a:pPr>
            <a:r>
              <a:rPr lang="en-US" altLang="en-BE" sz="2400" dirty="0">
                <a:ea typeface="ＭＳ Ｐゴシック" panose="020B0600070205080204" pitchFamily="34" charset="-128"/>
              </a:rPr>
              <a:t>Il </a:t>
            </a:r>
            <a:r>
              <a:rPr lang="en-US" altLang="en-BE" sz="2400" dirty="0" err="1">
                <a:ea typeface="ＭＳ Ｐゴシック" panose="020B0600070205080204" pitchFamily="34" charset="-128"/>
              </a:rPr>
              <a:t>locatario</a:t>
            </a:r>
            <a:r>
              <a:rPr lang="en-US" altLang="en-BE" sz="2400" dirty="0">
                <a:ea typeface="ＭＳ Ｐゴシック" panose="020B0600070205080204" pitchFamily="34" charset="-128"/>
              </a:rPr>
              <a:t> di immobile </a:t>
            </a:r>
            <a:r>
              <a:rPr lang="en-US" altLang="en-BE" sz="2400" dirty="0" err="1">
                <a:ea typeface="ＭＳ Ｐゴシック" panose="020B0600070205080204" pitchFamily="34" charset="-128"/>
              </a:rPr>
              <a:t>concesso</a:t>
            </a:r>
            <a:r>
              <a:rPr lang="en-US" altLang="en-BE" sz="2400" dirty="0">
                <a:ea typeface="ＭＳ Ｐゴシック" panose="020B0600070205080204" pitchFamily="34" charset="-128"/>
              </a:rPr>
              <a:t> in </a:t>
            </a:r>
            <a:r>
              <a:rPr lang="en-US" altLang="en-BE" sz="2400" dirty="0" err="1">
                <a:ea typeface="ＭＳ Ｐゴシック" panose="020B0600070205080204" pitchFamily="34" charset="-128"/>
              </a:rPr>
              <a:t>locazione</a:t>
            </a:r>
            <a:r>
              <a:rPr lang="en-US" altLang="en-BE" sz="2400" dirty="0">
                <a:ea typeface="ＭＳ Ｐゴシック" panose="020B0600070205080204" pitchFamily="34" charset="-128"/>
              </a:rPr>
              <a:t> </a:t>
            </a:r>
            <a:r>
              <a:rPr lang="en-US" altLang="en-BE" sz="2400" dirty="0" err="1">
                <a:ea typeface="ＭＳ Ｐゴシック" panose="020B0600070205080204" pitchFamily="34" charset="-128"/>
              </a:rPr>
              <a:t>finanziaria</a:t>
            </a:r>
            <a:endParaRPr lang="en-US" altLang="en-BE" sz="2400" dirty="0">
              <a:ea typeface="ＭＳ Ｐゴシック" panose="020B0600070205080204" pitchFamily="34" charset="-128"/>
            </a:endParaRPr>
          </a:p>
          <a:p>
            <a:pPr eaLnBrk="1" hangingPunct="1">
              <a:defRPr/>
            </a:pPr>
            <a:r>
              <a:rPr lang="en-US" altLang="en-BE" sz="3000" dirty="0" err="1">
                <a:ea typeface="ＭＳ Ｐゴシック" panose="020B0600070205080204" pitchFamily="34" charset="-128"/>
              </a:rPr>
              <a:t>Quanto</a:t>
            </a:r>
            <a:r>
              <a:rPr lang="en-US" altLang="en-BE" sz="3000" dirty="0">
                <a:ea typeface="ＭＳ Ｐゴシック" panose="020B0600070205080204" pitchFamily="34" charset="-128"/>
              </a:rPr>
              <a:t>?</a:t>
            </a:r>
          </a:p>
          <a:p>
            <a:pPr lvl="1" eaLnBrk="1" hangingPunct="1">
              <a:defRPr/>
            </a:pPr>
            <a:r>
              <a:rPr lang="en-US" altLang="en-BE" sz="2400" dirty="0" err="1">
                <a:ea typeface="ＭＳ Ｐゴシック" panose="020B0600070205080204" pitchFamily="34" charset="-128"/>
              </a:rPr>
              <a:t>Esenzione</a:t>
            </a:r>
            <a:r>
              <a:rPr lang="en-US" altLang="en-BE" sz="2400" dirty="0">
                <a:ea typeface="ＭＳ Ｐゴシック" panose="020B0600070205080204" pitchFamily="34" charset="-128"/>
              </a:rPr>
              <a:t> </a:t>
            </a:r>
            <a:r>
              <a:rPr lang="en-US" altLang="en-BE" sz="2400" dirty="0" err="1">
                <a:ea typeface="ＭＳ Ｐゴシック" panose="020B0600070205080204" pitchFamily="34" charset="-128"/>
              </a:rPr>
              <a:t>abitazione</a:t>
            </a:r>
            <a:r>
              <a:rPr lang="en-US" altLang="en-BE" sz="2400" dirty="0">
                <a:ea typeface="ＭＳ Ｐゴシック" panose="020B0600070205080204" pitchFamily="34" charset="-128"/>
              </a:rPr>
              <a:t> </a:t>
            </a:r>
            <a:r>
              <a:rPr lang="en-US" altLang="en-BE" sz="2400" dirty="0" err="1">
                <a:ea typeface="ＭＳ Ｐゴシック" panose="020B0600070205080204" pitchFamily="34" charset="-128"/>
              </a:rPr>
              <a:t>principale</a:t>
            </a:r>
            <a:r>
              <a:rPr lang="en-US" altLang="en-BE" sz="2400" dirty="0">
                <a:ea typeface="ＭＳ Ｐゴシック" panose="020B0600070205080204" pitchFamily="34" charset="-128"/>
              </a:rPr>
              <a:t> per </a:t>
            </a:r>
            <a:r>
              <a:rPr lang="en-US" altLang="en-BE" sz="2400" dirty="0" err="1">
                <a:ea typeface="ＭＳ Ｐゴシック" panose="020B0600070205080204" pitchFamily="34" charset="-128"/>
              </a:rPr>
              <a:t>residenti</a:t>
            </a:r>
            <a:r>
              <a:rPr lang="en-US" altLang="en-BE" sz="2400" dirty="0">
                <a:ea typeface="ＭＳ Ｐゴシック" panose="020B0600070205080204" pitchFamily="34" charset="-128"/>
              </a:rPr>
              <a:t> (ma non prima casa)</a:t>
            </a:r>
          </a:p>
          <a:p>
            <a:pPr lvl="1" eaLnBrk="1" hangingPunct="1">
              <a:defRPr/>
            </a:pPr>
            <a:r>
              <a:rPr lang="en-US" altLang="en-BE" sz="2400" dirty="0">
                <a:ea typeface="ＭＳ Ｐゴシック" panose="020B0600070205080204" pitchFamily="34" charset="-128"/>
              </a:rPr>
              <a:t>0,76% del </a:t>
            </a:r>
            <a:r>
              <a:rPr lang="en-US" altLang="en-BE" sz="2400" dirty="0" err="1">
                <a:ea typeface="ＭＳ Ｐゴシック" panose="020B0600070205080204" pitchFamily="34" charset="-128"/>
              </a:rPr>
              <a:t>valore</a:t>
            </a:r>
            <a:r>
              <a:rPr lang="en-US" altLang="en-BE" sz="2400" dirty="0">
                <a:ea typeface="ＭＳ Ｐゴシック" panose="020B0600070205080204" pitchFamily="34" charset="-128"/>
              </a:rPr>
              <a:t> </a:t>
            </a:r>
            <a:r>
              <a:rPr lang="en-US" altLang="en-BE" sz="2400" dirty="0" err="1">
                <a:ea typeface="ＭＳ Ｐゴシック" panose="020B0600070205080204" pitchFamily="34" charset="-128"/>
              </a:rPr>
              <a:t>dell</a:t>
            </a:r>
            <a:r>
              <a:rPr lang="en-US" altLang="en-US" sz="2400" dirty="0" err="1">
                <a:ea typeface="ＭＳ Ｐゴシック" panose="020B0600070205080204" pitchFamily="34" charset="-128"/>
              </a:rPr>
              <a:t>’</a:t>
            </a:r>
            <a:r>
              <a:rPr lang="en-US" altLang="en-BE" sz="2400" dirty="0" err="1">
                <a:ea typeface="ＭＳ Ｐゴシック" panose="020B0600070205080204" pitchFamily="34" charset="-128"/>
              </a:rPr>
              <a:t>immobile</a:t>
            </a:r>
            <a:r>
              <a:rPr lang="en-US" altLang="en-BE" sz="2400" dirty="0">
                <a:ea typeface="ＭＳ Ｐゴシック" panose="020B0600070205080204" pitchFamily="34" charset="-128"/>
              </a:rPr>
              <a:t> (</a:t>
            </a:r>
            <a:r>
              <a:rPr lang="en-US" altLang="en-BE" sz="2400" dirty="0" err="1">
                <a:ea typeface="ＭＳ Ｐゴシック" panose="020B0600070205080204" pitchFamily="34" charset="-128"/>
              </a:rPr>
              <a:t>rendita</a:t>
            </a:r>
            <a:r>
              <a:rPr lang="en-US" altLang="en-BE" sz="2400" dirty="0">
                <a:ea typeface="ＭＳ Ｐゴシック" panose="020B0600070205080204" pitchFamily="34" charset="-128"/>
              </a:rPr>
              <a:t> </a:t>
            </a:r>
            <a:r>
              <a:rPr lang="en-US" altLang="en-BE" sz="2400" dirty="0" err="1">
                <a:ea typeface="ＭＳ Ｐゴシック" panose="020B0600070205080204" pitchFamily="34" charset="-128"/>
              </a:rPr>
              <a:t>catastale</a:t>
            </a:r>
            <a:r>
              <a:rPr lang="en-US" altLang="en-BE" sz="2400" dirty="0">
                <a:ea typeface="ＭＳ Ｐゴシック" panose="020B0600070205080204" pitchFamily="34" charset="-128"/>
              </a:rPr>
              <a:t> </a:t>
            </a:r>
            <a:r>
              <a:rPr lang="en-US" altLang="en-BE" sz="2400" dirty="0" err="1">
                <a:ea typeface="ＭＳ Ｐゴシック" panose="020B0600070205080204" pitchFamily="34" charset="-128"/>
              </a:rPr>
              <a:t>rivalutata</a:t>
            </a:r>
            <a:r>
              <a:rPr lang="en-US" altLang="en-BE" sz="2400" dirty="0">
                <a:ea typeface="ＭＳ Ｐゴシック" panose="020B0600070205080204" pitchFamily="34" charset="-128"/>
              </a:rPr>
              <a:t> del 5% e </a:t>
            </a:r>
            <a:r>
              <a:rPr lang="en-US" altLang="en-BE" sz="2400" dirty="0" err="1">
                <a:ea typeface="ＭＳ Ｐゴシック" panose="020B0600070205080204" pitchFamily="34" charset="-128"/>
              </a:rPr>
              <a:t>adeguata</a:t>
            </a:r>
            <a:r>
              <a:rPr lang="en-US" altLang="en-BE" sz="2400" dirty="0">
                <a:ea typeface="ＭＳ Ｐゴシック" panose="020B0600070205080204" pitchFamily="34" charset="-128"/>
              </a:rPr>
              <a:t> con </a:t>
            </a:r>
            <a:r>
              <a:rPr lang="en-US" altLang="en-BE" sz="2400" dirty="0" err="1">
                <a:ea typeface="ＭＳ Ｐゴシック" panose="020B0600070205080204" pitchFamily="34" charset="-128"/>
              </a:rPr>
              <a:t>moltiplicatore</a:t>
            </a:r>
            <a:r>
              <a:rPr lang="en-US" altLang="en-BE" sz="2400" dirty="0">
                <a:ea typeface="ＭＳ Ｐゴシック" panose="020B0600070205080204" pitchFamily="34" charset="-128"/>
              </a:rPr>
              <a:t> di 160 o </a:t>
            </a:r>
            <a:r>
              <a:rPr lang="en-US" altLang="en-BE" sz="2400" dirty="0" err="1">
                <a:ea typeface="ＭＳ Ｐゴシック" panose="020B0600070205080204" pitchFamily="34" charset="-128"/>
              </a:rPr>
              <a:t>meno</a:t>
            </a:r>
            <a:r>
              <a:rPr lang="en-US" altLang="en-BE" sz="2400" dirty="0">
                <a:ea typeface="ＭＳ Ｐゴシック" panose="020B0600070205080204" pitchFamily="34" charset="-128"/>
              </a:rPr>
              <a:t> in </a:t>
            </a:r>
            <a:r>
              <a:rPr lang="en-US" altLang="en-BE" sz="2400" dirty="0" err="1">
                <a:ea typeface="ＭＳ Ｐゴシック" panose="020B0600070205080204" pitchFamily="34" charset="-128"/>
              </a:rPr>
              <a:t>relazione</a:t>
            </a:r>
            <a:r>
              <a:rPr lang="en-US" altLang="en-BE" sz="2400" dirty="0">
                <a:ea typeface="ＭＳ Ｐゴシック" panose="020B0600070205080204" pitchFamily="34" charset="-128"/>
              </a:rPr>
              <a:t> </a:t>
            </a:r>
            <a:r>
              <a:rPr lang="en-US" altLang="en-BE" sz="2400" dirty="0" err="1">
                <a:ea typeface="ＭＳ Ｐゴシック" panose="020B0600070205080204" pitchFamily="34" charset="-128"/>
              </a:rPr>
              <a:t>all</a:t>
            </a:r>
            <a:r>
              <a:rPr lang="en-US" altLang="en-US" sz="2400" dirty="0" err="1">
                <a:ea typeface="ＭＳ Ｐゴシック" panose="020B0600070205080204" pitchFamily="34" charset="-128"/>
              </a:rPr>
              <a:t>’</a:t>
            </a:r>
            <a:r>
              <a:rPr lang="en-US" altLang="en-BE" sz="2400" dirty="0" err="1">
                <a:ea typeface="ＭＳ Ｐゴシック" panose="020B0600070205080204" pitchFamily="34" charset="-128"/>
              </a:rPr>
              <a:t>uso</a:t>
            </a:r>
            <a:r>
              <a:rPr lang="en-US" altLang="en-BE" sz="2400" dirty="0">
                <a:ea typeface="ＭＳ Ｐゴシック" panose="020B0600070205080204" pitchFamily="34" charset="-128"/>
              </a:rPr>
              <a:t>)</a:t>
            </a:r>
          </a:p>
          <a:p>
            <a:pPr lvl="1" eaLnBrk="1" hangingPunct="1">
              <a:defRPr/>
            </a:pPr>
            <a:r>
              <a:rPr lang="en-US" altLang="en-BE" sz="2400" dirty="0" err="1">
                <a:ea typeface="ＭＳ Ｐゴシック" panose="020B0600070205080204" pitchFamily="34" charset="-128"/>
              </a:rPr>
              <a:t>Potere</a:t>
            </a:r>
            <a:r>
              <a:rPr lang="en-US" altLang="en-BE" sz="2400" dirty="0">
                <a:ea typeface="ＭＳ Ｐゴシック" panose="020B0600070205080204" pitchFamily="34" charset="-128"/>
              </a:rPr>
              <a:t> </a:t>
            </a:r>
            <a:r>
              <a:rPr lang="en-US" altLang="en-BE" sz="2400" dirty="0" err="1">
                <a:ea typeface="ＭＳ Ｐゴシック" panose="020B0600070205080204" pitchFamily="34" charset="-128"/>
              </a:rPr>
              <a:t>comune</a:t>
            </a:r>
            <a:r>
              <a:rPr lang="en-US" altLang="en-BE" sz="2400" dirty="0">
                <a:ea typeface="ＭＳ Ｐゴシック" panose="020B0600070205080204" pitchFamily="34" charset="-128"/>
              </a:rPr>
              <a:t> di </a:t>
            </a:r>
            <a:r>
              <a:rPr lang="en-US" altLang="en-BE" sz="2400" dirty="0" err="1">
                <a:ea typeface="ＭＳ Ｐゴシック" panose="020B0600070205080204" pitchFamily="34" charset="-128"/>
              </a:rPr>
              <a:t>ridurre</a:t>
            </a:r>
            <a:r>
              <a:rPr lang="en-US" altLang="en-BE" sz="2400" dirty="0">
                <a:ea typeface="ＭＳ Ｐゴシック" panose="020B0600070205080204" pitchFamily="34" charset="-128"/>
              </a:rPr>
              <a:t> </a:t>
            </a:r>
            <a:r>
              <a:rPr lang="en-US" altLang="en-BE" sz="2400" dirty="0" err="1">
                <a:ea typeface="ＭＳ Ｐゴシック" panose="020B0600070205080204" pitchFamily="34" charset="-128"/>
              </a:rPr>
              <a:t>aliquota</a:t>
            </a:r>
            <a:r>
              <a:rPr lang="en-US" altLang="en-BE" sz="2400" dirty="0">
                <a:ea typeface="ＭＳ Ｐゴシック" panose="020B0600070205080204" pitchFamily="34" charset="-128"/>
              </a:rPr>
              <a:t>, ex art. 13, comma 9, ma quota </a:t>
            </a:r>
            <a:r>
              <a:rPr lang="en-US" altLang="en-BE" sz="2400" dirty="0" err="1">
                <a:ea typeface="ＭＳ Ｐゴシック" panose="020B0600070205080204" pitchFamily="34" charset="-128"/>
              </a:rPr>
              <a:t>erariale</a:t>
            </a:r>
            <a:r>
              <a:rPr lang="en-US" altLang="en-BE" sz="2400" dirty="0">
                <a:ea typeface="ＭＳ Ｐゴシック" panose="020B0600070205080204" pitchFamily="34" charset="-128"/>
              </a:rPr>
              <a:t> 50% (</a:t>
            </a:r>
            <a:r>
              <a:rPr lang="en-US" altLang="en-BE" sz="2400" dirty="0" err="1">
                <a:ea typeface="ＭＳ Ｐゴシック" panose="020B0600070205080204" pitchFamily="34" charset="-128"/>
              </a:rPr>
              <a:t>eccetto</a:t>
            </a:r>
            <a:r>
              <a:rPr lang="en-US" altLang="en-BE" sz="2400" dirty="0">
                <a:ea typeface="ＭＳ Ｐゴシック" panose="020B0600070205080204" pitchFamily="34" charset="-128"/>
              </a:rPr>
              <a:t> </a:t>
            </a:r>
            <a:r>
              <a:rPr lang="en-US" altLang="en-BE" sz="2400" dirty="0" err="1">
                <a:ea typeface="ＭＳ Ｐゴシック" panose="020B0600070205080204" pitchFamily="34" charset="-128"/>
              </a:rPr>
              <a:t>abitaz</a:t>
            </a:r>
            <a:r>
              <a:rPr lang="en-US" altLang="en-BE" sz="2400" dirty="0">
                <a:ea typeface="ＭＳ Ｐゴシック" panose="020B0600070205080204" pitchFamily="34" charset="-128"/>
              </a:rPr>
              <a:t>. </a:t>
            </a:r>
            <a:r>
              <a:rPr lang="en-US" altLang="en-BE" sz="2400" dirty="0" err="1">
                <a:ea typeface="ＭＳ Ｐゴシック" panose="020B0600070205080204" pitchFamily="34" charset="-128"/>
              </a:rPr>
              <a:t>princ</a:t>
            </a:r>
            <a:r>
              <a:rPr lang="en-US" altLang="en-BE" sz="2400" dirty="0">
                <a:ea typeface="ＭＳ Ｐゴシック" panose="020B0600070205080204" pitchFamily="34" charset="-128"/>
              </a:rPr>
              <a:t>.), ex art. 13, comma 11</a:t>
            </a:r>
          </a:p>
          <a:p>
            <a:pPr lvl="1" eaLnBrk="1" hangingPunct="1">
              <a:defRPr/>
            </a:pPr>
            <a:r>
              <a:rPr lang="en-US" altLang="en-BE" sz="2400" dirty="0" err="1">
                <a:ea typeface="ＭＳ Ｐゴシック" panose="020B0600070205080204" pitchFamily="34" charset="-128"/>
              </a:rPr>
              <a:t>Possibile</a:t>
            </a:r>
            <a:r>
              <a:rPr lang="en-US" altLang="en-BE" sz="2400" dirty="0">
                <a:ea typeface="ＭＳ Ｐゴシック" panose="020B0600070205080204" pitchFamily="34" charset="-128"/>
              </a:rPr>
              <a:t> per il </a:t>
            </a:r>
            <a:r>
              <a:rPr lang="en-US" altLang="en-BE" sz="2400" dirty="0" err="1">
                <a:ea typeface="ＭＳ Ｐゴシック" panose="020B0600070205080204" pitchFamily="34" charset="-128"/>
              </a:rPr>
              <a:t>Comune</a:t>
            </a:r>
            <a:r>
              <a:rPr lang="en-US" altLang="en-BE" sz="2400" dirty="0">
                <a:ea typeface="ＭＳ Ｐゴシック" panose="020B0600070205080204" pitchFamily="34" charset="-128"/>
              </a:rPr>
              <a:t> </a:t>
            </a:r>
            <a:r>
              <a:rPr lang="en-US" altLang="en-BE" sz="2400" dirty="0" err="1">
                <a:ea typeface="ＭＳ Ｐゴシック" panose="020B0600070205080204" pitchFamily="34" charset="-128"/>
              </a:rPr>
              <a:t>considerare</a:t>
            </a:r>
            <a:r>
              <a:rPr lang="en-US" altLang="en-BE" sz="2400" dirty="0">
                <a:ea typeface="ＭＳ Ｐゴシック" panose="020B0600070205080204" pitchFamily="34" charset="-128"/>
              </a:rPr>
              <a:t> prima casa di </a:t>
            </a:r>
            <a:r>
              <a:rPr lang="en-US" altLang="en-BE" sz="2400" dirty="0" err="1">
                <a:ea typeface="ＭＳ Ｐゴシック" panose="020B0600070205080204" pitchFamily="34" charset="-128"/>
              </a:rPr>
              <a:t>residente</a:t>
            </a:r>
            <a:r>
              <a:rPr lang="en-US" altLang="en-BE" sz="2400" dirty="0">
                <a:ea typeface="ＭＳ Ｐゴシック" panose="020B0600070205080204" pitchFamily="34" charset="-128"/>
              </a:rPr>
              <a:t> estero come </a:t>
            </a:r>
            <a:r>
              <a:rPr lang="en-US" altLang="en-BE" sz="2400" dirty="0" err="1">
                <a:ea typeface="ＭＳ Ｐゴシック" panose="020B0600070205080204" pitchFamily="34" charset="-128"/>
              </a:rPr>
              <a:t>abitaz</a:t>
            </a:r>
            <a:r>
              <a:rPr lang="en-US" altLang="en-BE" sz="2400" dirty="0">
                <a:ea typeface="ＭＳ Ｐゴシック" panose="020B0600070205080204" pitchFamily="34" charset="-128"/>
              </a:rPr>
              <a:t>. </a:t>
            </a:r>
            <a:r>
              <a:rPr lang="en-US" altLang="en-BE" sz="2400" dirty="0" err="1">
                <a:ea typeface="ＭＳ Ｐゴシック" panose="020B0600070205080204" pitchFamily="34" charset="-128"/>
              </a:rPr>
              <a:t>Principale</a:t>
            </a:r>
            <a:r>
              <a:rPr lang="en-US" altLang="en-BE" sz="2400" dirty="0">
                <a:ea typeface="ＭＳ Ｐゴシック" panose="020B0600070205080204" pitchFamily="34" charset="-128"/>
              </a:rPr>
              <a:t> se non </a:t>
            </a:r>
            <a:r>
              <a:rPr lang="en-US" altLang="en-BE" sz="2400" dirty="0" err="1">
                <a:ea typeface="ＭＳ Ｐゴシック" panose="020B0600070205080204" pitchFamily="34" charset="-128"/>
              </a:rPr>
              <a:t>locata</a:t>
            </a:r>
            <a:endParaRPr lang="en-US" altLang="en-BE" sz="2400" dirty="0">
              <a:ea typeface="ＭＳ Ｐゴシック" panose="020B0600070205080204" pitchFamily="34" charset="-128"/>
            </a:endParaRPr>
          </a:p>
          <a:p>
            <a:pPr lvl="1" eaLnBrk="1" hangingPunct="1">
              <a:defRPr/>
            </a:pPr>
            <a:r>
              <a:rPr lang="en-US" altLang="en-BE" sz="2400" dirty="0">
                <a:ea typeface="ＭＳ Ｐゴシック" panose="020B0600070205080204" pitchFamily="34" charset="-128"/>
              </a:rPr>
              <a:t>2014: </a:t>
            </a:r>
            <a:r>
              <a:rPr lang="en-US" altLang="en-BE" sz="2400" dirty="0" err="1">
                <a:ea typeface="ＭＳ Ｐゴシック" panose="020B0600070205080204" pitchFamily="34" charset="-128"/>
              </a:rPr>
              <a:t>Legge</a:t>
            </a:r>
            <a:r>
              <a:rPr lang="en-US" altLang="en-BE" sz="2400" dirty="0">
                <a:ea typeface="ＭＳ Ｐゴシック" panose="020B0600070205080204" pitchFamily="34" charset="-128"/>
              </a:rPr>
              <a:t> 80/2014 </a:t>
            </a:r>
            <a:r>
              <a:rPr lang="en-US" altLang="en-BE" sz="2400" dirty="0" err="1">
                <a:ea typeface="ＭＳ Ｐゴシック" panose="020B0600070205080204" pitchFamily="34" charset="-128"/>
              </a:rPr>
              <a:t>nuova</a:t>
            </a:r>
            <a:r>
              <a:rPr lang="en-US" altLang="en-BE" sz="2400" dirty="0">
                <a:ea typeface="ＭＳ Ｐゴシック" panose="020B0600070205080204" pitchFamily="34" charset="-128"/>
              </a:rPr>
              <a:t> </a:t>
            </a:r>
            <a:r>
              <a:rPr lang="en-US" altLang="en-BE" sz="2400" dirty="0" err="1">
                <a:ea typeface="ＭＳ Ｐゴシック" panose="020B0600070205080204" pitchFamily="34" charset="-128"/>
              </a:rPr>
              <a:t>Imposta</a:t>
            </a:r>
            <a:r>
              <a:rPr lang="en-US" altLang="en-BE" sz="2400" dirty="0">
                <a:ea typeface="ＭＳ Ｐゴシック" panose="020B0600070205080204" pitchFamily="34" charset="-128"/>
              </a:rPr>
              <a:t> </a:t>
            </a:r>
            <a:r>
              <a:rPr lang="en-US" altLang="en-BE" sz="2400" dirty="0" err="1">
                <a:ea typeface="ＭＳ Ｐゴシック" panose="020B0600070205080204" pitchFamily="34" charset="-128"/>
              </a:rPr>
              <a:t>Municipale</a:t>
            </a:r>
            <a:r>
              <a:rPr lang="en-US" altLang="en-BE" sz="2400" dirty="0">
                <a:ea typeface="ＭＳ Ｐゴシック" panose="020B0600070205080204" pitchFamily="34" charset="-128"/>
              </a:rPr>
              <a:t> Unica (</a:t>
            </a:r>
            <a:r>
              <a:rPr lang="en-US" altLang="en-BE" sz="2400" dirty="0" err="1">
                <a:ea typeface="ＭＳ Ｐゴシック" panose="020B0600070205080204" pitchFamily="34" charset="-128"/>
              </a:rPr>
              <a:t>esenzione</a:t>
            </a:r>
            <a:r>
              <a:rPr lang="en-US" altLang="en-BE" sz="2400" dirty="0">
                <a:ea typeface="ＭＳ Ｐゴシック" panose="020B0600070205080204" pitchFamily="34" charset="-128"/>
              </a:rPr>
              <a:t> per </a:t>
            </a:r>
            <a:r>
              <a:rPr lang="en-US" altLang="en-BE" sz="2400" dirty="0" err="1">
                <a:ea typeface="ＭＳ Ｐゴシック" panose="020B0600070205080204" pitchFamily="34" charset="-128"/>
              </a:rPr>
              <a:t>cittadini</a:t>
            </a:r>
            <a:r>
              <a:rPr lang="en-US" altLang="en-BE" sz="2400" dirty="0">
                <a:ea typeface="ＭＳ Ｐゴシック" panose="020B0600070205080204" pitchFamily="34" charset="-128"/>
              </a:rPr>
              <a:t> ITA </a:t>
            </a:r>
            <a:r>
              <a:rPr lang="en-US" altLang="en-BE" sz="2400" dirty="0" err="1">
                <a:ea typeface="ＭＳ Ｐゴシック" panose="020B0600070205080204" pitchFamily="34" charset="-128"/>
              </a:rPr>
              <a:t>pensionati</a:t>
            </a:r>
            <a:r>
              <a:rPr lang="en-US" altLang="en-BE" sz="2400" dirty="0">
                <a:ea typeface="ＭＳ Ｐゴシック" panose="020B0600070205080204" pitchFamily="34" charset="-128"/>
              </a:rPr>
              <a:t> </a:t>
            </a:r>
            <a:r>
              <a:rPr lang="en-US" altLang="en-BE" sz="2400" dirty="0" err="1">
                <a:ea typeface="ＭＳ Ｐゴシック" panose="020B0600070205080204" pitchFamily="34" charset="-128"/>
              </a:rPr>
              <a:t>all’estero</a:t>
            </a:r>
            <a:r>
              <a:rPr lang="en-US" altLang="en-BE" sz="2400" dirty="0">
                <a:ea typeface="ＭＳ Ｐゴシック" panose="020B0600070205080204" pitchFamily="34" charset="-128"/>
              </a:rPr>
              <a:t>)</a:t>
            </a:r>
          </a:p>
          <a:p>
            <a:pPr lvl="1" eaLnBrk="1" hangingPunct="1">
              <a:defRPr/>
            </a:pPr>
            <a:r>
              <a:rPr lang="en-US" altLang="en-BE" sz="2400" dirty="0">
                <a:ea typeface="ＭＳ Ｐゴシック" panose="020B0600070205080204" pitchFamily="34" charset="-128"/>
              </a:rPr>
              <a:t>2021: </a:t>
            </a:r>
            <a:r>
              <a:rPr lang="en-US" altLang="en-BE" sz="2400" dirty="0" err="1">
                <a:ea typeface="ＭＳ Ｐゴシック" panose="020B0600070205080204" pitchFamily="34" charset="-128"/>
              </a:rPr>
              <a:t>Legge</a:t>
            </a:r>
            <a:r>
              <a:rPr lang="en-US" altLang="en-BE" sz="2400" dirty="0">
                <a:ea typeface="ＭＳ Ｐゴシック" panose="020B0600070205080204" pitchFamily="34" charset="-128"/>
              </a:rPr>
              <a:t> di </a:t>
            </a:r>
            <a:r>
              <a:rPr lang="en-US" altLang="en-BE" sz="2400" dirty="0" err="1">
                <a:ea typeface="ＭＳ Ｐゴシック" panose="020B0600070205080204" pitchFamily="34" charset="-128"/>
              </a:rPr>
              <a:t>bilancio</a:t>
            </a:r>
            <a:r>
              <a:rPr lang="en-US" altLang="en-BE" sz="2400" dirty="0">
                <a:ea typeface="ＭＳ Ｐゴシック" panose="020B0600070205080204" pitchFamily="34" charset="-128"/>
              </a:rPr>
              <a:t> art. 1, comma 48 </a:t>
            </a:r>
            <a:r>
              <a:rPr lang="en-US" altLang="en-BE" sz="2400" dirty="0" err="1">
                <a:ea typeface="ＭＳ Ｐゴシック" panose="020B0600070205080204" pitchFamily="34" charset="-128"/>
              </a:rPr>
              <a:t>nuova</a:t>
            </a:r>
            <a:r>
              <a:rPr lang="en-US" altLang="en-BE" sz="2400" dirty="0">
                <a:ea typeface="ＭＳ Ｐゴシック" panose="020B0600070205080204" pitchFamily="34" charset="-128"/>
              </a:rPr>
              <a:t> </a:t>
            </a:r>
            <a:r>
              <a:rPr lang="en-US" altLang="en-BE" sz="2400" dirty="0" err="1">
                <a:ea typeface="ＭＳ Ｐゴシック" panose="020B0600070205080204" pitchFamily="34" charset="-128"/>
              </a:rPr>
              <a:t>agevolazione</a:t>
            </a:r>
            <a:r>
              <a:rPr lang="en-US" altLang="en-BE" sz="2400" dirty="0">
                <a:ea typeface="ＭＳ Ｐゴシック" panose="020B0600070205080204" pitchFamily="34" charset="-128"/>
              </a:rPr>
              <a:t> IMU</a:t>
            </a:r>
          </a:p>
        </p:txBody>
      </p:sp>
      <p:sp>
        <p:nvSpPr>
          <p:cNvPr id="4" name="Footer Placeholder 3">
            <a:extLst>
              <a:ext uri="{FF2B5EF4-FFF2-40B4-BE49-F238E27FC236}">
                <a16:creationId xmlns:a16="http://schemas.microsoft.com/office/drawing/2014/main" id="{3B686288-B229-D7D0-DE22-D0609D8B8BE5}"/>
              </a:ext>
            </a:extLst>
          </p:cNvPr>
          <p:cNvSpPr>
            <a:spLocks noGrp="1"/>
          </p:cNvSpPr>
          <p:nvPr>
            <p:ph type="ftr" sz="quarter" idx="11"/>
          </p:nvPr>
        </p:nvSpPr>
        <p:spPr/>
        <p:txBody>
          <a:bodyPr rtlCol="0"/>
          <a:lstStyle/>
          <a:p>
            <a:pPr fontAlgn="auto">
              <a:spcBef>
                <a:spcPts val="0"/>
              </a:spcBef>
              <a:spcAft>
                <a:spcPts val="0"/>
              </a:spcAft>
              <a:defRPr/>
            </a:pPr>
            <a:r>
              <a:rPr lang="en-US">
                <a:solidFill>
                  <a:schemeClr val="tx1">
                    <a:tint val="75000"/>
                  </a:schemeClr>
                </a:solidFill>
                <a:latin typeface="+mn-lt"/>
                <a:ea typeface="+mn-ea"/>
              </a:rPr>
              <a:t>Gen.B.(r) Avv. Pierpaolo Rossi</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Number Placeholder 5">
            <a:extLst>
              <a:ext uri="{FF2B5EF4-FFF2-40B4-BE49-F238E27FC236}">
                <a16:creationId xmlns:a16="http://schemas.microsoft.com/office/drawing/2014/main" id="{412FC408-5BCC-4555-B780-2F442A8AFAD4}"/>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21FC7035-D289-F64E-8BC0-3FF80125374D}" type="slidenum">
              <a:rPr lang="en-US" altLang="en-BE" sz="1200" smtClean="0">
                <a:solidFill>
                  <a:srgbClr val="898989"/>
                </a:solidFill>
              </a:rPr>
              <a:pPr>
                <a:spcBef>
                  <a:spcPct val="0"/>
                </a:spcBef>
                <a:buFontTx/>
                <a:buNone/>
              </a:pPr>
              <a:t>14</a:t>
            </a:fld>
            <a:endParaRPr lang="en-US" altLang="en-BE" sz="1200">
              <a:solidFill>
                <a:srgbClr val="898989"/>
              </a:solidFill>
            </a:endParaRPr>
          </a:p>
        </p:txBody>
      </p:sp>
      <p:sp>
        <p:nvSpPr>
          <p:cNvPr id="25602" name="Title 1">
            <a:extLst>
              <a:ext uri="{FF2B5EF4-FFF2-40B4-BE49-F238E27FC236}">
                <a16:creationId xmlns:a16="http://schemas.microsoft.com/office/drawing/2014/main" id="{B64FF8BC-D983-941D-9639-0BB710A22C65}"/>
              </a:ext>
            </a:extLst>
          </p:cNvPr>
          <p:cNvSpPr>
            <a:spLocks noGrp="1"/>
          </p:cNvSpPr>
          <p:nvPr>
            <p:ph type="title"/>
          </p:nvPr>
        </p:nvSpPr>
        <p:spPr/>
        <p:txBody>
          <a:bodyPr/>
          <a:lstStyle/>
          <a:p>
            <a:pPr eaLnBrk="1" hangingPunct="1"/>
            <a:r>
              <a:rPr lang="en-US" altLang="en-BE" b="1" dirty="0" err="1">
                <a:ea typeface="ＭＳ Ｐゴシック" panose="020B0600070205080204" pitchFamily="34" charset="-128"/>
              </a:rPr>
              <a:t>Abitazione</a:t>
            </a:r>
            <a:r>
              <a:rPr lang="en-US" altLang="en-BE" b="1" dirty="0">
                <a:ea typeface="ＭＳ Ｐゴシック" panose="020B0600070205080204" pitchFamily="34" charset="-128"/>
              </a:rPr>
              <a:t> </a:t>
            </a:r>
            <a:r>
              <a:rPr lang="en-US" altLang="en-BE" b="1" dirty="0" err="1">
                <a:ea typeface="ＭＳ Ｐゴシック" panose="020B0600070205080204" pitchFamily="34" charset="-128"/>
              </a:rPr>
              <a:t>principale</a:t>
            </a:r>
            <a:r>
              <a:rPr lang="en-US" altLang="en-BE" b="1" dirty="0">
                <a:ea typeface="ＭＳ Ｐゴシック" panose="020B0600070205080204" pitchFamily="34" charset="-128"/>
              </a:rPr>
              <a:t> (non prima casa)</a:t>
            </a:r>
          </a:p>
        </p:txBody>
      </p:sp>
      <p:sp>
        <p:nvSpPr>
          <p:cNvPr id="25603" name="Content Placeholder 2">
            <a:extLst>
              <a:ext uri="{FF2B5EF4-FFF2-40B4-BE49-F238E27FC236}">
                <a16:creationId xmlns:a16="http://schemas.microsoft.com/office/drawing/2014/main" id="{3544D8DB-4F4A-FCE1-1C4E-979CDC89F7BF}"/>
              </a:ext>
            </a:extLst>
          </p:cNvPr>
          <p:cNvSpPr>
            <a:spLocks noGrp="1"/>
          </p:cNvSpPr>
          <p:nvPr>
            <p:ph idx="1"/>
          </p:nvPr>
        </p:nvSpPr>
        <p:spPr>
          <a:xfrm>
            <a:off x="457200" y="1380275"/>
            <a:ext cx="8229600" cy="4756150"/>
          </a:xfrm>
        </p:spPr>
        <p:txBody>
          <a:bodyPr/>
          <a:lstStyle/>
          <a:p>
            <a:pPr eaLnBrk="1" hangingPunct="1"/>
            <a:r>
              <a:rPr lang="en-US" altLang="en-BE" sz="2400">
                <a:ea typeface="ＭＳ Ｐゴシック" panose="020B0600070205080204" pitchFamily="34" charset="-128"/>
              </a:rPr>
              <a:t>Nozione di abitazione principale e pertinenze (cfr. Circolare n. 3/DF/2012)</a:t>
            </a:r>
          </a:p>
          <a:p>
            <a:pPr lvl="1" eaLnBrk="1" hangingPunct="1"/>
            <a:r>
              <a:rPr lang="en-US" altLang="en-BE" sz="2400">
                <a:ea typeface="ＭＳ Ｐゴシック" panose="020B0600070205080204" pitchFamily="34" charset="-128"/>
              </a:rPr>
              <a:t>Residenza effettiva famiglia</a:t>
            </a:r>
          </a:p>
          <a:p>
            <a:pPr lvl="1" eaLnBrk="1" hangingPunct="1"/>
            <a:r>
              <a:rPr lang="en-US" altLang="en-BE" sz="2400">
                <a:ea typeface="ＭＳ Ｐゴシック" panose="020B0600070205080204" pitchFamily="34" charset="-128"/>
              </a:rPr>
              <a:t>Una per famiglia</a:t>
            </a:r>
          </a:p>
          <a:p>
            <a:pPr eaLnBrk="1" hangingPunct="1"/>
            <a:r>
              <a:rPr lang="en-US" altLang="en-BE" sz="2400">
                <a:ea typeface="ＭＳ Ｐゴシック" panose="020B0600070205080204" pitchFamily="34" charset="-128"/>
              </a:rPr>
              <a:t>Esonero da ICI dal 2008 al 2011</a:t>
            </a:r>
          </a:p>
          <a:p>
            <a:pPr eaLnBrk="1" hangingPunct="1"/>
            <a:r>
              <a:rPr lang="en-US" altLang="en-BE" sz="2400">
                <a:ea typeface="ＭＳ Ｐゴシック" panose="020B0600070205080204" pitchFamily="34" charset="-128"/>
              </a:rPr>
              <a:t>Imposizione IMU (DL 201/2011 art. 13)</a:t>
            </a:r>
          </a:p>
          <a:p>
            <a:pPr lvl="1" eaLnBrk="1" hangingPunct="1"/>
            <a:r>
              <a:rPr lang="en-US" altLang="en-BE" sz="2400">
                <a:ea typeface="ＭＳ Ｐゴシック" panose="020B0600070205080204" pitchFamily="34" charset="-128"/>
              </a:rPr>
              <a:t>Aliquota ridotta (0,4%) dal 2012</a:t>
            </a:r>
          </a:p>
          <a:p>
            <a:pPr lvl="1" eaLnBrk="1" hangingPunct="1"/>
            <a:r>
              <a:rPr lang="en-US" altLang="en-BE" sz="2400">
                <a:ea typeface="ＭＳ Ｐゴシック" panose="020B0600070205080204" pitchFamily="34" charset="-128"/>
              </a:rPr>
              <a:t>Esenzione (a discrezione del Comune)</a:t>
            </a:r>
          </a:p>
          <a:p>
            <a:pPr eaLnBrk="1" hangingPunct="1"/>
            <a:r>
              <a:rPr lang="en-US" altLang="en-BE" sz="2400">
                <a:ea typeface="ＭＳ Ｐゴシック" panose="020B0600070205080204" pitchFamily="34" charset="-128"/>
              </a:rPr>
              <a:t>Legge di bilancio 2020, art. 1, comma 48: dal 2021, riduzioni 50% IMU e 2/3  TARI non residenti, titolari pensione con regime assicurativo maturato parzialmente in ITA</a:t>
            </a:r>
          </a:p>
        </p:txBody>
      </p:sp>
      <p:sp>
        <p:nvSpPr>
          <p:cNvPr id="4" name="Footer Placeholder 3">
            <a:extLst>
              <a:ext uri="{FF2B5EF4-FFF2-40B4-BE49-F238E27FC236}">
                <a16:creationId xmlns:a16="http://schemas.microsoft.com/office/drawing/2014/main" id="{A8BB6878-4C17-279D-ACBD-843943B7798F}"/>
              </a:ext>
            </a:extLst>
          </p:cNvPr>
          <p:cNvSpPr>
            <a:spLocks noGrp="1"/>
          </p:cNvSpPr>
          <p:nvPr>
            <p:ph type="ftr" sz="quarter" idx="11"/>
          </p:nvPr>
        </p:nvSpPr>
        <p:spPr/>
        <p:txBody>
          <a:bodyPr rtlCol="0"/>
          <a:lstStyle/>
          <a:p>
            <a:pPr fontAlgn="auto">
              <a:spcBef>
                <a:spcPts val="0"/>
              </a:spcBef>
              <a:spcAft>
                <a:spcPts val="0"/>
              </a:spcAft>
              <a:defRPr/>
            </a:pPr>
            <a:r>
              <a:rPr lang="en-US">
                <a:solidFill>
                  <a:schemeClr val="tx1">
                    <a:tint val="75000"/>
                  </a:schemeClr>
                </a:solidFill>
                <a:latin typeface="+mn-lt"/>
                <a:ea typeface="+mn-ea"/>
              </a:rPr>
              <a:t>Gen.B.(r) Avv. Pierpaolo Rossi</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A3B4211F-B5C3-C4EC-5C00-CAF67CA9DF05}"/>
              </a:ext>
            </a:extLst>
          </p:cNvPr>
          <p:cNvSpPr>
            <a:spLocks noGrp="1"/>
          </p:cNvSpPr>
          <p:nvPr>
            <p:ph type="title"/>
          </p:nvPr>
        </p:nvSpPr>
        <p:spPr>
          <a:xfrm>
            <a:off x="178129" y="135738"/>
            <a:ext cx="8811491" cy="730250"/>
          </a:xfrm>
        </p:spPr>
        <p:txBody>
          <a:bodyPr/>
          <a:lstStyle/>
          <a:p>
            <a:r>
              <a:rPr lang="en-BE" altLang="en-BE" sz="4000" dirty="0">
                <a:ea typeface="ＭＳ Ｐゴシック" panose="020B0600070205080204" pitchFamily="34" charset="-128"/>
              </a:rPr>
              <a:t>IVAFE: Art. 19, commi 18-22 DL 201/2011</a:t>
            </a:r>
          </a:p>
        </p:txBody>
      </p:sp>
      <p:sp>
        <p:nvSpPr>
          <p:cNvPr id="28674" name="Content Placeholder 2">
            <a:extLst>
              <a:ext uri="{FF2B5EF4-FFF2-40B4-BE49-F238E27FC236}">
                <a16:creationId xmlns:a16="http://schemas.microsoft.com/office/drawing/2014/main" id="{85D20782-0D4A-846D-0880-1988797AE6F9}"/>
              </a:ext>
            </a:extLst>
          </p:cNvPr>
          <p:cNvSpPr>
            <a:spLocks noGrp="1"/>
          </p:cNvSpPr>
          <p:nvPr>
            <p:ph idx="1"/>
          </p:nvPr>
        </p:nvSpPr>
        <p:spPr>
          <a:xfrm>
            <a:off x="457200" y="896287"/>
            <a:ext cx="8229600" cy="5516085"/>
          </a:xfrm>
        </p:spPr>
        <p:txBody>
          <a:bodyPr/>
          <a:lstStyle/>
          <a:p>
            <a:r>
              <a:rPr lang="en-GB" altLang="en-BE" sz="2200" dirty="0" err="1">
                <a:ea typeface="ＭＳ Ｐゴシック" panose="020B0600070205080204" pitchFamily="34" charset="-128"/>
              </a:rPr>
              <a:t>Imposta</a:t>
            </a:r>
            <a:r>
              <a:rPr lang="en-GB" altLang="en-BE" sz="2200" dirty="0">
                <a:ea typeface="ＭＳ Ｐゴシック" panose="020B0600070205080204" pitchFamily="34" charset="-128"/>
              </a:rPr>
              <a:t> </a:t>
            </a:r>
            <a:r>
              <a:rPr lang="en-GB" altLang="en-BE" sz="2200" dirty="0" err="1">
                <a:ea typeface="ＭＳ Ｐゴシック" panose="020B0600070205080204" pitchFamily="34" charset="-128"/>
              </a:rPr>
              <a:t>sul</a:t>
            </a:r>
            <a:r>
              <a:rPr lang="en-GB" altLang="en-BE" sz="2200" dirty="0">
                <a:ea typeface="ＭＳ Ｐゴシック" panose="020B0600070205080204" pitchFamily="34" charset="-128"/>
              </a:rPr>
              <a:t> </a:t>
            </a:r>
            <a:r>
              <a:rPr lang="en-GB" altLang="en-BE" sz="2200" dirty="0" err="1">
                <a:ea typeface="ＭＳ Ｐゴシック" panose="020B0600070205080204" pitchFamily="34" charset="-128"/>
              </a:rPr>
              <a:t>valore</a:t>
            </a:r>
            <a:r>
              <a:rPr lang="en-GB" altLang="en-BE" sz="2200" dirty="0">
                <a:ea typeface="ＭＳ Ｐゴシック" panose="020B0600070205080204" pitchFamily="34" charset="-128"/>
              </a:rPr>
              <a:t> </a:t>
            </a:r>
            <a:r>
              <a:rPr lang="en-GB" altLang="en-BE" sz="2200" dirty="0" err="1">
                <a:ea typeface="ＭＳ Ｐゴシック" panose="020B0600070205080204" pitchFamily="34" charset="-128"/>
              </a:rPr>
              <a:t>dei</a:t>
            </a:r>
            <a:r>
              <a:rPr lang="en-GB" altLang="en-BE" sz="2200" dirty="0">
                <a:ea typeface="ＭＳ Ｐゴシック" panose="020B0600070205080204" pitchFamily="34" charset="-128"/>
              </a:rPr>
              <a:t> </a:t>
            </a:r>
            <a:r>
              <a:rPr lang="en-GB" altLang="en-BE" sz="2200" dirty="0" err="1">
                <a:ea typeface="ＭＳ Ｐゴシック" panose="020B0600070205080204" pitchFamily="34" charset="-128"/>
              </a:rPr>
              <a:t>prodotti</a:t>
            </a:r>
            <a:r>
              <a:rPr lang="en-GB" altLang="en-BE" sz="2200" dirty="0">
                <a:ea typeface="ＭＳ Ｐゴシック" panose="020B0600070205080204" pitchFamily="34" charset="-128"/>
              </a:rPr>
              <a:t> </a:t>
            </a:r>
            <a:r>
              <a:rPr lang="en-GB" altLang="en-BE" sz="2200" dirty="0" err="1">
                <a:ea typeface="ＭＳ Ｐゴシック" panose="020B0600070205080204" pitchFamily="34" charset="-128"/>
              </a:rPr>
              <a:t>finanziari</a:t>
            </a:r>
            <a:r>
              <a:rPr lang="en-GB" altLang="en-BE" sz="2200" dirty="0">
                <a:ea typeface="ＭＳ Ｐゴシック" panose="020B0600070205080204" pitchFamily="34" charset="-128"/>
              </a:rPr>
              <a:t>, </a:t>
            </a:r>
            <a:r>
              <a:rPr lang="en-GB" altLang="en-BE" sz="2200" dirty="0" err="1">
                <a:ea typeface="ＭＳ Ｐゴシック" panose="020B0600070205080204" pitchFamily="34" charset="-128"/>
              </a:rPr>
              <a:t>conti</a:t>
            </a:r>
            <a:r>
              <a:rPr lang="en-GB" altLang="en-BE" sz="2200" dirty="0">
                <a:ea typeface="ＭＳ Ｐゴシック" panose="020B0600070205080204" pitchFamily="34" charset="-128"/>
              </a:rPr>
              <a:t> </a:t>
            </a:r>
            <a:r>
              <a:rPr lang="en-GB" altLang="en-BE" sz="2200" dirty="0" err="1">
                <a:ea typeface="ＭＳ Ｐゴシック" panose="020B0600070205080204" pitchFamily="34" charset="-128"/>
              </a:rPr>
              <a:t>correnti</a:t>
            </a:r>
            <a:r>
              <a:rPr lang="en-GB" altLang="en-BE" sz="2200" dirty="0">
                <a:ea typeface="ＭＳ Ｐゴシック" panose="020B0600070205080204" pitchFamily="34" charset="-128"/>
              </a:rPr>
              <a:t> e libretti di </a:t>
            </a:r>
            <a:r>
              <a:rPr lang="en-GB" altLang="en-BE" sz="2200" dirty="0" err="1">
                <a:ea typeface="ＭＳ Ｐゴシック" panose="020B0600070205080204" pitchFamily="34" charset="-128"/>
              </a:rPr>
              <a:t>risparmio</a:t>
            </a:r>
            <a:r>
              <a:rPr lang="en-GB" altLang="en-BE" sz="2200" dirty="0">
                <a:ea typeface="ＭＳ Ｐゴシック" panose="020B0600070205080204" pitchFamily="34" charset="-128"/>
              </a:rPr>
              <a:t> </a:t>
            </a:r>
            <a:r>
              <a:rPr lang="en-GB" altLang="en-BE" sz="2200" dirty="0" err="1">
                <a:ea typeface="ＭＳ Ｐゴシック" panose="020B0600070205080204" pitchFamily="34" charset="-128"/>
              </a:rPr>
              <a:t>detenuti</a:t>
            </a:r>
            <a:r>
              <a:rPr lang="en-GB" altLang="en-BE" sz="2200" dirty="0">
                <a:ea typeface="ＭＳ Ｐゴシック" panose="020B0600070205080204" pitchFamily="34" charset="-128"/>
              </a:rPr>
              <a:t> </a:t>
            </a:r>
            <a:r>
              <a:rPr lang="en-GB" altLang="en-BE" sz="2200" dirty="0" err="1">
                <a:ea typeface="ＭＳ Ｐゴシック" panose="020B0600070205080204" pitchFamily="34" charset="-128"/>
              </a:rPr>
              <a:t>all’estero</a:t>
            </a:r>
            <a:r>
              <a:rPr lang="en-GB" altLang="en-BE" sz="2200" dirty="0">
                <a:ea typeface="ＭＳ Ｐゴシック" panose="020B0600070205080204" pitchFamily="34" charset="-128"/>
              </a:rPr>
              <a:t> </a:t>
            </a:r>
          </a:p>
          <a:p>
            <a:r>
              <a:rPr lang="en-GB" altLang="en-BE" sz="2200" dirty="0" err="1">
                <a:ea typeface="ＭＳ Ｐゴシック" panose="020B0600070205080204" pitchFamily="34" charset="-128"/>
              </a:rPr>
              <a:t>Parallelo</a:t>
            </a:r>
            <a:r>
              <a:rPr lang="en-GB" altLang="en-BE" sz="2200" dirty="0">
                <a:ea typeface="ＭＳ Ｐゴシック" panose="020B0600070205080204" pitchFamily="34" charset="-128"/>
              </a:rPr>
              <a:t> con </a:t>
            </a:r>
            <a:r>
              <a:rPr lang="en-GB" altLang="en-BE" sz="2200" dirty="0" err="1">
                <a:ea typeface="ＭＳ Ｐゴシック" panose="020B0600070205080204" pitchFamily="34" charset="-128"/>
              </a:rPr>
              <a:t>imposta</a:t>
            </a:r>
            <a:r>
              <a:rPr lang="en-GB" altLang="en-BE" sz="2200" dirty="0">
                <a:ea typeface="ＭＳ Ｐゴシック" panose="020B0600070205080204" pitchFamily="34" charset="-128"/>
              </a:rPr>
              <a:t> di bollo</a:t>
            </a:r>
          </a:p>
          <a:p>
            <a:r>
              <a:rPr lang="en-GB" altLang="en-BE" sz="2200" dirty="0" err="1">
                <a:ea typeface="ＭＳ Ｐゴシック" panose="020B0600070205080204" pitchFamily="34" charset="-128"/>
              </a:rPr>
              <a:t>Soggetti</a:t>
            </a:r>
            <a:r>
              <a:rPr lang="en-GB" altLang="en-BE" sz="2200" dirty="0">
                <a:ea typeface="ＭＳ Ｐゴシック" panose="020B0600070205080204" pitchFamily="34" charset="-128"/>
              </a:rPr>
              <a:t>: </a:t>
            </a:r>
            <a:r>
              <a:rPr lang="en-GB" altLang="en-BE" sz="2200" dirty="0" err="1">
                <a:ea typeface="ＭＳ Ｐゴシック" panose="020B0600070205080204" pitchFamily="34" charset="-128"/>
              </a:rPr>
              <a:t>Persone</a:t>
            </a:r>
            <a:r>
              <a:rPr lang="en-GB" altLang="en-BE" sz="2200" dirty="0">
                <a:ea typeface="ＭＳ Ｐゴシック" panose="020B0600070205080204" pitchFamily="34" charset="-128"/>
              </a:rPr>
              <a:t> </a:t>
            </a:r>
            <a:r>
              <a:rPr lang="en-GB" altLang="en-BE" sz="2200" dirty="0" err="1">
                <a:ea typeface="ＭＳ Ｐゴシック" panose="020B0600070205080204" pitchFamily="34" charset="-128"/>
              </a:rPr>
              <a:t>fisiche</a:t>
            </a:r>
            <a:r>
              <a:rPr lang="en-GB" altLang="en-BE" sz="2200" dirty="0">
                <a:ea typeface="ＭＳ Ｐゴシック" panose="020B0600070205080204" pitchFamily="34" charset="-128"/>
              </a:rPr>
              <a:t> </a:t>
            </a:r>
            <a:r>
              <a:rPr lang="en-GB" altLang="en-BE" sz="2200" dirty="0" err="1">
                <a:ea typeface="ＭＳ Ｐゴシック" panose="020B0600070205080204" pitchFamily="34" charset="-128"/>
              </a:rPr>
              <a:t>residenti</a:t>
            </a:r>
            <a:endParaRPr lang="en-GB" altLang="en-BE" sz="2200" dirty="0">
              <a:ea typeface="ＭＳ Ｐゴシック" panose="020B0600070205080204" pitchFamily="34" charset="-128"/>
            </a:endParaRPr>
          </a:p>
          <a:p>
            <a:r>
              <a:rPr lang="en-GB" altLang="en-BE" sz="2200" dirty="0" err="1">
                <a:ea typeface="ＭＳ Ｐゴシック" panose="020B0600070205080204" pitchFamily="34" charset="-128"/>
              </a:rPr>
              <a:t>Disallienamento</a:t>
            </a:r>
            <a:r>
              <a:rPr lang="en-GB" altLang="en-BE" sz="2200" dirty="0">
                <a:ea typeface="ＭＳ Ｐゴシック" panose="020B0600070205080204" pitchFamily="34" charset="-128"/>
              </a:rPr>
              <a:t> rispetto a </a:t>
            </a:r>
            <a:r>
              <a:rPr lang="en-GB" altLang="en-BE" sz="2200" dirty="0" err="1">
                <a:ea typeface="ＭＳ Ｐゴシック" panose="020B0600070205080204" pitchFamily="34" charset="-128"/>
              </a:rPr>
              <a:t>beni</a:t>
            </a:r>
            <a:r>
              <a:rPr lang="en-GB" altLang="en-BE" sz="2200" dirty="0">
                <a:ea typeface="ＭＳ Ｐゴシック" panose="020B0600070205080204" pitchFamily="34" charset="-128"/>
              </a:rPr>
              <a:t> </a:t>
            </a:r>
            <a:r>
              <a:rPr lang="en-GB" altLang="en-BE" sz="2200" dirty="0" err="1">
                <a:ea typeface="ＭＳ Ｐゴシック" panose="020B0600070205080204" pitchFamily="34" charset="-128"/>
              </a:rPr>
              <a:t>oggetto</a:t>
            </a:r>
            <a:r>
              <a:rPr lang="en-GB" altLang="en-BE" sz="2200" dirty="0">
                <a:ea typeface="ＭＳ Ｐゴシック" panose="020B0600070205080204" pitchFamily="34" charset="-128"/>
              </a:rPr>
              <a:t> </a:t>
            </a:r>
            <a:r>
              <a:rPr lang="en-GB" altLang="en-BE" sz="2200" dirty="0" err="1">
                <a:ea typeface="ＭＳ Ｐゴシック" panose="020B0600070205080204" pitchFamily="34" charset="-128"/>
              </a:rPr>
              <a:t>monitoraggio</a:t>
            </a:r>
            <a:r>
              <a:rPr lang="en-GB" altLang="en-BE" sz="2200" dirty="0">
                <a:ea typeface="ＭＳ Ｐゴシック" panose="020B0600070205080204" pitchFamily="34" charset="-128"/>
              </a:rPr>
              <a:t> (</a:t>
            </a:r>
            <a:r>
              <a:rPr lang="en-GB" altLang="en-BE" sz="2200" dirty="0" err="1">
                <a:ea typeface="ＭＳ Ｐゴシック" panose="020B0600070205080204" pitchFamily="34" charset="-128"/>
              </a:rPr>
              <a:t>investimenti</a:t>
            </a:r>
            <a:r>
              <a:rPr lang="en-GB" altLang="en-BE" sz="2200" dirty="0">
                <a:ea typeface="ＭＳ Ｐゴシック" panose="020B0600070205080204" pitchFamily="34" charset="-128"/>
              </a:rPr>
              <a:t> e </a:t>
            </a:r>
            <a:r>
              <a:rPr lang="en-GB" altLang="en-BE" sz="2200" dirty="0" err="1">
                <a:ea typeface="ＭＳ Ｐゴシック" panose="020B0600070205080204" pitchFamily="34" charset="-128"/>
              </a:rPr>
              <a:t>attività</a:t>
            </a:r>
            <a:r>
              <a:rPr lang="en-GB" altLang="en-BE" sz="2200" dirty="0">
                <a:ea typeface="ＭＳ Ｐゴシック" panose="020B0600070205080204" pitchFamily="34" charset="-128"/>
              </a:rPr>
              <a:t> </a:t>
            </a:r>
            <a:r>
              <a:rPr lang="en-GB" altLang="en-BE" sz="2200" dirty="0" err="1">
                <a:ea typeface="ＭＳ Ｐゴシック" panose="020B0600070205080204" pitchFamily="34" charset="-128"/>
              </a:rPr>
              <a:t>produttive</a:t>
            </a:r>
            <a:r>
              <a:rPr lang="en-GB" altLang="en-BE" sz="2200" dirty="0">
                <a:ea typeface="ＭＳ Ｐゴシック" panose="020B0600070205080204" pitchFamily="34" charset="-128"/>
              </a:rPr>
              <a:t> </a:t>
            </a:r>
            <a:r>
              <a:rPr lang="en-GB" altLang="en-BE" sz="2200" dirty="0" err="1">
                <a:ea typeface="ＭＳ Ｐゴシック" panose="020B0600070205080204" pitchFamily="34" charset="-128"/>
              </a:rPr>
              <a:t>reddito</a:t>
            </a:r>
            <a:r>
              <a:rPr lang="en-GB" altLang="en-BE" sz="2200" dirty="0">
                <a:ea typeface="ＭＳ Ｐゴシック" panose="020B0600070205080204" pitchFamily="34" charset="-128"/>
              </a:rPr>
              <a:t>)</a:t>
            </a:r>
          </a:p>
          <a:p>
            <a:r>
              <a:rPr lang="en-GB" altLang="en-BE" sz="2200" dirty="0" err="1">
                <a:ea typeface="ＭＳ Ｐゴシック" panose="020B0600070205080204" pitchFamily="34" charset="-128"/>
              </a:rPr>
              <a:t>Indifferente</a:t>
            </a:r>
            <a:r>
              <a:rPr lang="en-GB" altLang="en-BE" sz="2200" dirty="0">
                <a:ea typeface="ＭＳ Ｐゴシック" panose="020B0600070205080204" pitchFamily="34" charset="-128"/>
              </a:rPr>
              <a:t> da natura </a:t>
            </a:r>
            <a:r>
              <a:rPr lang="en-GB" altLang="en-BE" sz="2200" dirty="0" err="1">
                <a:ea typeface="ＭＳ Ｐゴシック" panose="020B0600070205080204" pitchFamily="34" charset="-128"/>
              </a:rPr>
              <a:t>delle</a:t>
            </a:r>
            <a:r>
              <a:rPr lang="en-GB" altLang="en-BE" sz="2200" dirty="0">
                <a:ea typeface="ＭＳ Ｐゴシック" panose="020B0600070205080204" pitchFamily="34" charset="-128"/>
              </a:rPr>
              <a:t> </a:t>
            </a:r>
            <a:r>
              <a:rPr lang="en-GB" altLang="en-BE" sz="2200" dirty="0" err="1">
                <a:ea typeface="ＭＳ Ｐゴシック" panose="020B0600070205080204" pitchFamily="34" charset="-128"/>
              </a:rPr>
              <a:t>fonti</a:t>
            </a:r>
            <a:r>
              <a:rPr lang="en-GB" altLang="en-BE" sz="2200" dirty="0">
                <a:ea typeface="ＭＳ Ｐゴシック" panose="020B0600070205080204" pitchFamily="34" charset="-128"/>
              </a:rPr>
              <a:t> di </a:t>
            </a:r>
            <a:r>
              <a:rPr lang="en-GB" altLang="en-BE" sz="2200" dirty="0" err="1">
                <a:ea typeface="ＭＳ Ｐゴシック" panose="020B0600070205080204" pitchFamily="34" charset="-128"/>
              </a:rPr>
              <a:t>alimentazione</a:t>
            </a:r>
            <a:r>
              <a:rPr lang="en-GB" altLang="en-BE" sz="2200" dirty="0">
                <a:ea typeface="ＭＳ Ｐゴシック" panose="020B0600070205080204" pitchFamily="34" charset="-128"/>
              </a:rPr>
              <a:t> (i.e. </a:t>
            </a:r>
            <a:r>
              <a:rPr lang="en-GB" altLang="en-BE" sz="2200" dirty="0" err="1">
                <a:ea typeface="ＭＳ Ｐゴシック" panose="020B0600070205080204" pitchFamily="34" charset="-128"/>
              </a:rPr>
              <a:t>erogazioni</a:t>
            </a:r>
            <a:r>
              <a:rPr lang="en-GB" altLang="en-BE" sz="2200" dirty="0">
                <a:ea typeface="ＭＳ Ｐゴシック" panose="020B0600070205080204" pitchFamily="34" charset="-128"/>
              </a:rPr>
              <a:t> </a:t>
            </a:r>
            <a:r>
              <a:rPr lang="en-GB" altLang="en-BE" sz="2200" dirty="0" err="1">
                <a:ea typeface="ＭＳ Ｐゴシック" panose="020B0600070205080204" pitchFamily="34" charset="-128"/>
              </a:rPr>
              <a:t>liberali</a:t>
            </a:r>
            <a:r>
              <a:rPr lang="en-GB" altLang="en-BE" sz="2200" dirty="0">
                <a:ea typeface="ＭＳ Ｐゴシック" panose="020B0600070205080204" pitchFamily="34" charset="-128"/>
              </a:rPr>
              <a:t>, </a:t>
            </a:r>
            <a:r>
              <a:rPr lang="en-GB" altLang="en-BE" sz="2200" dirty="0" err="1">
                <a:ea typeface="ＭＳ Ｐゴシック" panose="020B0600070205080204" pitchFamily="34" charset="-128"/>
              </a:rPr>
              <a:t>fondi</a:t>
            </a:r>
            <a:r>
              <a:rPr lang="en-GB" altLang="en-BE" sz="2200" dirty="0">
                <a:ea typeface="ＭＳ Ｐゴシック" panose="020B0600070205080204" pitchFamily="34" charset="-128"/>
              </a:rPr>
              <a:t> </a:t>
            </a:r>
            <a:r>
              <a:rPr lang="en-GB" altLang="en-BE" sz="2200" dirty="0" err="1">
                <a:ea typeface="ＭＳ Ｐゴシック" panose="020B0600070205080204" pitchFamily="34" charset="-128"/>
              </a:rPr>
              <a:t>derivanti</a:t>
            </a:r>
            <a:r>
              <a:rPr lang="en-GB" altLang="en-BE" sz="2200" dirty="0">
                <a:ea typeface="ＭＳ Ｐゴシック" panose="020B0600070205080204" pitchFamily="34" charset="-128"/>
              </a:rPr>
              <a:t> da </a:t>
            </a:r>
            <a:r>
              <a:rPr lang="en-GB" altLang="en-BE" sz="2200" dirty="0" err="1">
                <a:ea typeface="ＭＳ Ｐゴシック" panose="020B0600070205080204" pitchFamily="34" charset="-128"/>
              </a:rPr>
              <a:t>cooperazione</a:t>
            </a:r>
            <a:r>
              <a:rPr lang="en-GB" altLang="en-BE" sz="2200" dirty="0">
                <a:ea typeface="ＭＳ Ｐゴシック" panose="020B0600070205080204" pitchFamily="34" charset="-128"/>
              </a:rPr>
              <a:t> </a:t>
            </a:r>
            <a:r>
              <a:rPr lang="en-GB" altLang="en-BE" sz="2200" dirty="0" err="1">
                <a:ea typeface="ＭＳ Ｐゴシック" panose="020B0600070205080204" pitchFamily="34" charset="-128"/>
              </a:rPr>
              <a:t>internazionale</a:t>
            </a:r>
            <a:r>
              <a:rPr lang="en-GB" altLang="en-BE" sz="2200" dirty="0">
                <a:ea typeface="ＭＳ Ｐゴシック" panose="020B0600070205080204" pitchFamily="34" charset="-128"/>
              </a:rPr>
              <a:t>) </a:t>
            </a:r>
            <a:r>
              <a:rPr lang="en-GB" altLang="en-BE" sz="2200" dirty="0" err="1">
                <a:ea typeface="ＭＳ Ｐゴシック" panose="020B0600070205080204" pitchFamily="34" charset="-128"/>
              </a:rPr>
              <a:t>nonché</a:t>
            </a:r>
            <a:r>
              <a:rPr lang="en-GB" altLang="en-BE" sz="2200" dirty="0">
                <a:ea typeface="ＭＳ Ｐゴシック" panose="020B0600070205080204" pitchFamily="34" charset="-128"/>
              </a:rPr>
              <a:t> </a:t>
            </a:r>
            <a:r>
              <a:rPr lang="en-GB" altLang="en-BE" sz="2200" dirty="0" err="1">
                <a:ea typeface="ＭＳ Ｐゴシック" panose="020B0600070205080204" pitchFamily="34" charset="-128"/>
              </a:rPr>
              <a:t>su</a:t>
            </a:r>
            <a:r>
              <a:rPr lang="en-GB" altLang="en-BE" sz="2200" dirty="0">
                <a:ea typeface="ＭＳ Ｐゴシック" panose="020B0600070205080204" pitchFamily="34" charset="-128"/>
              </a:rPr>
              <a:t> </a:t>
            </a:r>
            <a:r>
              <a:rPr lang="en-GB" altLang="en-BE" sz="2200" dirty="0" err="1">
                <a:ea typeface="ＭＳ Ｐゴシック" panose="020B0600070205080204" pitchFamily="34" charset="-128"/>
              </a:rPr>
              <a:t>prodotti</a:t>
            </a:r>
            <a:r>
              <a:rPr lang="en-GB" altLang="en-BE" sz="2200" dirty="0">
                <a:ea typeface="ＭＳ Ｐゴシック" panose="020B0600070205080204" pitchFamily="34" charset="-128"/>
              </a:rPr>
              <a:t> </a:t>
            </a:r>
            <a:r>
              <a:rPr lang="en-GB" altLang="en-BE" sz="2200" dirty="0" err="1">
                <a:ea typeface="ＭＳ Ｐゴシック" panose="020B0600070205080204" pitchFamily="34" charset="-128"/>
              </a:rPr>
              <a:t>finanziari</a:t>
            </a:r>
            <a:r>
              <a:rPr lang="en-GB" altLang="en-BE" sz="2200" dirty="0">
                <a:ea typeface="ＭＳ Ｐゴシック" panose="020B0600070205080204" pitchFamily="34" charset="-128"/>
              </a:rPr>
              <a:t> (i.e. </a:t>
            </a:r>
            <a:r>
              <a:rPr lang="en-GB" altLang="en-BE" sz="2200" dirty="0" err="1">
                <a:ea typeface="ＭＳ Ｐゴシック" panose="020B0600070205080204" pitchFamily="34" charset="-128"/>
              </a:rPr>
              <a:t>azioni</a:t>
            </a:r>
            <a:r>
              <a:rPr lang="en-GB" altLang="en-BE" sz="2200" dirty="0">
                <a:ea typeface="ＭＳ Ｐゴシック" panose="020B0600070205080204" pitchFamily="34" charset="-128"/>
              </a:rPr>
              <a:t> o </a:t>
            </a:r>
            <a:r>
              <a:rPr lang="en-GB" altLang="en-BE" sz="2200" dirty="0" err="1">
                <a:ea typeface="ＭＳ Ｐゴシック" panose="020B0600070205080204" pitchFamily="34" charset="-128"/>
              </a:rPr>
              <a:t>titoli</a:t>
            </a:r>
            <a:r>
              <a:rPr lang="en-GB" altLang="en-BE" sz="2200" dirty="0">
                <a:ea typeface="ＭＳ Ｐゴシック" panose="020B0600070205080204" pitchFamily="34" charset="-128"/>
              </a:rPr>
              <a:t>, </a:t>
            </a:r>
            <a:r>
              <a:rPr lang="en-GB" altLang="en-BE" sz="2200" dirty="0" err="1">
                <a:ea typeface="ＭＳ Ｐゴシック" panose="020B0600070205080204" pitchFamily="34" charset="-128"/>
              </a:rPr>
              <a:t>contratti</a:t>
            </a:r>
            <a:r>
              <a:rPr lang="en-GB" altLang="en-BE" sz="2200" dirty="0">
                <a:ea typeface="ＭＳ Ｐゴシック" panose="020B0600070205080204" pitchFamily="34" charset="-128"/>
              </a:rPr>
              <a:t> a </a:t>
            </a:r>
            <a:r>
              <a:rPr lang="en-GB" altLang="en-BE" sz="2200" dirty="0" err="1">
                <a:ea typeface="ＭＳ Ｐゴシック" panose="020B0600070205080204" pitchFamily="34" charset="-128"/>
              </a:rPr>
              <a:t>termine</a:t>
            </a:r>
            <a:r>
              <a:rPr lang="en-GB" altLang="en-BE" sz="2200" dirty="0">
                <a:ea typeface="ＭＳ Ｐゴシック" panose="020B0600070205080204" pitchFamily="34" charset="-128"/>
              </a:rPr>
              <a:t>), a </a:t>
            </a:r>
            <a:r>
              <a:rPr lang="en-GB" altLang="en-BE" sz="2200" dirty="0" err="1">
                <a:ea typeface="ＭＳ Ｐゴシック" panose="020B0600070205080204" pitchFamily="34" charset="-128"/>
              </a:rPr>
              <a:t>prescindere</a:t>
            </a:r>
            <a:r>
              <a:rPr lang="en-GB" altLang="en-BE" sz="2200" dirty="0">
                <a:ea typeface="ＭＳ Ｐゴシック" panose="020B0600070205080204" pitchFamily="34" charset="-128"/>
              </a:rPr>
              <a:t> dal </a:t>
            </a:r>
            <a:r>
              <a:rPr lang="en-GB" altLang="en-BE" sz="2200" dirty="0" err="1">
                <a:ea typeface="ＭＳ Ｐゴシック" panose="020B0600070205080204" pitchFamily="34" charset="-128"/>
              </a:rPr>
              <a:t>luogo</a:t>
            </a:r>
            <a:r>
              <a:rPr lang="en-GB" altLang="en-BE" sz="2200" dirty="0">
                <a:ea typeface="ＭＳ Ｐゴシック" panose="020B0600070205080204" pitchFamily="34" charset="-128"/>
              </a:rPr>
              <a:t> di </a:t>
            </a:r>
            <a:r>
              <a:rPr lang="en-GB" altLang="en-BE" sz="2200" dirty="0" err="1">
                <a:ea typeface="ＭＳ Ｐゴシック" panose="020B0600070205080204" pitchFamily="34" charset="-128"/>
              </a:rPr>
              <a:t>emissione</a:t>
            </a:r>
            <a:r>
              <a:rPr lang="en-GB" altLang="en-BE" sz="2200" dirty="0">
                <a:ea typeface="ＭＳ Ｐゴシック" panose="020B0600070205080204" pitchFamily="34" charset="-128"/>
              </a:rPr>
              <a:t>, </a:t>
            </a:r>
            <a:r>
              <a:rPr lang="en-GB" altLang="en-BE" sz="2200" dirty="0" err="1">
                <a:ea typeface="ＭＳ Ｐゴシック" panose="020B0600070205080204" pitchFamily="34" charset="-128"/>
              </a:rPr>
              <a:t>purché</a:t>
            </a:r>
            <a:r>
              <a:rPr lang="en-GB" altLang="en-BE" sz="2200" dirty="0">
                <a:ea typeface="ＭＳ Ｐゴシック" panose="020B0600070205080204" pitchFamily="34" charset="-128"/>
              </a:rPr>
              <a:t> </a:t>
            </a:r>
            <a:r>
              <a:rPr lang="en-GB" altLang="en-BE" sz="2200" dirty="0" err="1">
                <a:ea typeface="ＭＳ Ｐゴシック" panose="020B0600070205080204" pitchFamily="34" charset="-128"/>
              </a:rPr>
              <a:t>custoditi</a:t>
            </a:r>
            <a:r>
              <a:rPr lang="en-GB" altLang="en-BE" sz="2200" dirty="0">
                <a:ea typeface="ＭＳ Ｐゴシック" panose="020B0600070205080204" pitchFamily="34" charset="-128"/>
              </a:rPr>
              <a:t>/</a:t>
            </a:r>
            <a:r>
              <a:rPr lang="en-GB" altLang="en-BE" sz="2200" dirty="0" err="1">
                <a:ea typeface="ＭＳ Ｐゴシック" panose="020B0600070205080204" pitchFamily="34" charset="-128"/>
              </a:rPr>
              <a:t>depositati</a:t>
            </a:r>
            <a:r>
              <a:rPr lang="en-GB" altLang="en-BE" sz="2200" dirty="0">
                <a:ea typeface="ＭＳ Ｐゴシック" panose="020B0600070205080204" pitchFamily="34" charset="-128"/>
              </a:rPr>
              <a:t> </a:t>
            </a:r>
            <a:r>
              <a:rPr lang="en-GB" altLang="en-BE" sz="2200" dirty="0" err="1">
                <a:ea typeface="ＭＳ Ｐゴシック" panose="020B0600070205080204" pitchFamily="34" charset="-128"/>
              </a:rPr>
              <a:t>presso</a:t>
            </a:r>
            <a:r>
              <a:rPr lang="en-GB" altLang="en-BE" sz="2200" dirty="0">
                <a:ea typeface="ＭＳ Ｐゴシック" panose="020B0600070205080204" pitchFamily="34" charset="-128"/>
              </a:rPr>
              <a:t> un </a:t>
            </a:r>
            <a:r>
              <a:rPr lang="en-GB" altLang="en-BE" sz="2200" dirty="0" err="1">
                <a:ea typeface="ＭＳ Ｐゴシック" panose="020B0600070205080204" pitchFamily="34" charset="-128"/>
              </a:rPr>
              <a:t>intermediario</a:t>
            </a:r>
            <a:r>
              <a:rPr lang="en-GB" altLang="en-BE" sz="2200" dirty="0">
                <a:ea typeface="ＭＳ Ｐゴシック" panose="020B0600070205080204" pitchFamily="34" charset="-128"/>
              </a:rPr>
              <a:t> non </a:t>
            </a:r>
            <a:r>
              <a:rPr lang="en-GB" altLang="en-BE" sz="2200" dirty="0" err="1">
                <a:ea typeface="ＭＳ Ｐゴシック" panose="020B0600070205080204" pitchFamily="34" charset="-128"/>
              </a:rPr>
              <a:t>residente</a:t>
            </a:r>
            <a:r>
              <a:rPr lang="en-GB" altLang="en-BE" sz="2200" dirty="0">
                <a:ea typeface="ＭＳ Ｐゴシック" panose="020B0600070205080204" pitchFamily="34" charset="-128"/>
              </a:rPr>
              <a:t> in Italia.</a:t>
            </a:r>
          </a:p>
          <a:p>
            <a:r>
              <a:rPr lang="en-GB" altLang="en-BE" sz="2200" dirty="0" err="1">
                <a:ea typeface="ＭＳ Ｐゴシック" panose="020B0600070205080204" pitchFamily="34" charset="-128"/>
              </a:rPr>
              <a:t>Imposta</a:t>
            </a:r>
            <a:endParaRPr lang="en-GB" altLang="en-BE" sz="2200" dirty="0">
              <a:ea typeface="ＭＳ Ｐゴシック" panose="020B0600070205080204" pitchFamily="34" charset="-128"/>
            </a:endParaRPr>
          </a:p>
          <a:p>
            <a:pPr lvl="1"/>
            <a:r>
              <a:rPr lang="en-GB" altLang="en-BE" sz="2000" dirty="0">
                <a:ea typeface="ＭＳ Ｐゴシック" panose="020B0600070205080204" pitchFamily="34" charset="-128"/>
              </a:rPr>
              <a:t>2xmille del </a:t>
            </a:r>
            <a:r>
              <a:rPr lang="en-GB" altLang="en-BE" sz="2000" dirty="0" err="1">
                <a:ea typeface="ＭＳ Ｐゴシック" panose="020B0600070205080204" pitchFamily="34" charset="-128"/>
              </a:rPr>
              <a:t>valore</a:t>
            </a:r>
            <a:r>
              <a:rPr lang="en-GB" altLang="en-BE" sz="2000" dirty="0">
                <a:ea typeface="ＭＳ Ｐゴシック" panose="020B0600070205080204" pitchFamily="34" charset="-128"/>
              </a:rPr>
              <a:t> </a:t>
            </a:r>
            <a:r>
              <a:rPr lang="en-GB" altLang="en-BE" sz="2000" dirty="0" err="1">
                <a:ea typeface="ＭＳ Ｐゴシック" panose="020B0600070205080204" pitchFamily="34" charset="-128"/>
              </a:rPr>
              <a:t>dei</a:t>
            </a:r>
            <a:r>
              <a:rPr lang="en-GB" altLang="en-BE" sz="2000" dirty="0">
                <a:ea typeface="ＭＳ Ｐゴシック" panose="020B0600070205080204" pitchFamily="34" charset="-128"/>
              </a:rPr>
              <a:t> </a:t>
            </a:r>
            <a:r>
              <a:rPr lang="en-GB" altLang="en-BE" sz="2000" dirty="0" err="1">
                <a:ea typeface="ＭＳ Ｐゴシック" panose="020B0600070205080204" pitchFamily="34" charset="-128"/>
              </a:rPr>
              <a:t>prodotti</a:t>
            </a:r>
            <a:r>
              <a:rPr lang="en-GB" altLang="en-BE" sz="2000" dirty="0">
                <a:ea typeface="ＭＳ Ｐゴシック" panose="020B0600070205080204" pitchFamily="34" charset="-128"/>
              </a:rPr>
              <a:t> </a:t>
            </a:r>
            <a:r>
              <a:rPr lang="en-GB" altLang="en-BE" sz="2000" dirty="0" err="1">
                <a:ea typeface="ＭＳ Ｐゴシック" panose="020B0600070205080204" pitchFamily="34" charset="-128"/>
              </a:rPr>
              <a:t>finanziari</a:t>
            </a:r>
            <a:r>
              <a:rPr lang="en-GB" altLang="en-BE" sz="2000" dirty="0">
                <a:ea typeface="ＭＳ Ｐゴシック" panose="020B0600070205080204" pitchFamily="34" charset="-128"/>
              </a:rPr>
              <a:t>: il </a:t>
            </a:r>
            <a:r>
              <a:rPr lang="en-GB" altLang="en-BE" sz="2000" dirty="0" err="1">
                <a:ea typeface="ＭＳ Ｐゴシック" panose="020B0600070205080204" pitchFamily="34" charset="-128"/>
              </a:rPr>
              <a:t>caso</a:t>
            </a:r>
            <a:r>
              <a:rPr lang="en-GB" altLang="en-BE" sz="2000" dirty="0">
                <a:ea typeface="ＭＳ Ｐゴシック" panose="020B0600070205080204" pitchFamily="34" charset="-128"/>
              </a:rPr>
              <a:t> </a:t>
            </a:r>
            <a:r>
              <a:rPr lang="en-GB" altLang="en-BE" sz="2000" dirty="0" err="1">
                <a:ea typeface="ＭＳ Ｐゴシック" panose="020B0600070205080204" pitchFamily="34" charset="-128"/>
              </a:rPr>
              <a:t>dei</a:t>
            </a:r>
            <a:r>
              <a:rPr lang="en-GB" altLang="en-BE" sz="2000" dirty="0">
                <a:ea typeface="ＭＳ Ｐゴシック" panose="020B0600070205080204" pitchFamily="34" charset="-128"/>
              </a:rPr>
              <a:t> </a:t>
            </a:r>
            <a:r>
              <a:rPr lang="en-GB" altLang="en-BE" sz="2000" dirty="0" err="1">
                <a:ea typeface="ＭＳ Ｐゴシック" panose="020B0600070205080204" pitchFamily="34" charset="-128"/>
              </a:rPr>
              <a:t>titoli</a:t>
            </a:r>
            <a:endParaRPr lang="en-GB" altLang="en-BE" sz="2000" dirty="0">
              <a:ea typeface="ＭＳ Ｐゴシック" panose="020B0600070205080204" pitchFamily="34" charset="-128"/>
            </a:endParaRPr>
          </a:p>
          <a:p>
            <a:pPr lvl="1"/>
            <a:r>
              <a:rPr lang="en-GB" altLang="en-BE" sz="2000" dirty="0" err="1">
                <a:ea typeface="ＭＳ Ｐゴシック" panose="020B0600070205080204" pitchFamily="34" charset="-128"/>
              </a:rPr>
              <a:t>Eur</a:t>
            </a:r>
            <a:r>
              <a:rPr lang="en-GB" altLang="en-BE" sz="2000" dirty="0">
                <a:ea typeface="ＭＳ Ｐゴシック" panose="020B0600070205080204" pitchFamily="34" charset="-128"/>
              </a:rPr>
              <a:t> 34,20: In </a:t>
            </a:r>
            <a:r>
              <a:rPr lang="en-GB" altLang="en-BE" sz="2000" dirty="0" err="1">
                <a:ea typeface="ＭＳ Ｐゴシック" panose="020B0600070205080204" pitchFamily="34" charset="-128"/>
              </a:rPr>
              <a:t>caso</a:t>
            </a:r>
            <a:r>
              <a:rPr lang="en-GB" altLang="en-BE" sz="2000" dirty="0">
                <a:ea typeface="ＭＳ Ｐゴシック" panose="020B0600070205080204" pitchFamily="34" charset="-128"/>
              </a:rPr>
              <a:t> di </a:t>
            </a:r>
            <a:r>
              <a:rPr lang="en-GB" altLang="en-BE" sz="2000" dirty="0" err="1">
                <a:ea typeface="ＭＳ Ｐゴシック" panose="020B0600070205080204" pitchFamily="34" charset="-128"/>
              </a:rPr>
              <a:t>conti</a:t>
            </a:r>
            <a:r>
              <a:rPr lang="en-GB" altLang="en-BE" sz="2000" dirty="0">
                <a:ea typeface="ＭＳ Ｐゴシック" panose="020B0600070205080204" pitchFamily="34" charset="-128"/>
              </a:rPr>
              <a:t> </a:t>
            </a:r>
            <a:r>
              <a:rPr lang="en-GB" altLang="en-BE" sz="2000" dirty="0" err="1">
                <a:ea typeface="ＭＳ Ｐゴシック" panose="020B0600070205080204" pitchFamily="34" charset="-128"/>
              </a:rPr>
              <a:t>correnti</a:t>
            </a:r>
            <a:r>
              <a:rPr lang="en-GB" altLang="en-BE" sz="2000" dirty="0">
                <a:ea typeface="ＭＳ Ｐゴシック" panose="020B0600070205080204" pitchFamily="34" charset="-128"/>
              </a:rPr>
              <a:t> o libretti di </a:t>
            </a:r>
            <a:r>
              <a:rPr lang="en-GB" altLang="en-BE" sz="2000" dirty="0" err="1">
                <a:ea typeface="ＭＳ Ｐゴシック" panose="020B0600070205080204" pitchFamily="34" charset="-128"/>
              </a:rPr>
              <a:t>risparmio</a:t>
            </a:r>
            <a:r>
              <a:rPr lang="en-GB" altLang="en-BE" sz="2000" dirty="0">
                <a:ea typeface="ＭＳ Ｐゴシック" panose="020B0600070205080204" pitchFamily="34" charset="-128"/>
              </a:rPr>
              <a:t>, sempre se </a:t>
            </a:r>
            <a:r>
              <a:rPr lang="en-GB" altLang="en-BE" sz="2000" dirty="0" err="1">
                <a:ea typeface="ＭＳ Ｐゴシック" panose="020B0600070205080204" pitchFamily="34" charset="-128"/>
              </a:rPr>
              <a:t>eccedono</a:t>
            </a:r>
            <a:r>
              <a:rPr lang="en-GB" altLang="en-BE" sz="2000" dirty="0">
                <a:ea typeface="ＭＳ Ｐゴシック" panose="020B0600070205080204" pitchFamily="34" charset="-128"/>
              </a:rPr>
              <a:t> EUR 5 000</a:t>
            </a:r>
          </a:p>
        </p:txBody>
      </p:sp>
      <p:sp>
        <p:nvSpPr>
          <p:cNvPr id="28675" name="Footer Placeholder 3">
            <a:extLst>
              <a:ext uri="{FF2B5EF4-FFF2-40B4-BE49-F238E27FC236}">
                <a16:creationId xmlns:a16="http://schemas.microsoft.com/office/drawing/2014/main" id="{AC490637-0E2D-1BFD-9C95-F4FCCCF1ADC6}"/>
              </a:ext>
            </a:extLst>
          </p:cNvPr>
          <p:cNvSpPr>
            <a:spLocks noGrp="1" noChangeArrowheads="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BE" sz="1200">
                <a:solidFill>
                  <a:srgbClr val="898989"/>
                </a:solidFill>
              </a:rPr>
              <a:t>Gen.B.(r) Avv. Pierpaolo Rossi</a:t>
            </a:r>
          </a:p>
        </p:txBody>
      </p:sp>
      <p:sp>
        <p:nvSpPr>
          <p:cNvPr id="28676" name="Slide Number Placeholder 4">
            <a:extLst>
              <a:ext uri="{FF2B5EF4-FFF2-40B4-BE49-F238E27FC236}">
                <a16:creationId xmlns:a16="http://schemas.microsoft.com/office/drawing/2014/main" id="{8922D2BC-5B0B-952D-CAE0-E5F35E97CA1C}"/>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9AB5C79A-6DFD-224F-8292-42B3EFBA558C}" type="slidenum">
              <a:rPr lang="en-US" altLang="en-BE" sz="1200" smtClean="0">
                <a:solidFill>
                  <a:srgbClr val="898989"/>
                </a:solidFill>
              </a:rPr>
              <a:pPr>
                <a:spcBef>
                  <a:spcPct val="0"/>
                </a:spcBef>
                <a:buFontTx/>
                <a:buNone/>
              </a:pPr>
              <a:t>15</a:t>
            </a:fld>
            <a:endParaRPr lang="en-US" altLang="en-BE" sz="1200">
              <a:solidFill>
                <a:srgbClr val="898989"/>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Number Placeholder 5">
            <a:extLst>
              <a:ext uri="{FF2B5EF4-FFF2-40B4-BE49-F238E27FC236}">
                <a16:creationId xmlns:a16="http://schemas.microsoft.com/office/drawing/2014/main" id="{025D12BD-12D4-6562-3E9C-FEB869014220}"/>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B767B943-236C-BA43-8062-DD519B517F11}" type="slidenum">
              <a:rPr lang="en-US" altLang="en-BE" sz="1200" smtClean="0">
                <a:solidFill>
                  <a:srgbClr val="898989"/>
                </a:solidFill>
              </a:rPr>
              <a:pPr>
                <a:spcBef>
                  <a:spcPct val="0"/>
                </a:spcBef>
                <a:buFontTx/>
                <a:buNone/>
              </a:pPr>
              <a:t>16</a:t>
            </a:fld>
            <a:endParaRPr lang="en-US" altLang="en-BE" sz="1200">
              <a:solidFill>
                <a:srgbClr val="898989"/>
              </a:solidFill>
            </a:endParaRPr>
          </a:p>
        </p:txBody>
      </p:sp>
      <p:sp>
        <p:nvSpPr>
          <p:cNvPr id="27650" name="Title 1">
            <a:extLst>
              <a:ext uri="{FF2B5EF4-FFF2-40B4-BE49-F238E27FC236}">
                <a16:creationId xmlns:a16="http://schemas.microsoft.com/office/drawing/2014/main" id="{A2D3B529-C3C4-5F4A-9F73-0BB595BE4898}"/>
              </a:ext>
            </a:extLst>
          </p:cNvPr>
          <p:cNvSpPr>
            <a:spLocks noGrp="1"/>
          </p:cNvSpPr>
          <p:nvPr>
            <p:ph type="title"/>
          </p:nvPr>
        </p:nvSpPr>
        <p:spPr>
          <a:xfrm>
            <a:off x="457200" y="196850"/>
            <a:ext cx="8229600" cy="1143000"/>
          </a:xfrm>
        </p:spPr>
        <p:txBody>
          <a:bodyPr/>
          <a:lstStyle/>
          <a:p>
            <a:pPr eaLnBrk="1" hangingPunct="1"/>
            <a:r>
              <a:rPr lang="en-US" altLang="en-BE" b="1" dirty="0">
                <a:ea typeface="ＭＳ Ｐゴシック" panose="020B0600070205080204" pitchFamily="34" charset="-128"/>
              </a:rPr>
              <a:t>IVAFE/</a:t>
            </a:r>
            <a:r>
              <a:rPr lang="en-US" altLang="en-BE" b="1" dirty="0" err="1">
                <a:ea typeface="ＭＳ Ｐゴシック" panose="020B0600070205080204" pitchFamily="34" charset="-128"/>
              </a:rPr>
              <a:t>Imposta</a:t>
            </a:r>
            <a:r>
              <a:rPr lang="en-US" altLang="en-BE" b="1" dirty="0">
                <a:ea typeface="ＭＳ Ｐゴシック" panose="020B0600070205080204" pitchFamily="34" charset="-128"/>
              </a:rPr>
              <a:t> di Bollo </a:t>
            </a:r>
            <a:br>
              <a:rPr lang="en-US" altLang="en-BE" b="1" dirty="0">
                <a:ea typeface="ＭＳ Ｐゴシック" panose="020B0600070205080204" pitchFamily="34" charset="-128"/>
              </a:rPr>
            </a:br>
            <a:r>
              <a:rPr lang="en-US" altLang="en-BE" b="1" dirty="0">
                <a:ea typeface="ＭＳ Ｐゴシック" panose="020B0600070205080204" pitchFamily="34" charset="-128"/>
              </a:rPr>
              <a:t>(DL 201/2011, art. 19, </a:t>
            </a:r>
            <a:r>
              <a:rPr lang="en-US" altLang="en-BE" b="1" dirty="0" err="1">
                <a:ea typeface="ＭＳ Ｐゴシック" panose="020B0600070205080204" pitchFamily="34" charset="-128"/>
              </a:rPr>
              <a:t>commi</a:t>
            </a:r>
            <a:r>
              <a:rPr lang="en-US" altLang="en-BE" b="1" dirty="0">
                <a:ea typeface="ＭＳ Ｐゴシック" panose="020B0600070205080204" pitchFamily="34" charset="-128"/>
              </a:rPr>
              <a:t> 1-5)</a:t>
            </a:r>
          </a:p>
        </p:txBody>
      </p:sp>
      <p:sp>
        <p:nvSpPr>
          <p:cNvPr id="27651" name="Content Placeholder 2">
            <a:extLst>
              <a:ext uri="{FF2B5EF4-FFF2-40B4-BE49-F238E27FC236}">
                <a16:creationId xmlns:a16="http://schemas.microsoft.com/office/drawing/2014/main" id="{75AE35B5-1E58-00CC-F829-F1E06FF8F3C4}"/>
              </a:ext>
            </a:extLst>
          </p:cNvPr>
          <p:cNvSpPr>
            <a:spLocks noGrp="1"/>
          </p:cNvSpPr>
          <p:nvPr>
            <p:ph idx="1"/>
          </p:nvPr>
        </p:nvSpPr>
        <p:spPr>
          <a:xfrm>
            <a:off x="457200" y="1579563"/>
            <a:ext cx="8229600" cy="4525962"/>
          </a:xfrm>
        </p:spPr>
        <p:txBody>
          <a:bodyPr/>
          <a:lstStyle/>
          <a:p>
            <a:pPr eaLnBrk="1" hangingPunct="1"/>
            <a:r>
              <a:rPr lang="en-US" altLang="en-BE" sz="2400" b="1">
                <a:ea typeface="ＭＳ Ｐゴシック" panose="020B0600070205080204" pitchFamily="34" charset="-128"/>
              </a:rPr>
              <a:t>Sostituisce</a:t>
            </a:r>
            <a:r>
              <a:rPr lang="en-US" altLang="en-BE" sz="2400">
                <a:ea typeface="ＭＳ Ｐゴシック" panose="020B0600070205080204" pitchFamily="34" charset="-128"/>
              </a:rPr>
              <a:t> imposta progressiva su derivati ex art. 23, comma 7 del DL 78/2011 (Manovra Estiva Tremonti)</a:t>
            </a:r>
          </a:p>
          <a:p>
            <a:pPr eaLnBrk="1" hangingPunct="1"/>
            <a:r>
              <a:rPr lang="en-US" altLang="en-BE" sz="2400" b="1">
                <a:ea typeface="ＭＳ Ｐゴシック" panose="020B0600070205080204" pitchFamily="34" charset="-128"/>
              </a:rPr>
              <a:t>Imposta ordinaria</a:t>
            </a:r>
            <a:r>
              <a:rPr lang="en-US" altLang="en-BE" sz="2400">
                <a:ea typeface="ＭＳ Ｐゴシック" panose="020B0600070205080204" pitchFamily="34" charset="-128"/>
              </a:rPr>
              <a:t> dello 0,1% del valore estratti conto rapportati all</a:t>
            </a:r>
            <a:r>
              <a:rPr lang="en-US" altLang="en-US" sz="2400">
                <a:ea typeface="ＭＳ Ｐゴシック" panose="020B0600070205080204" pitchFamily="34" charset="-128"/>
              </a:rPr>
              <a:t>’</a:t>
            </a:r>
            <a:r>
              <a:rPr lang="en-US" altLang="en-BE" sz="2400">
                <a:ea typeface="ＭＳ Ｐゴシック" panose="020B0600070205080204" pitchFamily="34" charset="-128"/>
              </a:rPr>
              <a:t>anno </a:t>
            </a:r>
            <a:r>
              <a:rPr lang="en-US" altLang="en-BE" sz="2400" b="1">
                <a:ea typeface="ＭＳ Ｐゴシック" panose="020B0600070205080204" pitchFamily="34" charset="-128"/>
              </a:rPr>
              <a:t>per 2012</a:t>
            </a:r>
            <a:r>
              <a:rPr lang="en-US" altLang="en-BE" sz="2400">
                <a:ea typeface="ＭＳ Ｐゴシック" panose="020B0600070205080204" pitchFamily="34" charset="-128"/>
              </a:rPr>
              <a:t> e 0,15 a partire dal 2013, successivamente 0,2% (2xmille)</a:t>
            </a:r>
          </a:p>
          <a:p>
            <a:pPr eaLnBrk="1" hangingPunct="1"/>
            <a:r>
              <a:rPr lang="en-US" altLang="en-BE" sz="2400">
                <a:ea typeface="ＭＳ Ｐゴシック" panose="020B0600070205080204" pitchFamily="34" charset="-128"/>
              </a:rPr>
              <a:t>Nota 3-bis art. 13 tariffa allegata al DPR 642/1972</a:t>
            </a:r>
          </a:p>
          <a:p>
            <a:pPr eaLnBrk="1" hangingPunct="1"/>
            <a:r>
              <a:rPr lang="en-US" altLang="en-BE" sz="2400" b="1">
                <a:ea typeface="ＭＳ Ｐゴシック" panose="020B0600070205080204" pitchFamily="34" charset="-128"/>
              </a:rPr>
              <a:t>Imposta fissa</a:t>
            </a:r>
            <a:r>
              <a:rPr lang="en-US" altLang="en-BE" sz="2400">
                <a:ea typeface="ＭＳ Ｐゴシック" panose="020B0600070205080204" pitchFamily="34" charset="-128"/>
              </a:rPr>
              <a:t> di € 34,20 per ogni libretto di risparmio o postale (art. 13, comma 2-bis lett a, tariffa allegata al DPR 642/1972)</a:t>
            </a:r>
          </a:p>
          <a:p>
            <a:pPr eaLnBrk="1" hangingPunct="1"/>
            <a:r>
              <a:rPr lang="en-US" altLang="en-BE" sz="2400">
                <a:ea typeface="ＭＳ Ｐゴシック" panose="020B0600070205080204" pitchFamily="34" charset="-128"/>
              </a:rPr>
              <a:t>Prelevata alla fonte da </a:t>
            </a:r>
            <a:r>
              <a:rPr lang="en-US" altLang="en-BE" sz="2400" b="1">
                <a:ea typeface="ＭＳ Ｐゴシック" panose="020B0600070205080204" pitchFamily="34" charset="-128"/>
              </a:rPr>
              <a:t>intermediari</a:t>
            </a:r>
            <a:r>
              <a:rPr lang="en-US" altLang="en-BE" sz="2400">
                <a:ea typeface="ＭＳ Ｐゴシック" panose="020B0600070205080204" pitchFamily="34" charset="-128"/>
              </a:rPr>
              <a:t> su consistenza al 31 dicembre</a:t>
            </a:r>
            <a:endParaRPr lang="en-US" altLang="en-BE" sz="2400" b="1">
              <a:ea typeface="ＭＳ Ｐゴシック" panose="020B0600070205080204" pitchFamily="34" charset="-128"/>
            </a:endParaRPr>
          </a:p>
        </p:txBody>
      </p:sp>
      <p:sp>
        <p:nvSpPr>
          <p:cNvPr id="4" name="Footer Placeholder 3">
            <a:extLst>
              <a:ext uri="{FF2B5EF4-FFF2-40B4-BE49-F238E27FC236}">
                <a16:creationId xmlns:a16="http://schemas.microsoft.com/office/drawing/2014/main" id="{C3C07FD7-7897-578D-35CF-2AA0F0B3984F}"/>
              </a:ext>
            </a:extLst>
          </p:cNvPr>
          <p:cNvSpPr>
            <a:spLocks noGrp="1"/>
          </p:cNvSpPr>
          <p:nvPr>
            <p:ph type="ftr" sz="quarter" idx="11"/>
          </p:nvPr>
        </p:nvSpPr>
        <p:spPr/>
        <p:txBody>
          <a:bodyPr rtlCol="0"/>
          <a:lstStyle/>
          <a:p>
            <a:pPr fontAlgn="auto">
              <a:spcBef>
                <a:spcPts val="0"/>
              </a:spcBef>
              <a:spcAft>
                <a:spcPts val="0"/>
              </a:spcAft>
              <a:defRPr/>
            </a:pPr>
            <a:r>
              <a:rPr lang="en-US">
                <a:solidFill>
                  <a:schemeClr val="tx1">
                    <a:tint val="75000"/>
                  </a:schemeClr>
                </a:solidFill>
                <a:latin typeface="+mn-lt"/>
                <a:ea typeface="+mn-ea"/>
              </a:rPr>
              <a:t>Gen.B.(r) Avv. Pierpaolo Rossi</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Number Placeholder 5">
            <a:extLst>
              <a:ext uri="{FF2B5EF4-FFF2-40B4-BE49-F238E27FC236}">
                <a16:creationId xmlns:a16="http://schemas.microsoft.com/office/drawing/2014/main" id="{8F283E3A-F209-F948-035F-AE60340FAD18}"/>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19A7E092-3DFC-2A43-A67E-3516A41692DB}" type="slidenum">
              <a:rPr lang="en-US" altLang="en-BE" sz="1200" smtClean="0">
                <a:solidFill>
                  <a:srgbClr val="898989"/>
                </a:solidFill>
              </a:rPr>
              <a:pPr>
                <a:spcBef>
                  <a:spcPct val="0"/>
                </a:spcBef>
                <a:buFontTx/>
                <a:buNone/>
              </a:pPr>
              <a:t>17</a:t>
            </a:fld>
            <a:endParaRPr lang="en-US" altLang="en-BE" sz="1200">
              <a:solidFill>
                <a:srgbClr val="898989"/>
              </a:solidFill>
            </a:endParaRPr>
          </a:p>
        </p:txBody>
      </p:sp>
      <p:sp>
        <p:nvSpPr>
          <p:cNvPr id="31746" name="Title 1">
            <a:extLst>
              <a:ext uri="{FF2B5EF4-FFF2-40B4-BE49-F238E27FC236}">
                <a16:creationId xmlns:a16="http://schemas.microsoft.com/office/drawing/2014/main" id="{B9EDD7A6-07E0-196F-F7DB-3ECC4BC093A5}"/>
              </a:ext>
            </a:extLst>
          </p:cNvPr>
          <p:cNvSpPr>
            <a:spLocks noGrp="1"/>
          </p:cNvSpPr>
          <p:nvPr>
            <p:ph type="title"/>
          </p:nvPr>
        </p:nvSpPr>
        <p:spPr>
          <a:xfrm>
            <a:off x="157162" y="49213"/>
            <a:ext cx="8737456" cy="655637"/>
          </a:xfrm>
        </p:spPr>
        <p:txBody>
          <a:bodyPr/>
          <a:lstStyle/>
          <a:p>
            <a:pPr eaLnBrk="1" hangingPunct="1"/>
            <a:r>
              <a:rPr lang="en-US" altLang="en-BE" b="1" dirty="0" err="1">
                <a:ea typeface="ＭＳ Ｐゴシック" panose="020B0600070205080204" pitchFamily="34" charset="-128"/>
              </a:rPr>
              <a:t>Inviti</a:t>
            </a:r>
            <a:r>
              <a:rPr lang="en-US" altLang="en-BE" b="1" dirty="0">
                <a:ea typeface="ＭＳ Ｐゴシック" panose="020B0600070205080204" pitchFamily="34" charset="-128"/>
              </a:rPr>
              <a:t> a compliance/ </a:t>
            </a:r>
            <a:r>
              <a:rPr lang="en-US" altLang="en-BE" b="1" dirty="0" err="1">
                <a:ea typeface="ＭＳ Ｐゴシック" panose="020B0600070205080204" pitchFamily="34" charset="-128"/>
              </a:rPr>
              <a:t>Ravvedimento</a:t>
            </a:r>
            <a:endParaRPr lang="en-US" altLang="en-BE" b="1" dirty="0">
              <a:ea typeface="ＭＳ Ｐゴシック" panose="020B0600070205080204" pitchFamily="34" charset="-128"/>
            </a:endParaRPr>
          </a:p>
        </p:txBody>
      </p:sp>
      <p:sp>
        <p:nvSpPr>
          <p:cNvPr id="31747" name="Content Placeholder 2">
            <a:extLst>
              <a:ext uri="{FF2B5EF4-FFF2-40B4-BE49-F238E27FC236}">
                <a16:creationId xmlns:a16="http://schemas.microsoft.com/office/drawing/2014/main" id="{75B2E11D-01F2-9D0A-09A8-4541CD67905A}"/>
              </a:ext>
            </a:extLst>
          </p:cNvPr>
          <p:cNvSpPr>
            <a:spLocks noGrp="1"/>
          </p:cNvSpPr>
          <p:nvPr>
            <p:ph idx="1"/>
          </p:nvPr>
        </p:nvSpPr>
        <p:spPr>
          <a:xfrm>
            <a:off x="457200" y="763588"/>
            <a:ext cx="8529638" cy="5592762"/>
          </a:xfrm>
        </p:spPr>
        <p:txBody>
          <a:bodyPr/>
          <a:lstStyle/>
          <a:p>
            <a:pPr eaLnBrk="1" hangingPunct="1">
              <a:lnSpc>
                <a:spcPct val="80000"/>
              </a:lnSpc>
            </a:pPr>
            <a:r>
              <a:rPr lang="it-IT" altLang="en-BE" sz="2200" dirty="0">
                <a:ea typeface="ＭＳ Ｐゴシック" panose="020B0600070205080204" pitchFamily="34" charset="-128"/>
              </a:rPr>
              <a:t>Inviti a compliance: Opportunità per ravvedersi</a:t>
            </a:r>
          </a:p>
          <a:p>
            <a:pPr eaLnBrk="1" hangingPunct="1">
              <a:lnSpc>
                <a:spcPct val="80000"/>
              </a:lnSpc>
            </a:pPr>
            <a:r>
              <a:rPr lang="it-IT" altLang="en-BE" sz="2200" dirty="0">
                <a:ea typeface="ＭＳ Ｐゴシック" panose="020B0600070205080204" pitchFamily="34" charset="-128"/>
              </a:rPr>
              <a:t>In merito al regime sanzionatorio applicabile all'</a:t>
            </a:r>
            <a:r>
              <a:rPr lang="it-IT" altLang="en-BE" sz="2200" dirty="0" err="1">
                <a:ea typeface="ＭＳ Ｐゴシック" panose="020B0600070205080204" pitchFamily="34" charset="-128"/>
              </a:rPr>
              <a:t>Ivie</a:t>
            </a:r>
            <a:r>
              <a:rPr lang="it-IT" altLang="en-BE" sz="2200" dirty="0">
                <a:ea typeface="ＭＳ Ｐゴシック" panose="020B0600070205080204" pitchFamily="34" charset="-128"/>
              </a:rPr>
              <a:t> e all'</a:t>
            </a:r>
            <a:r>
              <a:rPr lang="it-IT" altLang="en-BE" sz="2200" dirty="0" err="1">
                <a:ea typeface="ＭＳ Ｐゴシック" panose="020B0600070205080204" pitchFamily="34" charset="-128"/>
              </a:rPr>
              <a:t>Ivafe</a:t>
            </a:r>
            <a:r>
              <a:rPr lang="it-IT" altLang="en-BE" sz="2200" dirty="0">
                <a:ea typeface="ＭＳ Ｐゴシック" panose="020B0600070205080204" pitchFamily="34" charset="-128"/>
              </a:rPr>
              <a:t>, anch'esse liquidate all'interno del quadro RW, occorre, quindi, distinguere la dichiarazione omessa dall'infedele.</a:t>
            </a:r>
          </a:p>
          <a:p>
            <a:pPr eaLnBrk="1" hangingPunct="1">
              <a:lnSpc>
                <a:spcPct val="80000"/>
              </a:lnSpc>
            </a:pPr>
            <a:r>
              <a:rPr lang="it-IT" altLang="en-BE" sz="2200" dirty="0">
                <a:ea typeface="ＭＳ Ｐゴシック" panose="020B0600070205080204" pitchFamily="34" charset="-128"/>
              </a:rPr>
              <a:t>Si rientra nella dichiarazione omessa (punita con una sanzione dal 120% al 240% dell'imposta) ogniqualvolta il contribuente ometta la liquidazione dell'</a:t>
            </a:r>
            <a:r>
              <a:rPr lang="it-IT" altLang="en-BE" sz="2200" dirty="0" err="1">
                <a:ea typeface="ＭＳ Ｐゴシック" panose="020B0600070205080204" pitchFamily="34" charset="-128"/>
              </a:rPr>
              <a:t>Ivie</a:t>
            </a:r>
            <a:r>
              <a:rPr lang="it-IT" altLang="en-BE" sz="2200" dirty="0">
                <a:ea typeface="ＭＳ Ｐゴシック" panose="020B0600070205080204" pitchFamily="34" charset="-128"/>
              </a:rPr>
              <a:t> e/o dell'</a:t>
            </a:r>
            <a:r>
              <a:rPr lang="it-IT" altLang="en-BE" sz="2200" dirty="0" err="1">
                <a:ea typeface="ＭＳ Ｐゴシック" panose="020B0600070205080204" pitchFamily="34" charset="-128"/>
              </a:rPr>
              <a:t>Ivafe</a:t>
            </a:r>
            <a:r>
              <a:rPr lang="it-IT" altLang="en-BE" sz="2200" dirty="0">
                <a:ea typeface="ＭＳ Ｐゴシック" panose="020B0600070205080204" pitchFamily="34" charset="-128"/>
              </a:rPr>
              <a:t>, mentre qualora indicasse solo in parte i possedimenti esteri o con un valore inferiore la violazione sarebbe da dichiarazione infedele (punita con una sanzione dal 90% al 180% dell'imposta).</a:t>
            </a:r>
          </a:p>
          <a:p>
            <a:pPr eaLnBrk="1" hangingPunct="1">
              <a:lnSpc>
                <a:spcPct val="80000"/>
              </a:lnSpc>
            </a:pPr>
            <a:r>
              <a:rPr lang="it-IT" altLang="en-BE" sz="2200" dirty="0">
                <a:ea typeface="ＭＳ Ｐゴシック" panose="020B0600070205080204" pitchFamily="34" charset="-128"/>
              </a:rPr>
              <a:t>Non opera il raddoppio delle sanzioni e nemmeno l'aumento di 1/3 di cui all’articolo 1, comma 3 del Dlgs 471/1997, che concerne l'omessa/infedele dichiarazione di redditi prodotti all'estero.</a:t>
            </a:r>
          </a:p>
          <a:p>
            <a:pPr eaLnBrk="1" hangingPunct="1">
              <a:lnSpc>
                <a:spcPct val="80000"/>
              </a:lnSpc>
            </a:pPr>
            <a:r>
              <a:rPr lang="it-IT" altLang="en-BE" sz="2200" dirty="0">
                <a:ea typeface="ＭＳ Ｐゴシック" panose="020B0600070205080204" pitchFamily="34" charset="-128"/>
              </a:rPr>
              <a:t>Infine, si ricorda che anche per le imposte </a:t>
            </a:r>
            <a:r>
              <a:rPr lang="it-IT" altLang="en-BE" sz="2200" dirty="0" err="1">
                <a:ea typeface="ＭＳ Ｐゴシック" panose="020B0600070205080204" pitchFamily="34" charset="-128"/>
              </a:rPr>
              <a:t>Ivie</a:t>
            </a:r>
            <a:r>
              <a:rPr lang="it-IT" altLang="en-BE" sz="2200" dirty="0">
                <a:ea typeface="ＭＳ Ｐゴシック" panose="020B0600070205080204" pitchFamily="34" charset="-128"/>
              </a:rPr>
              <a:t> e </a:t>
            </a:r>
            <a:r>
              <a:rPr lang="it-IT" altLang="en-BE" sz="2200" dirty="0" err="1">
                <a:ea typeface="ＭＳ Ｐゴシック" panose="020B0600070205080204" pitchFamily="34" charset="-128"/>
              </a:rPr>
              <a:t>Ivafe</a:t>
            </a:r>
            <a:r>
              <a:rPr lang="it-IT" altLang="en-BE" sz="2200" dirty="0">
                <a:ea typeface="ＭＳ Ｐゴシック" panose="020B0600070205080204" pitchFamily="34" charset="-128"/>
              </a:rPr>
              <a:t>, opera l’articolo 13, commi 13 e 13-bis, Dlgs 472/1997 secondo cui, entro i termini relativi alla presentazione delle dichiarazioni degli anni successivi a quello in cui l'errore è stato commesso, è possibile presentare una dichiarazione integrativa, versare l'imposta, le sanzioni ridotte e gli interessi legali (calcolati dalla data di versamento del saldo).</a:t>
            </a:r>
          </a:p>
        </p:txBody>
      </p:sp>
      <p:sp>
        <p:nvSpPr>
          <p:cNvPr id="4" name="Footer Placeholder 3">
            <a:extLst>
              <a:ext uri="{FF2B5EF4-FFF2-40B4-BE49-F238E27FC236}">
                <a16:creationId xmlns:a16="http://schemas.microsoft.com/office/drawing/2014/main" id="{7F0B1B0B-B490-D3F1-F24D-5ABF186D02D9}"/>
              </a:ext>
            </a:extLst>
          </p:cNvPr>
          <p:cNvSpPr>
            <a:spLocks noGrp="1"/>
          </p:cNvSpPr>
          <p:nvPr>
            <p:ph type="ftr" sz="quarter" idx="11"/>
          </p:nvPr>
        </p:nvSpPr>
        <p:spPr/>
        <p:txBody>
          <a:bodyPr rtlCol="0"/>
          <a:lstStyle/>
          <a:p>
            <a:pPr fontAlgn="auto">
              <a:spcBef>
                <a:spcPts val="0"/>
              </a:spcBef>
              <a:spcAft>
                <a:spcPts val="0"/>
              </a:spcAft>
              <a:defRPr/>
            </a:pPr>
            <a:r>
              <a:rPr lang="en-US">
                <a:solidFill>
                  <a:schemeClr val="tx1">
                    <a:tint val="75000"/>
                  </a:schemeClr>
                </a:solidFill>
                <a:latin typeface="+mn-lt"/>
                <a:ea typeface="+mn-ea"/>
              </a:rPr>
              <a:t>Gen.B.(r) Avv. Pierpaolo Rossi</a:t>
            </a:r>
            <a:endParaRPr lang="en-US" dirty="0">
              <a:solidFill>
                <a:schemeClr val="tx1">
                  <a:tint val="75000"/>
                </a:schemeClr>
              </a:solidFill>
              <a:latin typeface="+mn-lt"/>
              <a:ea typeface="+mn-ea"/>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Number Placeholder 5">
            <a:extLst>
              <a:ext uri="{FF2B5EF4-FFF2-40B4-BE49-F238E27FC236}">
                <a16:creationId xmlns:a16="http://schemas.microsoft.com/office/drawing/2014/main" id="{A7540E48-4D99-1833-0CE6-FF21FF646A2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7832C092-4A03-DD4D-AD14-DE66EBEAB69B}" type="slidenum">
              <a:rPr lang="en-US" altLang="en-BE" sz="1200" smtClean="0">
                <a:solidFill>
                  <a:srgbClr val="898989"/>
                </a:solidFill>
              </a:rPr>
              <a:pPr>
                <a:spcBef>
                  <a:spcPct val="0"/>
                </a:spcBef>
                <a:buFontTx/>
                <a:buNone/>
              </a:pPr>
              <a:t>18</a:t>
            </a:fld>
            <a:endParaRPr lang="en-US" altLang="en-BE" sz="1200">
              <a:solidFill>
                <a:srgbClr val="898989"/>
              </a:solidFill>
            </a:endParaRPr>
          </a:p>
        </p:txBody>
      </p:sp>
      <p:sp>
        <p:nvSpPr>
          <p:cNvPr id="34818" name="Title 1">
            <a:extLst>
              <a:ext uri="{FF2B5EF4-FFF2-40B4-BE49-F238E27FC236}">
                <a16:creationId xmlns:a16="http://schemas.microsoft.com/office/drawing/2014/main" id="{4DE40357-7A43-3B5F-8269-8B9CB27E895D}"/>
              </a:ext>
            </a:extLst>
          </p:cNvPr>
          <p:cNvSpPr>
            <a:spLocks noGrp="1"/>
          </p:cNvSpPr>
          <p:nvPr>
            <p:ph type="title"/>
          </p:nvPr>
        </p:nvSpPr>
        <p:spPr>
          <a:xfrm>
            <a:off x="457200" y="49213"/>
            <a:ext cx="8229600" cy="655637"/>
          </a:xfrm>
        </p:spPr>
        <p:txBody>
          <a:bodyPr/>
          <a:lstStyle/>
          <a:p>
            <a:pPr eaLnBrk="1" hangingPunct="1"/>
            <a:r>
              <a:rPr lang="en-US" altLang="en-BE" b="1">
                <a:ea typeface="ＭＳ Ｐゴシック" panose="020B0600070205080204" pitchFamily="34" charset="-128"/>
              </a:rPr>
              <a:t>Cosa pagare per ravvedimento RW</a:t>
            </a:r>
          </a:p>
        </p:txBody>
      </p:sp>
      <p:sp>
        <p:nvSpPr>
          <p:cNvPr id="4" name="Footer Placeholder 3">
            <a:extLst>
              <a:ext uri="{FF2B5EF4-FFF2-40B4-BE49-F238E27FC236}">
                <a16:creationId xmlns:a16="http://schemas.microsoft.com/office/drawing/2014/main" id="{2A19CCCC-C6E9-D4CD-9F99-753ED5AEDF69}"/>
              </a:ext>
            </a:extLst>
          </p:cNvPr>
          <p:cNvSpPr>
            <a:spLocks noGrp="1"/>
          </p:cNvSpPr>
          <p:nvPr>
            <p:ph type="ftr" sz="quarter" idx="11"/>
          </p:nvPr>
        </p:nvSpPr>
        <p:spPr/>
        <p:txBody>
          <a:bodyPr rtlCol="0"/>
          <a:lstStyle/>
          <a:p>
            <a:pPr fontAlgn="auto">
              <a:spcBef>
                <a:spcPts val="0"/>
              </a:spcBef>
              <a:spcAft>
                <a:spcPts val="0"/>
              </a:spcAft>
              <a:defRPr/>
            </a:pPr>
            <a:r>
              <a:rPr lang="en-US">
                <a:solidFill>
                  <a:schemeClr val="tx1">
                    <a:tint val="75000"/>
                  </a:schemeClr>
                </a:solidFill>
                <a:latin typeface="+mn-lt"/>
                <a:ea typeface="+mn-ea"/>
              </a:rPr>
              <a:t>Gen.B.(r) Avv. Pierpaolo Rossi</a:t>
            </a:r>
            <a:endParaRPr lang="en-US" dirty="0">
              <a:solidFill>
                <a:schemeClr val="tx1">
                  <a:tint val="75000"/>
                </a:schemeClr>
              </a:solidFill>
              <a:latin typeface="+mn-lt"/>
              <a:ea typeface="+mn-ea"/>
            </a:endParaRPr>
          </a:p>
        </p:txBody>
      </p:sp>
      <p:sp>
        <p:nvSpPr>
          <p:cNvPr id="34820" name="Rectangle 1">
            <a:extLst>
              <a:ext uri="{FF2B5EF4-FFF2-40B4-BE49-F238E27FC236}">
                <a16:creationId xmlns:a16="http://schemas.microsoft.com/office/drawing/2014/main" id="{0E92F2A8-9F24-AC9D-7EAF-B603340448CA}"/>
              </a:ext>
            </a:extLst>
          </p:cNvPr>
          <p:cNvSpPr>
            <a:spLocks noChangeArrowheads="1"/>
          </p:cNvSpPr>
          <p:nvPr/>
        </p:nvSpPr>
        <p:spPr bwMode="auto">
          <a:xfrm>
            <a:off x="-2505075" y="-334963"/>
            <a:ext cx="13776325"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br>
              <a:rPr lang="en-US" altLang="en-BE"/>
            </a:br>
            <a:endParaRPr lang="en-US" altLang="en-BE"/>
          </a:p>
        </p:txBody>
      </p:sp>
      <p:graphicFrame>
        <p:nvGraphicFramePr>
          <p:cNvPr id="7" name="Content Placeholder 6">
            <a:extLst>
              <a:ext uri="{FF2B5EF4-FFF2-40B4-BE49-F238E27FC236}">
                <a16:creationId xmlns:a16="http://schemas.microsoft.com/office/drawing/2014/main" id="{F1EEB94C-2787-C2E2-7258-FC893B6F7249}"/>
              </a:ext>
            </a:extLst>
          </p:cNvPr>
          <p:cNvGraphicFramePr>
            <a:graphicFrameLocks noGrp="1"/>
          </p:cNvGraphicFramePr>
          <p:nvPr>
            <p:ph idx="1"/>
          </p:nvPr>
        </p:nvGraphicFramePr>
        <p:xfrm>
          <a:off x="1074738" y="846138"/>
          <a:ext cx="6969125" cy="5368923"/>
        </p:xfrm>
        <a:graphic>
          <a:graphicData uri="http://schemas.openxmlformats.org/drawingml/2006/table">
            <a:tbl>
              <a:tblPr/>
              <a:tblGrid>
                <a:gridCol w="2382744">
                  <a:extLst>
                    <a:ext uri="{9D8B030D-6E8A-4147-A177-3AD203B41FA5}">
                      <a16:colId xmlns:a16="http://schemas.microsoft.com/office/drawing/2014/main" val="20000"/>
                    </a:ext>
                  </a:extLst>
                </a:gridCol>
                <a:gridCol w="2263571">
                  <a:extLst>
                    <a:ext uri="{9D8B030D-6E8A-4147-A177-3AD203B41FA5}">
                      <a16:colId xmlns:a16="http://schemas.microsoft.com/office/drawing/2014/main" val="20001"/>
                    </a:ext>
                  </a:extLst>
                </a:gridCol>
                <a:gridCol w="2322810">
                  <a:extLst>
                    <a:ext uri="{9D8B030D-6E8A-4147-A177-3AD203B41FA5}">
                      <a16:colId xmlns:a16="http://schemas.microsoft.com/office/drawing/2014/main" val="20002"/>
                    </a:ext>
                  </a:extLst>
                </a:gridCol>
              </a:tblGrid>
              <a:tr h="464158">
                <a:tc>
                  <a:txBody>
                    <a:bodyPr/>
                    <a:lstStyle/>
                    <a:p>
                      <a:r>
                        <a:rPr lang="en-GB" sz="1100" b="1">
                          <a:effectLst/>
                          <a:latin typeface="Montserrat" pitchFamily="2" charset="77"/>
                        </a:rPr>
                        <a:t>Termine</a:t>
                      </a:r>
                    </a:p>
                  </a:txBody>
                  <a:tcPr marL="89720" marR="89720" marT="59814" marB="59814" anchor="ctr">
                    <a:lnL>
                      <a:noFill/>
                    </a:lnL>
                    <a:lnR w="9525" cap="flat" cmpd="sng" algn="ctr">
                      <a:solidFill>
                        <a:srgbClr val="E4DCD1"/>
                      </a:solidFill>
                      <a:prstDash val="solid"/>
                      <a:round/>
                      <a:headEnd type="none" w="med" len="med"/>
                      <a:tailEnd type="none" w="med" len="med"/>
                    </a:lnR>
                    <a:lnT w="9525" cap="flat" cmpd="sng" algn="ctr">
                      <a:solidFill>
                        <a:srgbClr val="E4DCD1"/>
                      </a:solidFill>
                      <a:prstDash val="solid"/>
                      <a:round/>
                      <a:headEnd type="none" w="med" len="med"/>
                      <a:tailEnd type="none" w="med" len="med"/>
                    </a:lnT>
                    <a:lnB w="9525" cap="flat" cmpd="sng" algn="ctr">
                      <a:solidFill>
                        <a:srgbClr val="E4DCD1"/>
                      </a:solidFill>
                      <a:prstDash val="solid"/>
                      <a:round/>
                      <a:headEnd type="none" w="med" len="med"/>
                      <a:tailEnd type="none" w="med" len="med"/>
                    </a:lnB>
                  </a:tcPr>
                </a:tc>
                <a:tc>
                  <a:txBody>
                    <a:bodyPr/>
                    <a:lstStyle/>
                    <a:p>
                      <a:r>
                        <a:rPr lang="en-GB" sz="1100" b="1">
                          <a:effectLst/>
                          <a:latin typeface="Montserrat" pitchFamily="2" charset="77"/>
                        </a:rPr>
                        <a:t>Sanzione</a:t>
                      </a:r>
                    </a:p>
                  </a:txBody>
                  <a:tcPr marL="89720" marR="89720" marT="59814" marB="59814" anchor="ctr">
                    <a:lnL w="9525" cap="flat" cmpd="sng" algn="ctr">
                      <a:solidFill>
                        <a:srgbClr val="E4DCD1"/>
                      </a:solidFill>
                      <a:prstDash val="solid"/>
                      <a:round/>
                      <a:headEnd type="none" w="med" len="med"/>
                      <a:tailEnd type="none" w="med" len="med"/>
                    </a:lnL>
                    <a:lnR w="9525" cap="flat" cmpd="sng" algn="ctr">
                      <a:solidFill>
                        <a:srgbClr val="E4DCD1"/>
                      </a:solidFill>
                      <a:prstDash val="solid"/>
                      <a:round/>
                      <a:headEnd type="none" w="med" len="med"/>
                      <a:tailEnd type="none" w="med" len="med"/>
                    </a:lnR>
                    <a:lnT w="9525" cap="flat" cmpd="sng" algn="ctr">
                      <a:solidFill>
                        <a:srgbClr val="E4DCD1"/>
                      </a:solidFill>
                      <a:prstDash val="solid"/>
                      <a:round/>
                      <a:headEnd type="none" w="med" len="med"/>
                      <a:tailEnd type="none" w="med" len="med"/>
                    </a:lnT>
                    <a:lnB w="9525" cap="flat" cmpd="sng" algn="ctr">
                      <a:solidFill>
                        <a:srgbClr val="E4DCD1"/>
                      </a:solidFill>
                      <a:prstDash val="solid"/>
                      <a:round/>
                      <a:headEnd type="none" w="med" len="med"/>
                      <a:tailEnd type="none" w="med" len="med"/>
                    </a:lnB>
                  </a:tcPr>
                </a:tc>
                <a:tc>
                  <a:txBody>
                    <a:bodyPr/>
                    <a:lstStyle/>
                    <a:p>
                      <a:r>
                        <a:rPr lang="en-GB" sz="1100" b="1">
                          <a:effectLst/>
                          <a:latin typeface="Montserrat" pitchFamily="2" charset="77"/>
                        </a:rPr>
                        <a:t>Sanzione in caso di Paradisi fiscali</a:t>
                      </a:r>
                    </a:p>
                  </a:txBody>
                  <a:tcPr marL="89720" marR="89720" marT="59814" marB="59814" anchor="ctr">
                    <a:lnL w="9525" cap="flat" cmpd="sng" algn="ctr">
                      <a:solidFill>
                        <a:srgbClr val="E4DCD1"/>
                      </a:solidFill>
                      <a:prstDash val="solid"/>
                      <a:round/>
                      <a:headEnd type="none" w="med" len="med"/>
                      <a:tailEnd type="none" w="med" len="med"/>
                    </a:lnL>
                    <a:lnR>
                      <a:noFill/>
                    </a:lnR>
                    <a:lnT w="9525" cap="flat" cmpd="sng" algn="ctr">
                      <a:solidFill>
                        <a:srgbClr val="E4DCD1"/>
                      </a:solidFill>
                      <a:prstDash val="solid"/>
                      <a:round/>
                      <a:headEnd type="none" w="med" len="med"/>
                      <a:tailEnd type="none" w="med" len="med"/>
                    </a:lnT>
                    <a:lnB w="9525" cap="flat" cmpd="sng" algn="ctr">
                      <a:solidFill>
                        <a:srgbClr val="E4DCD1"/>
                      </a:solidFill>
                      <a:prstDash val="solid"/>
                      <a:round/>
                      <a:headEnd type="none" w="med" len="med"/>
                      <a:tailEnd type="none" w="med" len="med"/>
                    </a:lnB>
                  </a:tcPr>
                </a:tc>
                <a:extLst>
                  <a:ext uri="{0D108BD9-81ED-4DB2-BD59-A6C34878D82A}">
                    <a16:rowId xmlns:a16="http://schemas.microsoft.com/office/drawing/2014/main" val="10000"/>
                  </a:ext>
                </a:extLst>
              </a:tr>
              <a:tr h="636423">
                <a:tc>
                  <a:txBody>
                    <a:bodyPr/>
                    <a:lstStyle/>
                    <a:p>
                      <a:r>
                        <a:rPr lang="en-GB" sz="1100">
                          <a:effectLst/>
                          <a:latin typeface="Montserrat" pitchFamily="2" charset="77"/>
                        </a:rPr>
                        <a:t>Entro 90 giorni dalla violazione</a:t>
                      </a:r>
                    </a:p>
                  </a:txBody>
                  <a:tcPr marL="89720" marR="89720" marT="59814" marB="59814" anchor="ctr">
                    <a:lnL>
                      <a:noFill/>
                    </a:lnL>
                    <a:lnR w="9525" cap="flat" cmpd="sng" algn="ctr">
                      <a:solidFill>
                        <a:srgbClr val="E4DCD1"/>
                      </a:solidFill>
                      <a:prstDash val="solid"/>
                      <a:round/>
                      <a:headEnd type="none" w="med" len="med"/>
                      <a:tailEnd type="none" w="med" len="med"/>
                    </a:lnR>
                    <a:lnT w="9525" cap="flat" cmpd="sng" algn="ctr">
                      <a:solidFill>
                        <a:srgbClr val="E4DCD1"/>
                      </a:solidFill>
                      <a:prstDash val="solid"/>
                      <a:round/>
                      <a:headEnd type="none" w="med" len="med"/>
                      <a:tailEnd type="none" w="med" len="med"/>
                    </a:lnT>
                    <a:lnB w="9525" cap="flat" cmpd="sng" algn="ctr">
                      <a:solidFill>
                        <a:srgbClr val="E4DCD1"/>
                      </a:solidFill>
                      <a:prstDash val="solid"/>
                      <a:round/>
                      <a:headEnd type="none" w="med" len="med"/>
                      <a:tailEnd type="none" w="med" len="med"/>
                    </a:lnB>
                  </a:tcPr>
                </a:tc>
                <a:tc>
                  <a:txBody>
                    <a:bodyPr/>
                    <a:lstStyle/>
                    <a:p>
                      <a:r>
                        <a:rPr lang="en-GB" sz="1100">
                          <a:effectLst/>
                          <a:latin typeface="Montserrat" pitchFamily="2" charset="77"/>
                        </a:rPr>
                        <a:t>Sanzione di 258 euro ridotta a 1/9 (28,67 euro)</a:t>
                      </a:r>
                    </a:p>
                  </a:txBody>
                  <a:tcPr marL="89720" marR="89720" marT="59814" marB="59814" anchor="ctr">
                    <a:lnL w="9525" cap="flat" cmpd="sng" algn="ctr">
                      <a:solidFill>
                        <a:srgbClr val="E4DCD1"/>
                      </a:solidFill>
                      <a:prstDash val="solid"/>
                      <a:round/>
                      <a:headEnd type="none" w="med" len="med"/>
                      <a:tailEnd type="none" w="med" len="med"/>
                    </a:lnL>
                    <a:lnR w="9525" cap="flat" cmpd="sng" algn="ctr">
                      <a:solidFill>
                        <a:srgbClr val="E4DCD1"/>
                      </a:solidFill>
                      <a:prstDash val="solid"/>
                      <a:round/>
                      <a:headEnd type="none" w="med" len="med"/>
                      <a:tailEnd type="none" w="med" len="med"/>
                    </a:lnR>
                    <a:lnT w="9525" cap="flat" cmpd="sng" algn="ctr">
                      <a:solidFill>
                        <a:srgbClr val="E4DCD1"/>
                      </a:solidFill>
                      <a:prstDash val="solid"/>
                      <a:round/>
                      <a:headEnd type="none" w="med" len="med"/>
                      <a:tailEnd type="none" w="med" len="med"/>
                    </a:lnT>
                    <a:lnB w="9525" cap="flat" cmpd="sng" algn="ctr">
                      <a:solidFill>
                        <a:srgbClr val="E4DCD1"/>
                      </a:solidFill>
                      <a:prstDash val="solid"/>
                      <a:round/>
                      <a:headEnd type="none" w="med" len="med"/>
                      <a:tailEnd type="none" w="med" len="med"/>
                    </a:lnB>
                  </a:tcPr>
                </a:tc>
                <a:tc>
                  <a:txBody>
                    <a:bodyPr/>
                    <a:lstStyle/>
                    <a:p>
                      <a:r>
                        <a:rPr lang="en-GB" sz="1100">
                          <a:effectLst/>
                          <a:latin typeface="Montserrat" pitchFamily="2" charset="77"/>
                        </a:rPr>
                        <a:t>Sanzione di 258 euro ridotta a 1/9 (28,67 euro)</a:t>
                      </a:r>
                    </a:p>
                  </a:txBody>
                  <a:tcPr marL="89720" marR="89720" marT="59814" marB="59814" anchor="ctr">
                    <a:lnL w="9525" cap="flat" cmpd="sng" algn="ctr">
                      <a:solidFill>
                        <a:srgbClr val="E4DCD1"/>
                      </a:solidFill>
                      <a:prstDash val="solid"/>
                      <a:round/>
                      <a:headEnd type="none" w="med" len="med"/>
                      <a:tailEnd type="none" w="med" len="med"/>
                    </a:lnL>
                    <a:lnR>
                      <a:noFill/>
                    </a:lnR>
                    <a:lnT w="9525" cap="flat" cmpd="sng" algn="ctr">
                      <a:solidFill>
                        <a:srgbClr val="E4DCD1"/>
                      </a:solidFill>
                      <a:prstDash val="solid"/>
                      <a:round/>
                      <a:headEnd type="none" w="med" len="med"/>
                      <a:tailEnd type="none" w="med" len="med"/>
                    </a:lnT>
                    <a:lnB w="9525" cap="flat" cmpd="sng" algn="ctr">
                      <a:solidFill>
                        <a:srgbClr val="E4DCD1"/>
                      </a:solidFill>
                      <a:prstDash val="solid"/>
                      <a:round/>
                      <a:headEnd type="none" w="med" len="med"/>
                      <a:tailEnd type="none" w="med" len="med"/>
                    </a:lnB>
                  </a:tcPr>
                </a:tc>
                <a:extLst>
                  <a:ext uri="{0D108BD9-81ED-4DB2-BD59-A6C34878D82A}">
                    <a16:rowId xmlns:a16="http://schemas.microsoft.com/office/drawing/2014/main" val="10001"/>
                  </a:ext>
                </a:extLst>
              </a:tr>
              <a:tr h="1153218">
                <a:tc>
                  <a:txBody>
                    <a:bodyPr/>
                    <a:lstStyle/>
                    <a:p>
                      <a:r>
                        <a:rPr lang="en-GB" sz="1100">
                          <a:effectLst/>
                          <a:latin typeface="Montserrat" pitchFamily="2" charset="77"/>
                        </a:rPr>
                        <a:t>Entro il termine di presentazione della dichiarazione relativa all'anno in cui è stata commessa la violazione</a:t>
                      </a:r>
                    </a:p>
                  </a:txBody>
                  <a:tcPr marL="89720" marR="89720" marT="59814" marB="59814" anchor="ctr">
                    <a:lnL>
                      <a:noFill/>
                    </a:lnL>
                    <a:lnR w="9525" cap="flat" cmpd="sng" algn="ctr">
                      <a:solidFill>
                        <a:srgbClr val="E4DCD1"/>
                      </a:solidFill>
                      <a:prstDash val="solid"/>
                      <a:round/>
                      <a:headEnd type="none" w="med" len="med"/>
                      <a:tailEnd type="none" w="med" len="med"/>
                    </a:lnR>
                    <a:lnT w="9525" cap="flat" cmpd="sng" algn="ctr">
                      <a:solidFill>
                        <a:srgbClr val="E4DCD1"/>
                      </a:solidFill>
                      <a:prstDash val="solid"/>
                      <a:round/>
                      <a:headEnd type="none" w="med" len="med"/>
                      <a:tailEnd type="none" w="med" len="med"/>
                    </a:lnT>
                    <a:lnB w="9525" cap="flat" cmpd="sng" algn="ctr">
                      <a:solidFill>
                        <a:srgbClr val="E4DCD1"/>
                      </a:solidFill>
                      <a:prstDash val="solid"/>
                      <a:round/>
                      <a:headEnd type="none" w="med" len="med"/>
                      <a:tailEnd type="none" w="med" len="med"/>
                    </a:lnB>
                  </a:tcPr>
                </a:tc>
                <a:tc>
                  <a:txBody>
                    <a:bodyPr/>
                    <a:lstStyle/>
                    <a:p>
                      <a:r>
                        <a:rPr lang="en-GB" sz="1100">
                          <a:effectLst/>
                          <a:latin typeface="Montserrat" pitchFamily="2" charset="77"/>
                        </a:rPr>
                        <a:t>Sanzione del 3% ridotta a 1/8 (0,38%)</a:t>
                      </a:r>
                    </a:p>
                  </a:txBody>
                  <a:tcPr marL="89720" marR="89720" marT="59814" marB="59814" anchor="ctr">
                    <a:lnL w="9525" cap="flat" cmpd="sng" algn="ctr">
                      <a:solidFill>
                        <a:srgbClr val="E4DCD1"/>
                      </a:solidFill>
                      <a:prstDash val="solid"/>
                      <a:round/>
                      <a:headEnd type="none" w="med" len="med"/>
                      <a:tailEnd type="none" w="med" len="med"/>
                    </a:lnL>
                    <a:lnR w="9525" cap="flat" cmpd="sng" algn="ctr">
                      <a:solidFill>
                        <a:srgbClr val="E4DCD1"/>
                      </a:solidFill>
                      <a:prstDash val="solid"/>
                      <a:round/>
                      <a:headEnd type="none" w="med" len="med"/>
                      <a:tailEnd type="none" w="med" len="med"/>
                    </a:lnR>
                    <a:lnT w="9525" cap="flat" cmpd="sng" algn="ctr">
                      <a:solidFill>
                        <a:srgbClr val="E4DCD1"/>
                      </a:solidFill>
                      <a:prstDash val="solid"/>
                      <a:round/>
                      <a:headEnd type="none" w="med" len="med"/>
                      <a:tailEnd type="none" w="med" len="med"/>
                    </a:lnT>
                    <a:lnB w="9525" cap="flat" cmpd="sng" algn="ctr">
                      <a:solidFill>
                        <a:srgbClr val="E4DCD1"/>
                      </a:solidFill>
                      <a:prstDash val="solid"/>
                      <a:round/>
                      <a:headEnd type="none" w="med" len="med"/>
                      <a:tailEnd type="none" w="med" len="med"/>
                    </a:lnB>
                  </a:tcPr>
                </a:tc>
                <a:tc>
                  <a:txBody>
                    <a:bodyPr/>
                    <a:lstStyle/>
                    <a:p>
                      <a:r>
                        <a:rPr lang="en-GB" sz="1100">
                          <a:effectLst/>
                          <a:latin typeface="Montserrat" pitchFamily="2" charset="77"/>
                        </a:rPr>
                        <a:t>Sanzione del 6% ridotta a 1/8 (0,75%)</a:t>
                      </a:r>
                    </a:p>
                  </a:txBody>
                  <a:tcPr marL="89720" marR="89720" marT="59814" marB="59814" anchor="ctr">
                    <a:lnL w="9525" cap="flat" cmpd="sng" algn="ctr">
                      <a:solidFill>
                        <a:srgbClr val="E4DCD1"/>
                      </a:solidFill>
                      <a:prstDash val="solid"/>
                      <a:round/>
                      <a:headEnd type="none" w="med" len="med"/>
                      <a:tailEnd type="none" w="med" len="med"/>
                    </a:lnL>
                    <a:lnR>
                      <a:noFill/>
                    </a:lnR>
                    <a:lnT w="9525" cap="flat" cmpd="sng" algn="ctr">
                      <a:solidFill>
                        <a:srgbClr val="E4DCD1"/>
                      </a:solidFill>
                      <a:prstDash val="solid"/>
                      <a:round/>
                      <a:headEnd type="none" w="med" len="med"/>
                      <a:tailEnd type="none" w="med" len="med"/>
                    </a:lnT>
                    <a:lnB w="9525" cap="flat" cmpd="sng" algn="ctr">
                      <a:solidFill>
                        <a:srgbClr val="E4DCD1"/>
                      </a:solidFill>
                      <a:prstDash val="solid"/>
                      <a:round/>
                      <a:headEnd type="none" w="med" len="med"/>
                      <a:tailEnd type="none" w="med" len="med"/>
                    </a:lnB>
                  </a:tcPr>
                </a:tc>
                <a:extLst>
                  <a:ext uri="{0D108BD9-81ED-4DB2-BD59-A6C34878D82A}">
                    <a16:rowId xmlns:a16="http://schemas.microsoft.com/office/drawing/2014/main" val="10002"/>
                  </a:ext>
                </a:extLst>
              </a:tr>
              <a:tr h="1325483">
                <a:tc>
                  <a:txBody>
                    <a:bodyPr/>
                    <a:lstStyle/>
                    <a:p>
                      <a:r>
                        <a:rPr lang="en-GB" sz="1100">
                          <a:effectLst/>
                          <a:latin typeface="Montserrat" pitchFamily="2" charset="77"/>
                        </a:rPr>
                        <a:t>Entro il termine di presentazione della dichiarazione relativa all'anno successivo a quello in cui è stata commessa la violazione</a:t>
                      </a:r>
                    </a:p>
                  </a:txBody>
                  <a:tcPr marL="89720" marR="89720" marT="59814" marB="59814" anchor="ctr">
                    <a:lnL>
                      <a:noFill/>
                    </a:lnL>
                    <a:lnR w="9525" cap="flat" cmpd="sng" algn="ctr">
                      <a:solidFill>
                        <a:srgbClr val="E4DCD1"/>
                      </a:solidFill>
                      <a:prstDash val="solid"/>
                      <a:round/>
                      <a:headEnd type="none" w="med" len="med"/>
                      <a:tailEnd type="none" w="med" len="med"/>
                    </a:lnR>
                    <a:lnT w="9525" cap="flat" cmpd="sng" algn="ctr">
                      <a:solidFill>
                        <a:srgbClr val="E4DCD1"/>
                      </a:solidFill>
                      <a:prstDash val="solid"/>
                      <a:round/>
                      <a:headEnd type="none" w="med" len="med"/>
                      <a:tailEnd type="none" w="med" len="med"/>
                    </a:lnT>
                    <a:lnB w="9525" cap="flat" cmpd="sng" algn="ctr">
                      <a:solidFill>
                        <a:srgbClr val="E4DCD1"/>
                      </a:solidFill>
                      <a:prstDash val="solid"/>
                      <a:round/>
                      <a:headEnd type="none" w="med" len="med"/>
                      <a:tailEnd type="none" w="med" len="med"/>
                    </a:lnB>
                  </a:tcPr>
                </a:tc>
                <a:tc>
                  <a:txBody>
                    <a:bodyPr/>
                    <a:lstStyle/>
                    <a:p>
                      <a:r>
                        <a:rPr lang="en-GB" sz="1100">
                          <a:effectLst/>
                          <a:latin typeface="Montserrat" pitchFamily="2" charset="77"/>
                        </a:rPr>
                        <a:t>Sanzione del 3% ridotta a 1/7 (0,43%)</a:t>
                      </a:r>
                    </a:p>
                  </a:txBody>
                  <a:tcPr marL="89720" marR="89720" marT="59814" marB="59814" anchor="ctr">
                    <a:lnL w="9525" cap="flat" cmpd="sng" algn="ctr">
                      <a:solidFill>
                        <a:srgbClr val="E4DCD1"/>
                      </a:solidFill>
                      <a:prstDash val="solid"/>
                      <a:round/>
                      <a:headEnd type="none" w="med" len="med"/>
                      <a:tailEnd type="none" w="med" len="med"/>
                    </a:lnL>
                    <a:lnR w="9525" cap="flat" cmpd="sng" algn="ctr">
                      <a:solidFill>
                        <a:srgbClr val="E4DCD1"/>
                      </a:solidFill>
                      <a:prstDash val="solid"/>
                      <a:round/>
                      <a:headEnd type="none" w="med" len="med"/>
                      <a:tailEnd type="none" w="med" len="med"/>
                    </a:lnR>
                    <a:lnT w="9525" cap="flat" cmpd="sng" algn="ctr">
                      <a:solidFill>
                        <a:srgbClr val="E4DCD1"/>
                      </a:solidFill>
                      <a:prstDash val="solid"/>
                      <a:round/>
                      <a:headEnd type="none" w="med" len="med"/>
                      <a:tailEnd type="none" w="med" len="med"/>
                    </a:lnT>
                    <a:lnB w="9525" cap="flat" cmpd="sng" algn="ctr">
                      <a:solidFill>
                        <a:srgbClr val="E4DCD1"/>
                      </a:solidFill>
                      <a:prstDash val="solid"/>
                      <a:round/>
                      <a:headEnd type="none" w="med" len="med"/>
                      <a:tailEnd type="none" w="med" len="med"/>
                    </a:lnB>
                  </a:tcPr>
                </a:tc>
                <a:tc>
                  <a:txBody>
                    <a:bodyPr/>
                    <a:lstStyle/>
                    <a:p>
                      <a:r>
                        <a:rPr lang="en-GB" sz="1100">
                          <a:effectLst/>
                          <a:latin typeface="Montserrat" pitchFamily="2" charset="77"/>
                        </a:rPr>
                        <a:t>Sanzione del 6% ridotta a 1/7 (0,86%)</a:t>
                      </a:r>
                    </a:p>
                  </a:txBody>
                  <a:tcPr marL="89720" marR="89720" marT="59814" marB="59814" anchor="ctr">
                    <a:lnL w="9525" cap="flat" cmpd="sng" algn="ctr">
                      <a:solidFill>
                        <a:srgbClr val="E4DCD1"/>
                      </a:solidFill>
                      <a:prstDash val="solid"/>
                      <a:round/>
                      <a:headEnd type="none" w="med" len="med"/>
                      <a:tailEnd type="none" w="med" len="med"/>
                    </a:lnL>
                    <a:lnR>
                      <a:noFill/>
                    </a:lnR>
                    <a:lnT w="9525" cap="flat" cmpd="sng" algn="ctr">
                      <a:solidFill>
                        <a:srgbClr val="E4DCD1"/>
                      </a:solidFill>
                      <a:prstDash val="solid"/>
                      <a:round/>
                      <a:headEnd type="none" w="med" len="med"/>
                      <a:tailEnd type="none" w="med" len="med"/>
                    </a:lnT>
                    <a:lnB w="9525" cap="flat" cmpd="sng" algn="ctr">
                      <a:solidFill>
                        <a:srgbClr val="E4DCD1"/>
                      </a:solidFill>
                      <a:prstDash val="solid"/>
                      <a:round/>
                      <a:headEnd type="none" w="med" len="med"/>
                      <a:tailEnd type="none" w="med" len="med"/>
                    </a:lnB>
                  </a:tcPr>
                </a:tc>
                <a:extLst>
                  <a:ext uri="{0D108BD9-81ED-4DB2-BD59-A6C34878D82A}">
                    <a16:rowId xmlns:a16="http://schemas.microsoft.com/office/drawing/2014/main" val="10003"/>
                  </a:ext>
                </a:extLst>
              </a:tr>
              <a:tr h="1325483">
                <a:tc>
                  <a:txBody>
                    <a:bodyPr/>
                    <a:lstStyle/>
                    <a:p>
                      <a:r>
                        <a:rPr lang="en-GB" sz="1100">
                          <a:effectLst/>
                          <a:latin typeface="Montserrat" pitchFamily="2" charset="77"/>
                        </a:rPr>
                        <a:t>Oltre il termine di presentazione della dichiarazione relativa all'anno successivo a quello in cui è stata commessa la violazione</a:t>
                      </a:r>
                    </a:p>
                  </a:txBody>
                  <a:tcPr marL="89720" marR="89720" marT="59814" marB="59814" anchor="ctr">
                    <a:lnL>
                      <a:noFill/>
                    </a:lnL>
                    <a:lnR w="9525" cap="flat" cmpd="sng" algn="ctr">
                      <a:solidFill>
                        <a:srgbClr val="E4DCD1"/>
                      </a:solidFill>
                      <a:prstDash val="solid"/>
                      <a:round/>
                      <a:headEnd type="none" w="med" len="med"/>
                      <a:tailEnd type="none" w="med" len="med"/>
                    </a:lnR>
                    <a:lnT w="9525" cap="flat" cmpd="sng" algn="ctr">
                      <a:solidFill>
                        <a:srgbClr val="E4DCD1"/>
                      </a:solidFill>
                      <a:prstDash val="solid"/>
                      <a:round/>
                      <a:headEnd type="none" w="med" len="med"/>
                      <a:tailEnd type="none" w="med" len="med"/>
                    </a:lnT>
                    <a:lnB w="9525" cap="flat" cmpd="sng" algn="ctr">
                      <a:solidFill>
                        <a:srgbClr val="E4DCD1"/>
                      </a:solidFill>
                      <a:prstDash val="solid"/>
                      <a:round/>
                      <a:headEnd type="none" w="med" len="med"/>
                      <a:tailEnd type="none" w="med" len="med"/>
                    </a:lnB>
                  </a:tcPr>
                </a:tc>
                <a:tc>
                  <a:txBody>
                    <a:bodyPr/>
                    <a:lstStyle/>
                    <a:p>
                      <a:r>
                        <a:rPr lang="en-GB" sz="1100">
                          <a:effectLst/>
                          <a:latin typeface="Montserrat" pitchFamily="2" charset="77"/>
                        </a:rPr>
                        <a:t>Sanzione del 3% ridotta a 1/6 (0,5%)</a:t>
                      </a:r>
                    </a:p>
                  </a:txBody>
                  <a:tcPr marL="89720" marR="89720" marT="59814" marB="59814" anchor="ctr">
                    <a:lnL w="9525" cap="flat" cmpd="sng" algn="ctr">
                      <a:solidFill>
                        <a:srgbClr val="E4DCD1"/>
                      </a:solidFill>
                      <a:prstDash val="solid"/>
                      <a:round/>
                      <a:headEnd type="none" w="med" len="med"/>
                      <a:tailEnd type="none" w="med" len="med"/>
                    </a:lnL>
                    <a:lnR w="9525" cap="flat" cmpd="sng" algn="ctr">
                      <a:solidFill>
                        <a:srgbClr val="E4DCD1"/>
                      </a:solidFill>
                      <a:prstDash val="solid"/>
                      <a:round/>
                      <a:headEnd type="none" w="med" len="med"/>
                      <a:tailEnd type="none" w="med" len="med"/>
                    </a:lnR>
                    <a:lnT w="9525" cap="flat" cmpd="sng" algn="ctr">
                      <a:solidFill>
                        <a:srgbClr val="E4DCD1"/>
                      </a:solidFill>
                      <a:prstDash val="solid"/>
                      <a:round/>
                      <a:headEnd type="none" w="med" len="med"/>
                      <a:tailEnd type="none" w="med" len="med"/>
                    </a:lnT>
                    <a:lnB w="9525" cap="flat" cmpd="sng" algn="ctr">
                      <a:solidFill>
                        <a:srgbClr val="E4DCD1"/>
                      </a:solidFill>
                      <a:prstDash val="solid"/>
                      <a:round/>
                      <a:headEnd type="none" w="med" len="med"/>
                      <a:tailEnd type="none" w="med" len="med"/>
                    </a:lnB>
                  </a:tcPr>
                </a:tc>
                <a:tc>
                  <a:txBody>
                    <a:bodyPr/>
                    <a:lstStyle/>
                    <a:p>
                      <a:r>
                        <a:rPr lang="en-GB" sz="1100">
                          <a:effectLst/>
                          <a:latin typeface="Montserrat" pitchFamily="2" charset="77"/>
                        </a:rPr>
                        <a:t>Sanzione del 6% ridotta a 1/6 (1%)</a:t>
                      </a:r>
                    </a:p>
                  </a:txBody>
                  <a:tcPr marL="89720" marR="89720" marT="59814" marB="59814" anchor="ctr">
                    <a:lnL w="9525" cap="flat" cmpd="sng" algn="ctr">
                      <a:solidFill>
                        <a:srgbClr val="E4DCD1"/>
                      </a:solidFill>
                      <a:prstDash val="solid"/>
                      <a:round/>
                      <a:headEnd type="none" w="med" len="med"/>
                      <a:tailEnd type="none" w="med" len="med"/>
                    </a:lnL>
                    <a:lnR>
                      <a:noFill/>
                    </a:lnR>
                    <a:lnT w="9525" cap="flat" cmpd="sng" algn="ctr">
                      <a:solidFill>
                        <a:srgbClr val="E4DCD1"/>
                      </a:solidFill>
                      <a:prstDash val="solid"/>
                      <a:round/>
                      <a:headEnd type="none" w="med" len="med"/>
                      <a:tailEnd type="none" w="med" len="med"/>
                    </a:lnT>
                    <a:lnB w="9525" cap="flat" cmpd="sng" algn="ctr">
                      <a:solidFill>
                        <a:srgbClr val="E4DCD1"/>
                      </a:solidFill>
                      <a:prstDash val="solid"/>
                      <a:round/>
                      <a:headEnd type="none" w="med" len="med"/>
                      <a:tailEnd type="none" w="med" len="med"/>
                    </a:lnB>
                  </a:tcPr>
                </a:tc>
                <a:extLst>
                  <a:ext uri="{0D108BD9-81ED-4DB2-BD59-A6C34878D82A}">
                    <a16:rowId xmlns:a16="http://schemas.microsoft.com/office/drawing/2014/main" val="10004"/>
                  </a:ext>
                </a:extLst>
              </a:tr>
              <a:tr h="464158">
                <a:tc>
                  <a:txBody>
                    <a:bodyPr/>
                    <a:lstStyle/>
                    <a:p>
                      <a:r>
                        <a:rPr lang="en-GB" sz="1100">
                          <a:effectLst/>
                          <a:latin typeface="Montserrat" pitchFamily="2" charset="77"/>
                        </a:rPr>
                        <a:t>Se la sanatoria avviene dopo il «PVC»</a:t>
                      </a:r>
                    </a:p>
                  </a:txBody>
                  <a:tcPr marL="89720" marR="89720" marT="59814" marB="59814" anchor="ctr">
                    <a:lnL>
                      <a:noFill/>
                    </a:lnL>
                    <a:lnR w="9525" cap="flat" cmpd="sng" algn="ctr">
                      <a:solidFill>
                        <a:srgbClr val="E4DCD1"/>
                      </a:solidFill>
                      <a:prstDash val="solid"/>
                      <a:round/>
                      <a:headEnd type="none" w="med" len="med"/>
                      <a:tailEnd type="none" w="med" len="med"/>
                    </a:lnR>
                    <a:lnT w="9525" cap="flat" cmpd="sng" algn="ctr">
                      <a:solidFill>
                        <a:srgbClr val="E4DCD1"/>
                      </a:solidFill>
                      <a:prstDash val="solid"/>
                      <a:round/>
                      <a:headEnd type="none" w="med" len="med"/>
                      <a:tailEnd type="none" w="med" len="med"/>
                    </a:lnT>
                    <a:lnB w="9525" cap="flat" cmpd="sng" algn="ctr">
                      <a:solidFill>
                        <a:srgbClr val="E4DCD1"/>
                      </a:solidFill>
                      <a:prstDash val="solid"/>
                      <a:round/>
                      <a:headEnd type="none" w="med" len="med"/>
                      <a:tailEnd type="none" w="med" len="med"/>
                    </a:lnB>
                  </a:tcPr>
                </a:tc>
                <a:tc>
                  <a:txBody>
                    <a:bodyPr/>
                    <a:lstStyle/>
                    <a:p>
                      <a:r>
                        <a:rPr lang="en-GB" sz="1100">
                          <a:effectLst/>
                          <a:latin typeface="Montserrat" pitchFamily="2" charset="77"/>
                        </a:rPr>
                        <a:t>Sanzione del 3% ridotta a 1/5 (0,6%)</a:t>
                      </a:r>
                    </a:p>
                  </a:txBody>
                  <a:tcPr marL="89720" marR="89720" marT="59814" marB="59814" anchor="ctr">
                    <a:lnL w="9525" cap="flat" cmpd="sng" algn="ctr">
                      <a:solidFill>
                        <a:srgbClr val="E4DCD1"/>
                      </a:solidFill>
                      <a:prstDash val="solid"/>
                      <a:round/>
                      <a:headEnd type="none" w="med" len="med"/>
                      <a:tailEnd type="none" w="med" len="med"/>
                    </a:lnL>
                    <a:lnR w="9525" cap="flat" cmpd="sng" algn="ctr">
                      <a:solidFill>
                        <a:srgbClr val="E4DCD1"/>
                      </a:solidFill>
                      <a:prstDash val="solid"/>
                      <a:round/>
                      <a:headEnd type="none" w="med" len="med"/>
                      <a:tailEnd type="none" w="med" len="med"/>
                    </a:lnR>
                    <a:lnT w="9525" cap="flat" cmpd="sng" algn="ctr">
                      <a:solidFill>
                        <a:srgbClr val="E4DCD1"/>
                      </a:solidFill>
                      <a:prstDash val="solid"/>
                      <a:round/>
                      <a:headEnd type="none" w="med" len="med"/>
                      <a:tailEnd type="none" w="med" len="med"/>
                    </a:lnT>
                    <a:lnB w="9525" cap="flat" cmpd="sng" algn="ctr">
                      <a:solidFill>
                        <a:srgbClr val="E4DCD1"/>
                      </a:solidFill>
                      <a:prstDash val="solid"/>
                      <a:round/>
                      <a:headEnd type="none" w="med" len="med"/>
                      <a:tailEnd type="none" w="med" len="med"/>
                    </a:lnB>
                  </a:tcPr>
                </a:tc>
                <a:tc>
                  <a:txBody>
                    <a:bodyPr/>
                    <a:lstStyle/>
                    <a:p>
                      <a:r>
                        <a:rPr lang="en-GB" sz="1100" dirty="0" err="1">
                          <a:effectLst/>
                          <a:latin typeface="Montserrat" pitchFamily="2" charset="77"/>
                        </a:rPr>
                        <a:t>Sanzione</a:t>
                      </a:r>
                      <a:r>
                        <a:rPr lang="en-GB" sz="1100" dirty="0">
                          <a:effectLst/>
                          <a:latin typeface="Montserrat" pitchFamily="2" charset="77"/>
                        </a:rPr>
                        <a:t> del 6% </a:t>
                      </a:r>
                      <a:r>
                        <a:rPr lang="en-GB" sz="1100" dirty="0" err="1">
                          <a:effectLst/>
                          <a:latin typeface="Montserrat" pitchFamily="2" charset="77"/>
                        </a:rPr>
                        <a:t>ridotta</a:t>
                      </a:r>
                      <a:r>
                        <a:rPr lang="en-GB" sz="1100" dirty="0">
                          <a:effectLst/>
                          <a:latin typeface="Montserrat" pitchFamily="2" charset="77"/>
                        </a:rPr>
                        <a:t> a 1/5 (1,2%)</a:t>
                      </a:r>
                    </a:p>
                  </a:txBody>
                  <a:tcPr marL="89720" marR="89720" marT="59814" marB="59814" anchor="ctr">
                    <a:lnL w="9525" cap="flat" cmpd="sng" algn="ctr">
                      <a:solidFill>
                        <a:srgbClr val="E4DCD1"/>
                      </a:solidFill>
                      <a:prstDash val="solid"/>
                      <a:round/>
                      <a:headEnd type="none" w="med" len="med"/>
                      <a:tailEnd type="none" w="med" len="med"/>
                    </a:lnL>
                    <a:lnR>
                      <a:noFill/>
                    </a:lnR>
                    <a:lnT w="9525" cap="flat" cmpd="sng" algn="ctr">
                      <a:solidFill>
                        <a:srgbClr val="E4DCD1"/>
                      </a:solidFill>
                      <a:prstDash val="solid"/>
                      <a:round/>
                      <a:headEnd type="none" w="med" len="med"/>
                      <a:tailEnd type="none" w="med" len="med"/>
                    </a:lnT>
                    <a:lnB w="9525" cap="flat" cmpd="sng" algn="ctr">
                      <a:solidFill>
                        <a:srgbClr val="E4DCD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Number Placeholder 5">
            <a:extLst>
              <a:ext uri="{FF2B5EF4-FFF2-40B4-BE49-F238E27FC236}">
                <a16:creationId xmlns:a16="http://schemas.microsoft.com/office/drawing/2014/main" id="{76318644-9C84-D0AF-610B-5F858D672D1B}"/>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CCBBF1B0-3044-2A4A-AA5B-D7CAC2139EEA}" type="slidenum">
              <a:rPr lang="en-US" altLang="en-BE" sz="1200" smtClean="0">
                <a:solidFill>
                  <a:srgbClr val="898989"/>
                </a:solidFill>
              </a:rPr>
              <a:pPr>
                <a:spcBef>
                  <a:spcPct val="0"/>
                </a:spcBef>
                <a:buFontTx/>
                <a:buNone/>
              </a:pPr>
              <a:t>2</a:t>
            </a:fld>
            <a:endParaRPr lang="en-US" altLang="en-BE" sz="1200">
              <a:solidFill>
                <a:srgbClr val="898989"/>
              </a:solidFill>
            </a:endParaRPr>
          </a:p>
        </p:txBody>
      </p:sp>
      <p:sp>
        <p:nvSpPr>
          <p:cNvPr id="16386" name="Title 1">
            <a:extLst>
              <a:ext uri="{FF2B5EF4-FFF2-40B4-BE49-F238E27FC236}">
                <a16:creationId xmlns:a16="http://schemas.microsoft.com/office/drawing/2014/main" id="{BF9A32B7-EBB9-D54D-85AA-A226D50FFD27}"/>
              </a:ext>
            </a:extLst>
          </p:cNvPr>
          <p:cNvSpPr>
            <a:spLocks noGrp="1"/>
          </p:cNvSpPr>
          <p:nvPr>
            <p:ph type="title"/>
          </p:nvPr>
        </p:nvSpPr>
        <p:spPr>
          <a:xfrm>
            <a:off x="457200" y="49213"/>
            <a:ext cx="8229600" cy="655637"/>
          </a:xfrm>
        </p:spPr>
        <p:txBody>
          <a:bodyPr/>
          <a:lstStyle/>
          <a:p>
            <a:pPr eaLnBrk="1" hangingPunct="1"/>
            <a:r>
              <a:rPr lang="en-US" altLang="en-BE" b="1" dirty="0">
                <a:ea typeface="ＭＳ Ｐゴシック" panose="020B0600070205080204" pitchFamily="34" charset="-128"/>
              </a:rPr>
              <a:t>Scenario </a:t>
            </a:r>
            <a:r>
              <a:rPr lang="en-US" altLang="en-BE" b="1" dirty="0" err="1">
                <a:ea typeface="ＭＳ Ｐゴシック" panose="020B0600070205080204" pitchFamily="34" charset="-128"/>
              </a:rPr>
              <a:t>Internazionale</a:t>
            </a:r>
            <a:endParaRPr lang="en-US" altLang="en-BE" b="1" dirty="0">
              <a:ea typeface="ＭＳ Ｐゴシック" panose="020B0600070205080204" pitchFamily="34" charset="-128"/>
            </a:endParaRPr>
          </a:p>
        </p:txBody>
      </p:sp>
      <p:sp>
        <p:nvSpPr>
          <p:cNvPr id="16387" name="Content Placeholder 2">
            <a:extLst>
              <a:ext uri="{FF2B5EF4-FFF2-40B4-BE49-F238E27FC236}">
                <a16:creationId xmlns:a16="http://schemas.microsoft.com/office/drawing/2014/main" id="{BD050F37-B565-0EF1-910C-9C4FFB686536}"/>
              </a:ext>
            </a:extLst>
          </p:cNvPr>
          <p:cNvSpPr>
            <a:spLocks noGrp="1"/>
          </p:cNvSpPr>
          <p:nvPr>
            <p:ph idx="1"/>
          </p:nvPr>
        </p:nvSpPr>
        <p:spPr>
          <a:xfrm>
            <a:off x="346075" y="676275"/>
            <a:ext cx="8640763" cy="5782398"/>
          </a:xfrm>
        </p:spPr>
        <p:txBody>
          <a:bodyPr/>
          <a:lstStyle/>
          <a:p>
            <a:pPr eaLnBrk="1" hangingPunct="1">
              <a:lnSpc>
                <a:spcPct val="80000"/>
              </a:lnSpc>
              <a:defRPr/>
            </a:pPr>
            <a:r>
              <a:rPr lang="it-IT" altLang="en-BE" sz="2200" dirty="0">
                <a:ea typeface="ＭＳ Ｐゴシック" panose="020B0600070205080204" pitchFamily="34" charset="-128"/>
              </a:rPr>
              <a:t>DL 167/1990: Monitoraggio degli Investimenti Esteri: Quadro RW del Mod. Unico «</a:t>
            </a:r>
            <a:r>
              <a:rPr lang="it-IT" altLang="en-BE" sz="2200" i="1" dirty="0">
                <a:ea typeface="ＭＳ Ｐゴシック" panose="020B0600070205080204" pitchFamily="34" charset="-128"/>
              </a:rPr>
              <a:t>Rilevazione investimenti non detenuti attraverso intermediari italiani» </a:t>
            </a:r>
            <a:r>
              <a:rPr lang="it-IT" altLang="en-BE" sz="2200" dirty="0">
                <a:ea typeface="ＭＳ Ｐゴシック" panose="020B0600070205080204" pitchFamily="34" charset="-128"/>
              </a:rPr>
              <a:t>di:</a:t>
            </a:r>
          </a:p>
          <a:p>
            <a:pPr lvl="1" eaLnBrk="1" hangingPunct="1">
              <a:lnSpc>
                <a:spcPct val="80000"/>
              </a:lnSpc>
              <a:defRPr/>
            </a:pPr>
            <a:r>
              <a:rPr lang="it-IT" altLang="en-BE" sz="2200" dirty="0">
                <a:ea typeface="ＭＳ Ｐゴシック" panose="020B0600070205080204" pitchFamily="34" charset="-128"/>
              </a:rPr>
              <a:t>investimenti patrimoniali suscettibili di produrre redditi di fonte estera imponibili in Italia, quali immobili, preziosi ed opere d’arte, yacht, imbarcazioni o navi da diporto, mobili e oggetti di antiquariato, beni immateriali tra cui marchi, brevetti, altri beni mobili;</a:t>
            </a:r>
          </a:p>
          <a:p>
            <a:pPr lvl="1" eaLnBrk="1" hangingPunct="1">
              <a:lnSpc>
                <a:spcPct val="80000"/>
              </a:lnSpc>
              <a:defRPr/>
            </a:pPr>
            <a:r>
              <a:rPr lang="it-IT" altLang="en-BE" sz="2200" dirty="0">
                <a:ea typeface="ＭＳ Ｐゴシック" panose="020B0600070205080204" pitchFamily="34" charset="-128"/>
              </a:rPr>
              <a:t>attività di natura finanziaria suscettibili di produrre redditi di fonte estera imponibili in Italia, inclusi conti correnti, titoli, bitcoin, criptovalute, etc. </a:t>
            </a:r>
          </a:p>
          <a:p>
            <a:pPr eaLnBrk="1" hangingPunct="1">
              <a:lnSpc>
                <a:spcPct val="80000"/>
              </a:lnSpc>
              <a:defRPr/>
            </a:pPr>
            <a:r>
              <a:rPr lang="it-IT" altLang="en-BE" sz="2200" dirty="0">
                <a:ea typeface="ＭＳ Ｐゴシック" panose="020B0600070205080204" pitchFamily="34" charset="-128"/>
              </a:rPr>
              <a:t>Crisi 2010: Mutato scenario internazionale</a:t>
            </a:r>
          </a:p>
          <a:p>
            <a:pPr lvl="1" eaLnBrk="1" hangingPunct="1">
              <a:lnSpc>
                <a:spcPct val="80000"/>
              </a:lnSpc>
              <a:defRPr/>
            </a:pPr>
            <a:r>
              <a:rPr lang="it-IT" altLang="en-BE" sz="2200" dirty="0">
                <a:ea typeface="ＭＳ Ｐゴシック" panose="020B0600070205080204" pitchFamily="34" charset="-128"/>
              </a:rPr>
              <a:t>Scambio informazioni: Convenzioni doppie imposizioni, Art 26 Modello OCSE</a:t>
            </a:r>
          </a:p>
          <a:p>
            <a:pPr lvl="1" eaLnBrk="1" hangingPunct="1">
              <a:lnSpc>
                <a:spcPct val="80000"/>
              </a:lnSpc>
              <a:defRPr/>
            </a:pPr>
            <a:r>
              <a:rPr lang="it-IT" altLang="en-BE" sz="2200" dirty="0">
                <a:ea typeface="ＭＳ Ｐゴシック" panose="020B0600070205080204" pitchFamily="34" charset="-128"/>
              </a:rPr>
              <a:t>2017: Standard CRS Scambio automatico informazioni su investimenti non residenti presso intermediari finanziari; TIAE = Tax Info Exchange Agreement (fast </a:t>
            </a:r>
            <a:r>
              <a:rPr lang="it-IT" altLang="en-BE" sz="2200" dirty="0" err="1">
                <a:ea typeface="ＭＳ Ｐゴシック" panose="020B0600070205080204" pitchFamily="34" charset="-128"/>
              </a:rPr>
              <a:t>adopters</a:t>
            </a:r>
            <a:r>
              <a:rPr lang="it-IT" altLang="en-BE" sz="2200" dirty="0">
                <a:ea typeface="ＭＳ Ｐゴシック" panose="020B0600070205080204" pitchFamily="34" charset="-128"/>
              </a:rPr>
              <a:t> 2016, fast followers 2018)</a:t>
            </a:r>
          </a:p>
          <a:p>
            <a:pPr lvl="1" eaLnBrk="1" hangingPunct="1">
              <a:lnSpc>
                <a:spcPct val="80000"/>
              </a:lnSpc>
              <a:defRPr/>
            </a:pPr>
            <a:r>
              <a:rPr lang="it-IT" altLang="en-BE" sz="2200" dirty="0">
                <a:ea typeface="ＭＳ Ｐゴシック" panose="020B0600070205080204" pitchFamily="34" charset="-128"/>
              </a:rPr>
              <a:t>Direttiva DAC: Scambio automatico</a:t>
            </a:r>
          </a:p>
          <a:p>
            <a:pPr lvl="1" eaLnBrk="1" hangingPunct="1">
              <a:lnSpc>
                <a:spcPct val="80000"/>
              </a:lnSpc>
              <a:defRPr/>
            </a:pPr>
            <a:r>
              <a:rPr lang="it-IT" altLang="en-BE" sz="2200" dirty="0">
                <a:ea typeface="ＭＳ Ｐゴシック" panose="020B0600070205080204" pitchFamily="34" charset="-128"/>
              </a:rPr>
              <a:t>Inviti a compliance e accertamenti</a:t>
            </a:r>
          </a:p>
        </p:txBody>
      </p:sp>
      <p:sp>
        <p:nvSpPr>
          <p:cNvPr id="4" name="Footer Placeholder 3">
            <a:extLst>
              <a:ext uri="{FF2B5EF4-FFF2-40B4-BE49-F238E27FC236}">
                <a16:creationId xmlns:a16="http://schemas.microsoft.com/office/drawing/2014/main" id="{2C6F814F-744F-208A-968F-BABB73F3704D}"/>
              </a:ext>
            </a:extLst>
          </p:cNvPr>
          <p:cNvSpPr>
            <a:spLocks noGrp="1"/>
          </p:cNvSpPr>
          <p:nvPr>
            <p:ph type="ftr" sz="quarter" idx="11"/>
          </p:nvPr>
        </p:nvSpPr>
        <p:spPr/>
        <p:txBody>
          <a:bodyPr rtlCol="0"/>
          <a:lstStyle/>
          <a:p>
            <a:pPr fontAlgn="auto">
              <a:spcBef>
                <a:spcPts val="0"/>
              </a:spcBef>
              <a:spcAft>
                <a:spcPts val="0"/>
              </a:spcAft>
              <a:defRPr/>
            </a:pPr>
            <a:r>
              <a:rPr lang="en-US">
                <a:solidFill>
                  <a:schemeClr val="tx1">
                    <a:tint val="75000"/>
                  </a:schemeClr>
                </a:solidFill>
                <a:latin typeface="+mn-lt"/>
                <a:ea typeface="+mn-ea"/>
              </a:rPr>
              <a:t>Gen.B.(r) Avv. Pierpaolo Rossi</a:t>
            </a:r>
            <a:endParaRPr lang="en-US" dirty="0">
              <a:solidFill>
                <a:schemeClr val="tx1">
                  <a:tint val="75000"/>
                </a:schemeClr>
              </a:solidFill>
              <a:latin typeface="+mn-lt"/>
              <a:ea typeface="+mn-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Number Placeholder 5">
            <a:extLst>
              <a:ext uri="{FF2B5EF4-FFF2-40B4-BE49-F238E27FC236}">
                <a16:creationId xmlns:a16="http://schemas.microsoft.com/office/drawing/2014/main" id="{76318644-9C84-D0AF-610B-5F858D672D1B}"/>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CCBBF1B0-3044-2A4A-AA5B-D7CAC2139EEA}" type="slidenum">
              <a:rPr lang="en-US" altLang="en-BE" sz="1200" smtClean="0">
                <a:solidFill>
                  <a:srgbClr val="898989"/>
                </a:solidFill>
              </a:rPr>
              <a:pPr>
                <a:spcBef>
                  <a:spcPct val="0"/>
                </a:spcBef>
                <a:buFontTx/>
                <a:buNone/>
              </a:pPr>
              <a:t>3</a:t>
            </a:fld>
            <a:endParaRPr lang="en-US" altLang="en-BE" sz="1200">
              <a:solidFill>
                <a:srgbClr val="898989"/>
              </a:solidFill>
            </a:endParaRPr>
          </a:p>
        </p:txBody>
      </p:sp>
      <p:sp>
        <p:nvSpPr>
          <p:cNvPr id="16386" name="Title 1">
            <a:extLst>
              <a:ext uri="{FF2B5EF4-FFF2-40B4-BE49-F238E27FC236}">
                <a16:creationId xmlns:a16="http://schemas.microsoft.com/office/drawing/2014/main" id="{BF9A32B7-EBB9-D54D-85AA-A226D50FFD27}"/>
              </a:ext>
            </a:extLst>
          </p:cNvPr>
          <p:cNvSpPr>
            <a:spLocks noGrp="1"/>
          </p:cNvSpPr>
          <p:nvPr>
            <p:ph type="title"/>
          </p:nvPr>
        </p:nvSpPr>
        <p:spPr>
          <a:xfrm>
            <a:off x="457200" y="49213"/>
            <a:ext cx="8229600" cy="655637"/>
          </a:xfrm>
        </p:spPr>
        <p:txBody>
          <a:bodyPr/>
          <a:lstStyle/>
          <a:p>
            <a:pPr eaLnBrk="1" hangingPunct="1"/>
            <a:r>
              <a:rPr lang="en-US" altLang="en-BE" b="1" dirty="0">
                <a:ea typeface="ＭＳ Ｐゴシック" panose="020B0600070205080204" pitchFamily="34" charset="-128"/>
              </a:rPr>
              <a:t>In Italia</a:t>
            </a:r>
          </a:p>
        </p:txBody>
      </p:sp>
      <p:sp>
        <p:nvSpPr>
          <p:cNvPr id="16387" name="Content Placeholder 2">
            <a:extLst>
              <a:ext uri="{FF2B5EF4-FFF2-40B4-BE49-F238E27FC236}">
                <a16:creationId xmlns:a16="http://schemas.microsoft.com/office/drawing/2014/main" id="{BD050F37-B565-0EF1-910C-9C4FFB686536}"/>
              </a:ext>
            </a:extLst>
          </p:cNvPr>
          <p:cNvSpPr>
            <a:spLocks noGrp="1"/>
          </p:cNvSpPr>
          <p:nvPr>
            <p:ph idx="1"/>
          </p:nvPr>
        </p:nvSpPr>
        <p:spPr>
          <a:xfrm>
            <a:off x="346075" y="864533"/>
            <a:ext cx="8640763" cy="5415243"/>
          </a:xfrm>
        </p:spPr>
        <p:txBody>
          <a:bodyPr/>
          <a:lstStyle/>
          <a:p>
            <a:pPr eaLnBrk="1" hangingPunct="1">
              <a:lnSpc>
                <a:spcPct val="80000"/>
              </a:lnSpc>
              <a:defRPr/>
            </a:pPr>
            <a:r>
              <a:rPr lang="it-IT" altLang="en-BE" sz="2400" dirty="0">
                <a:ea typeface="ＭＳ Ｐゴシック" panose="020B0600070205080204" pitchFamily="34" charset="-128"/>
              </a:rPr>
              <a:t>DL 78/2009 - Titolo III – ‘Interventi antielusione ed antievasione fiscale internazionale e nazionale’</a:t>
            </a:r>
          </a:p>
          <a:p>
            <a:pPr lvl="1" eaLnBrk="1" hangingPunct="1">
              <a:lnSpc>
                <a:spcPct val="80000"/>
              </a:lnSpc>
              <a:defRPr/>
            </a:pPr>
            <a:r>
              <a:rPr lang="it-IT" altLang="en-BE" sz="2000" dirty="0">
                <a:ea typeface="ＭＳ Ｐゴシック" panose="020B0600070205080204" pitchFamily="34" charset="-128"/>
              </a:rPr>
              <a:t>Modifiche articolo 12, comma 2 del DL 78/2009</a:t>
            </a:r>
          </a:p>
          <a:p>
            <a:pPr lvl="2" eaLnBrk="1" hangingPunct="1">
              <a:lnSpc>
                <a:spcPct val="80000"/>
              </a:lnSpc>
              <a:defRPr/>
            </a:pPr>
            <a:r>
              <a:rPr lang="it-IT" altLang="en-BE" sz="2000" dirty="0">
                <a:ea typeface="ＭＳ Ｐゴシック" panose="020B0600070205080204" pitchFamily="34" charset="-128"/>
              </a:rPr>
              <a:t>Investimenti e attività di natura finanziaria detenute negli Stati o territori a regime fiscale privilegiato in violazione degli obblighi di monitoraggio fiscale si presumono costituite con redditi sottratti a tassazione</a:t>
            </a:r>
          </a:p>
          <a:p>
            <a:pPr lvl="2" eaLnBrk="1" hangingPunct="1">
              <a:lnSpc>
                <a:spcPct val="80000"/>
              </a:lnSpc>
              <a:defRPr/>
            </a:pPr>
            <a:r>
              <a:rPr lang="it-IT" altLang="en-BE" sz="2000" dirty="0">
                <a:ea typeface="ＭＳ Ｐゴシック" panose="020B0600070205080204" pitchFamily="34" charset="-128"/>
              </a:rPr>
              <a:t>Raddoppio sanzioni + aumento di 1/3 di cui all’articolo 1, comma 3 del Dlgs 471/1997, per l'omessa/infedele dichiarazione di redditi prodotti all'estero</a:t>
            </a:r>
          </a:p>
          <a:p>
            <a:pPr eaLnBrk="1" hangingPunct="1">
              <a:lnSpc>
                <a:spcPct val="80000"/>
              </a:lnSpc>
              <a:defRPr/>
            </a:pPr>
            <a:r>
              <a:rPr lang="it-IT" altLang="en-BE" sz="2400" dirty="0">
                <a:ea typeface="ＭＳ Ｐゴシック" panose="020B0600070205080204" pitchFamily="34" charset="-128"/>
              </a:rPr>
              <a:t>DL 201/2011 - Riordino patrimoniali</a:t>
            </a:r>
          </a:p>
          <a:p>
            <a:pPr lvl="1" eaLnBrk="1" hangingPunct="1">
              <a:lnSpc>
                <a:spcPct val="80000"/>
              </a:lnSpc>
              <a:defRPr/>
            </a:pPr>
            <a:r>
              <a:rPr lang="it-IT" altLang="en-BE" sz="2000" dirty="0">
                <a:ea typeface="ＭＳ Ｐゴシック" panose="020B0600070205080204" pitchFamily="34" charset="-128"/>
              </a:rPr>
              <a:t>anticipo IMU all’anno imposta 2011, e </a:t>
            </a:r>
          </a:p>
          <a:p>
            <a:pPr lvl="1" eaLnBrk="1" hangingPunct="1">
              <a:lnSpc>
                <a:spcPct val="80000"/>
              </a:lnSpc>
              <a:defRPr/>
            </a:pPr>
            <a:r>
              <a:rPr lang="it-IT" altLang="en-BE" sz="2000" dirty="0">
                <a:ea typeface="ＭＳ Ｐゴシック" panose="020B0600070205080204" pitchFamily="34" charset="-128"/>
              </a:rPr>
              <a:t>Introduzione:</a:t>
            </a:r>
          </a:p>
          <a:p>
            <a:pPr lvl="2" eaLnBrk="1" hangingPunct="1">
              <a:lnSpc>
                <a:spcPct val="80000"/>
              </a:lnSpc>
              <a:defRPr/>
            </a:pPr>
            <a:r>
              <a:rPr lang="it-IT" altLang="en-BE" sz="1800" dirty="0">
                <a:ea typeface="ＭＳ Ｐゴシック" panose="020B0600070205080204" pitchFamily="34" charset="-128"/>
              </a:rPr>
              <a:t>Imposta sul Valore Immobili all’Estero (IVIE) = patrimoniale dello 0,76% sul valore degli immobili all'estero, a qualsiasi uso destinati </a:t>
            </a:r>
          </a:p>
          <a:p>
            <a:pPr lvl="2" eaLnBrk="1" hangingPunct="1">
              <a:lnSpc>
                <a:spcPct val="80000"/>
              </a:lnSpc>
              <a:defRPr/>
            </a:pPr>
            <a:r>
              <a:rPr lang="it-IT" altLang="en-BE" sz="1800" dirty="0">
                <a:ea typeface="ＭＳ Ｐゴシック" panose="020B0600070205080204" pitchFamily="34" charset="-128"/>
              </a:rPr>
              <a:t>Imposta sul Valore delle Attività Finanziarie all’Estero (IVAFE) = patrimoniale dello 0,2% che si applica sul valore dei prodotti finanziari detenuti all’estero</a:t>
            </a:r>
          </a:p>
        </p:txBody>
      </p:sp>
      <p:sp>
        <p:nvSpPr>
          <p:cNvPr id="4" name="Footer Placeholder 3">
            <a:extLst>
              <a:ext uri="{FF2B5EF4-FFF2-40B4-BE49-F238E27FC236}">
                <a16:creationId xmlns:a16="http://schemas.microsoft.com/office/drawing/2014/main" id="{2C6F814F-744F-208A-968F-BABB73F3704D}"/>
              </a:ext>
            </a:extLst>
          </p:cNvPr>
          <p:cNvSpPr>
            <a:spLocks noGrp="1"/>
          </p:cNvSpPr>
          <p:nvPr>
            <p:ph type="ftr" sz="quarter" idx="11"/>
          </p:nvPr>
        </p:nvSpPr>
        <p:spPr/>
        <p:txBody>
          <a:bodyPr rtlCol="0"/>
          <a:lstStyle/>
          <a:p>
            <a:pPr fontAlgn="auto">
              <a:spcBef>
                <a:spcPts val="0"/>
              </a:spcBef>
              <a:spcAft>
                <a:spcPts val="0"/>
              </a:spcAft>
              <a:defRPr/>
            </a:pPr>
            <a:r>
              <a:rPr lang="en-US">
                <a:solidFill>
                  <a:schemeClr val="tx1">
                    <a:tint val="75000"/>
                  </a:schemeClr>
                </a:solidFill>
                <a:latin typeface="+mn-lt"/>
                <a:ea typeface="+mn-ea"/>
              </a:rPr>
              <a:t>Gen.B.(r) Avv. Pierpaolo Rossi</a:t>
            </a:r>
            <a:endParaRPr lang="en-US" dirty="0">
              <a:solidFill>
                <a:schemeClr val="tx1">
                  <a:tint val="75000"/>
                </a:schemeClr>
              </a:solidFill>
              <a:latin typeface="+mn-lt"/>
              <a:ea typeface="+mn-ea"/>
            </a:endParaRPr>
          </a:p>
        </p:txBody>
      </p:sp>
    </p:spTree>
    <p:extLst>
      <p:ext uri="{BB962C8B-B14F-4D97-AF65-F5344CB8AC3E}">
        <p14:creationId xmlns:p14="http://schemas.microsoft.com/office/powerpoint/2010/main" val="1391580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Number Placeholder 5">
            <a:extLst>
              <a:ext uri="{FF2B5EF4-FFF2-40B4-BE49-F238E27FC236}">
                <a16:creationId xmlns:a16="http://schemas.microsoft.com/office/drawing/2014/main" id="{DF0B4720-9DA0-8EA1-3F09-4433C34636E8}"/>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725B3DF8-7E3A-E841-B6DE-1A8C2CEDE745}" type="slidenum">
              <a:rPr lang="en-US" altLang="en-BE" sz="1200" smtClean="0">
                <a:solidFill>
                  <a:srgbClr val="898989"/>
                </a:solidFill>
              </a:rPr>
              <a:pPr>
                <a:spcBef>
                  <a:spcPct val="0"/>
                </a:spcBef>
                <a:buFontTx/>
                <a:buNone/>
              </a:pPr>
              <a:t>4</a:t>
            </a:fld>
            <a:endParaRPr lang="en-US" altLang="en-BE" sz="1200">
              <a:solidFill>
                <a:srgbClr val="898989"/>
              </a:solidFill>
            </a:endParaRPr>
          </a:p>
        </p:txBody>
      </p:sp>
      <p:sp>
        <p:nvSpPr>
          <p:cNvPr id="21506" name="Title 1">
            <a:extLst>
              <a:ext uri="{FF2B5EF4-FFF2-40B4-BE49-F238E27FC236}">
                <a16:creationId xmlns:a16="http://schemas.microsoft.com/office/drawing/2014/main" id="{8A9ECC8C-6B3A-86A8-3819-2ECD419E5C46}"/>
              </a:ext>
            </a:extLst>
          </p:cNvPr>
          <p:cNvSpPr>
            <a:spLocks noGrp="1"/>
          </p:cNvSpPr>
          <p:nvPr>
            <p:ph type="title"/>
          </p:nvPr>
        </p:nvSpPr>
        <p:spPr>
          <a:xfrm>
            <a:off x="457200" y="77863"/>
            <a:ext cx="8473044" cy="975428"/>
          </a:xfrm>
        </p:spPr>
        <p:txBody>
          <a:bodyPr/>
          <a:lstStyle/>
          <a:p>
            <a:pPr eaLnBrk="1" hangingPunct="1"/>
            <a:r>
              <a:rPr lang="en-US" altLang="en-BE" b="1" dirty="0" err="1">
                <a:ea typeface="ＭＳ Ｐゴシック" panose="020B0600070205080204" pitchFamily="34" charset="-128"/>
              </a:rPr>
              <a:t>Monitoraggio</a:t>
            </a:r>
            <a:r>
              <a:rPr lang="en-US" altLang="en-BE" b="1" dirty="0">
                <a:ea typeface="ＭＳ Ｐゴシック" panose="020B0600070205080204" pitchFamily="34" charset="-128"/>
              </a:rPr>
              <a:t> </a:t>
            </a:r>
            <a:r>
              <a:rPr lang="en-US" altLang="en-BE" b="1" dirty="0" err="1">
                <a:ea typeface="ＭＳ Ｐゴシック" panose="020B0600070205080204" pitchFamily="34" charset="-128"/>
              </a:rPr>
              <a:t>fiscale</a:t>
            </a:r>
            <a:r>
              <a:rPr lang="en-US" altLang="en-BE" b="1" dirty="0">
                <a:ea typeface="ＭＳ Ｐゴシック" panose="020B0600070205080204" pitchFamily="34" charset="-128"/>
              </a:rPr>
              <a:t>: </a:t>
            </a:r>
            <a:r>
              <a:rPr lang="en-US" altLang="en-BE" b="1" dirty="0" err="1">
                <a:ea typeface="ＭＳ Ｐゴシック" panose="020B0600070205080204" pitchFamily="34" charset="-128"/>
              </a:rPr>
              <a:t>Adempimenti</a:t>
            </a:r>
            <a:endParaRPr lang="en-US" altLang="en-BE" b="1" dirty="0">
              <a:ea typeface="ＭＳ Ｐゴシック" panose="020B0600070205080204" pitchFamily="34" charset="-128"/>
            </a:endParaRPr>
          </a:p>
        </p:txBody>
      </p:sp>
      <p:sp>
        <p:nvSpPr>
          <p:cNvPr id="21507" name="Content Placeholder 2">
            <a:extLst>
              <a:ext uri="{FF2B5EF4-FFF2-40B4-BE49-F238E27FC236}">
                <a16:creationId xmlns:a16="http://schemas.microsoft.com/office/drawing/2014/main" id="{40B59229-AECE-7BB2-59C5-0D5C6BAA8BAD}"/>
              </a:ext>
            </a:extLst>
          </p:cNvPr>
          <p:cNvSpPr>
            <a:spLocks noGrp="1"/>
          </p:cNvSpPr>
          <p:nvPr>
            <p:ph idx="1"/>
          </p:nvPr>
        </p:nvSpPr>
        <p:spPr>
          <a:xfrm>
            <a:off x="457200" y="972267"/>
            <a:ext cx="8229600" cy="5474832"/>
          </a:xfrm>
        </p:spPr>
        <p:txBody>
          <a:bodyPr/>
          <a:lstStyle/>
          <a:p>
            <a:pPr eaLnBrk="1" hangingPunct="1">
              <a:lnSpc>
                <a:spcPct val="80000"/>
              </a:lnSpc>
            </a:pPr>
            <a:r>
              <a:rPr lang="it-IT" altLang="en-BE" sz="2400" dirty="0">
                <a:ea typeface="ＭＳ Ｐゴシック" panose="020B0600070205080204" pitchFamily="34" charset="-128"/>
              </a:rPr>
              <a:t>DL 167/1990:</a:t>
            </a:r>
          </a:p>
          <a:p>
            <a:pPr lvl="1" eaLnBrk="1" hangingPunct="1">
              <a:lnSpc>
                <a:spcPct val="80000"/>
              </a:lnSpc>
            </a:pPr>
            <a:r>
              <a:rPr lang="it-IT" altLang="en-BE" sz="2000" dirty="0">
                <a:ea typeface="ＭＳ Ｐゴシック" panose="020B0600070205080204" pitchFamily="34" charset="-128"/>
              </a:rPr>
              <a:t>Art 2 Trasferimenti attraverso non residenti (non intermediari finanziari di cui all’art 1)</a:t>
            </a:r>
          </a:p>
          <a:p>
            <a:pPr marL="800100" lvl="2" indent="0" eaLnBrk="1" hangingPunct="1">
              <a:lnSpc>
                <a:spcPct val="80000"/>
              </a:lnSpc>
              <a:buNone/>
            </a:pPr>
            <a:r>
              <a:rPr lang="it-IT" altLang="en-BE" sz="2000" dirty="0">
                <a:ea typeface="ＭＳ Ｐゴシック" panose="020B0600070205080204" pitchFamily="34" charset="-128"/>
              </a:rPr>
              <a:t>Speciali competenze di accertamento violazioni</a:t>
            </a:r>
          </a:p>
          <a:p>
            <a:pPr lvl="1" eaLnBrk="1" hangingPunct="1">
              <a:lnSpc>
                <a:spcPct val="80000"/>
              </a:lnSpc>
            </a:pPr>
            <a:r>
              <a:rPr lang="it-IT" altLang="en-BE" sz="2000" dirty="0">
                <a:ea typeface="ＭＳ Ｐゴシック" panose="020B0600070205080204" pitchFamily="34" charset="-128"/>
              </a:rPr>
              <a:t>Art 3 Trasferimenti al seguito di denaro titoli e valori mobiliari</a:t>
            </a:r>
          </a:p>
          <a:p>
            <a:pPr marL="800100" lvl="2" indent="0" eaLnBrk="1" hangingPunct="1">
              <a:lnSpc>
                <a:spcPct val="80000"/>
              </a:lnSpc>
              <a:buNone/>
            </a:pPr>
            <a:r>
              <a:rPr lang="it-IT" altLang="en-BE" sz="2000" dirty="0">
                <a:ea typeface="ＭＳ Ｐゴシック" panose="020B0600070205080204" pitchFamily="34" charset="-128"/>
              </a:rPr>
              <a:t>Obblighi di dichiarazione per trasporti pari o superiori a Eur 10mila (</a:t>
            </a:r>
            <a:r>
              <a:rPr lang="it-IT" altLang="en-BE" sz="2000" dirty="0" err="1">
                <a:ea typeface="ＭＳ Ｐゴシック" panose="020B0600070205080204" pitchFamily="34" charset="-128"/>
              </a:rPr>
              <a:t>DLgs</a:t>
            </a:r>
            <a:r>
              <a:rPr lang="it-IT" altLang="en-BE" sz="2000" dirty="0">
                <a:ea typeface="ＭＳ Ｐゴシック" panose="020B0600070205080204" pitchFamily="34" charset="-128"/>
              </a:rPr>
              <a:t> 195/2008) </a:t>
            </a:r>
          </a:p>
          <a:p>
            <a:pPr lvl="1" eaLnBrk="1" hangingPunct="1">
              <a:lnSpc>
                <a:spcPct val="80000"/>
              </a:lnSpc>
            </a:pPr>
            <a:r>
              <a:rPr lang="it-IT" altLang="en-BE" sz="2000" dirty="0">
                <a:ea typeface="ＭＳ Ｐゴシック" panose="020B0600070205080204" pitchFamily="34" charset="-128"/>
              </a:rPr>
              <a:t>Art 4 Dichiarazione annuale per gli investimenti e attività</a:t>
            </a:r>
          </a:p>
          <a:p>
            <a:pPr marL="800100" lvl="2" indent="0" eaLnBrk="1" hangingPunct="1">
              <a:lnSpc>
                <a:spcPct val="80000"/>
              </a:lnSpc>
              <a:buNone/>
            </a:pPr>
            <a:r>
              <a:rPr lang="it-IT" altLang="en-BE" sz="2000" dirty="0">
                <a:ea typeface="ＭＳ Ｐゴシック" panose="020B0600070205080204" pitchFamily="34" charset="-128"/>
              </a:rPr>
              <a:t>1. Le persone fisiche … che nel periodo d’imposta detengono (o sono titolari effettivi) di investimenti ovvero attività di natura finanziaria all’estero suscettibili di produrre reddito devono indicarli nella dichiarazione annuale dei redditi.</a:t>
            </a:r>
          </a:p>
          <a:p>
            <a:pPr lvl="1" eaLnBrk="1" hangingPunct="1">
              <a:lnSpc>
                <a:spcPct val="80000"/>
              </a:lnSpc>
            </a:pPr>
            <a:r>
              <a:rPr lang="it-IT" altLang="en-BE" sz="2000" dirty="0">
                <a:ea typeface="ＭＳ Ｐゴシック" panose="020B0600070205080204" pitchFamily="34" charset="-128"/>
              </a:rPr>
              <a:t>Art 5 Sanzioni (monitoraggio)</a:t>
            </a:r>
          </a:p>
          <a:p>
            <a:pPr marL="800100" lvl="2" indent="0" eaLnBrk="1" hangingPunct="1">
              <a:lnSpc>
                <a:spcPct val="80000"/>
              </a:lnSpc>
              <a:buNone/>
            </a:pPr>
            <a:r>
              <a:rPr lang="it-IT" altLang="en-BE" sz="2000" dirty="0">
                <a:ea typeface="ＭＳ Ｐゴシック" panose="020B0600070205080204" pitchFamily="34" charset="-128"/>
              </a:rPr>
              <a:t>2. La violazione dell’obbligo di dichiarazione … è punita con la sanzione amministrativa pecuniaria dal 3 al 15 % dell’ammontare degli importi non dichiarati. La violazione … relativa alla alla detenzione di investimenti all’estero ovvero di attività estere di natura finanziaria negli Stati o territori a regime fiscale privilegiato di cui a …. , è punita con la sanzione amministrativa pecuniaria dal 6 al 30 % dell’ammontare degli importi non dichiar</a:t>
            </a:r>
            <a:r>
              <a:rPr lang="it-IT" altLang="en-BE" sz="1800" dirty="0">
                <a:ea typeface="ＭＳ Ｐゴシック" panose="020B0600070205080204" pitchFamily="34" charset="-128"/>
              </a:rPr>
              <a:t>ati</a:t>
            </a:r>
          </a:p>
        </p:txBody>
      </p:sp>
      <p:sp>
        <p:nvSpPr>
          <p:cNvPr id="4" name="Footer Placeholder 3">
            <a:extLst>
              <a:ext uri="{FF2B5EF4-FFF2-40B4-BE49-F238E27FC236}">
                <a16:creationId xmlns:a16="http://schemas.microsoft.com/office/drawing/2014/main" id="{9DCFB881-D634-7BDD-84F5-1483D3BA4C81}"/>
              </a:ext>
            </a:extLst>
          </p:cNvPr>
          <p:cNvSpPr>
            <a:spLocks noGrp="1"/>
          </p:cNvSpPr>
          <p:nvPr>
            <p:ph type="ftr" sz="quarter" idx="11"/>
          </p:nvPr>
        </p:nvSpPr>
        <p:spPr/>
        <p:txBody>
          <a:bodyPr rtlCol="0"/>
          <a:lstStyle/>
          <a:p>
            <a:pPr fontAlgn="auto">
              <a:spcBef>
                <a:spcPts val="0"/>
              </a:spcBef>
              <a:spcAft>
                <a:spcPts val="0"/>
              </a:spcAft>
              <a:defRPr/>
            </a:pPr>
            <a:r>
              <a:rPr lang="en-US">
                <a:solidFill>
                  <a:schemeClr val="tx1">
                    <a:tint val="75000"/>
                  </a:schemeClr>
                </a:solidFill>
                <a:latin typeface="+mn-lt"/>
                <a:ea typeface="+mn-ea"/>
              </a:rPr>
              <a:t>Gen.B.(r) Avv. Pierpaolo Rossi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Number Placeholder 5">
            <a:extLst>
              <a:ext uri="{FF2B5EF4-FFF2-40B4-BE49-F238E27FC236}">
                <a16:creationId xmlns:a16="http://schemas.microsoft.com/office/drawing/2014/main" id="{C104DB42-9B99-2424-2E79-41AB7D6DBB0A}"/>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1BD0650A-41C8-364C-AB00-817B92647ADD}" type="slidenum">
              <a:rPr lang="en-US" altLang="en-BE" sz="1200" smtClean="0">
                <a:solidFill>
                  <a:srgbClr val="898989"/>
                </a:solidFill>
              </a:rPr>
              <a:pPr>
                <a:spcBef>
                  <a:spcPct val="0"/>
                </a:spcBef>
                <a:buFontTx/>
                <a:buNone/>
              </a:pPr>
              <a:t>5</a:t>
            </a:fld>
            <a:endParaRPr lang="en-US" altLang="en-BE" sz="1200">
              <a:solidFill>
                <a:srgbClr val="898989"/>
              </a:solidFill>
            </a:endParaRPr>
          </a:p>
        </p:txBody>
      </p:sp>
      <p:sp>
        <p:nvSpPr>
          <p:cNvPr id="20482" name="Title 1">
            <a:extLst>
              <a:ext uri="{FF2B5EF4-FFF2-40B4-BE49-F238E27FC236}">
                <a16:creationId xmlns:a16="http://schemas.microsoft.com/office/drawing/2014/main" id="{4E0C84FE-171E-86F4-C116-532970B08EAE}"/>
              </a:ext>
            </a:extLst>
          </p:cNvPr>
          <p:cNvSpPr>
            <a:spLocks noGrp="1"/>
          </p:cNvSpPr>
          <p:nvPr>
            <p:ph type="title"/>
          </p:nvPr>
        </p:nvSpPr>
        <p:spPr>
          <a:xfrm>
            <a:off x="344384" y="274638"/>
            <a:ext cx="8342416" cy="1067274"/>
          </a:xfrm>
        </p:spPr>
        <p:txBody>
          <a:bodyPr/>
          <a:lstStyle/>
          <a:p>
            <a:pPr eaLnBrk="1" hangingPunct="1"/>
            <a:r>
              <a:rPr lang="en-US" altLang="en-BE" b="1" dirty="0" err="1">
                <a:ea typeface="ＭＳ Ｐゴシック" panose="020B0600070205080204" pitchFamily="34" charset="-128"/>
              </a:rPr>
              <a:t>Soggetti</a:t>
            </a:r>
            <a:r>
              <a:rPr lang="en-US" altLang="en-BE" b="1" dirty="0">
                <a:ea typeface="ＭＳ Ｐゴシック" panose="020B0600070205080204" pitchFamily="34" charset="-128"/>
              </a:rPr>
              <a:t> </a:t>
            </a:r>
            <a:r>
              <a:rPr lang="en-US" altLang="en-BE" b="1" dirty="0" err="1">
                <a:ea typeface="ＭＳ Ｐゴシック" panose="020B0600070205080204" pitchFamily="34" charset="-128"/>
              </a:rPr>
              <a:t>passivi</a:t>
            </a:r>
            <a:r>
              <a:rPr lang="en-US" altLang="en-BE" b="1" dirty="0">
                <a:ea typeface="ＭＳ Ｐゴシック" panose="020B0600070205080204" pitchFamily="34" charset="-128"/>
              </a:rPr>
              <a:t> IRPEF/</a:t>
            </a:r>
            <a:r>
              <a:rPr lang="en-US" altLang="en-BE" b="1" dirty="0" err="1">
                <a:ea typeface="ＭＳ Ｐゴシック" panose="020B0600070205080204" pitchFamily="34" charset="-128"/>
              </a:rPr>
              <a:t>Patrimoniali</a:t>
            </a:r>
            <a:endParaRPr lang="en-US" altLang="en-BE" b="1" dirty="0">
              <a:ea typeface="ＭＳ Ｐゴシック" panose="020B0600070205080204" pitchFamily="34" charset="-128"/>
            </a:endParaRPr>
          </a:p>
        </p:txBody>
      </p:sp>
      <p:sp>
        <p:nvSpPr>
          <p:cNvPr id="20483" name="Content Placeholder 2">
            <a:extLst>
              <a:ext uri="{FF2B5EF4-FFF2-40B4-BE49-F238E27FC236}">
                <a16:creationId xmlns:a16="http://schemas.microsoft.com/office/drawing/2014/main" id="{DBEDD4F7-BF34-F7E1-466B-8D7DC99490A1}"/>
              </a:ext>
            </a:extLst>
          </p:cNvPr>
          <p:cNvSpPr>
            <a:spLocks noGrp="1"/>
          </p:cNvSpPr>
          <p:nvPr>
            <p:ph idx="1"/>
          </p:nvPr>
        </p:nvSpPr>
        <p:spPr>
          <a:xfrm>
            <a:off x="457200" y="1179513"/>
            <a:ext cx="8229600" cy="4898558"/>
          </a:xfrm>
        </p:spPr>
        <p:txBody>
          <a:bodyPr/>
          <a:lstStyle/>
          <a:p>
            <a:pPr marL="0" indent="0" eaLnBrk="1" hangingPunct="1">
              <a:lnSpc>
                <a:spcPct val="80000"/>
              </a:lnSpc>
              <a:buNone/>
            </a:pPr>
            <a:r>
              <a:rPr lang="it-IT" altLang="en-BE" sz="2800" dirty="0">
                <a:ea typeface="ＭＳ Ｐゴシック" panose="020B0600070205080204" pitchFamily="34" charset="-128"/>
              </a:rPr>
              <a:t>Articolo 2, TUIR (persone fisiche residenti)</a:t>
            </a:r>
          </a:p>
          <a:p>
            <a:pPr marL="457200" indent="-457200" eaLnBrk="1" hangingPunct="1">
              <a:lnSpc>
                <a:spcPct val="80000"/>
              </a:lnSpc>
              <a:buFont typeface="Calibri" panose="020F0502020204030204" pitchFamily="34" charset="0"/>
              <a:buAutoNum type="arabicPeriod"/>
            </a:pPr>
            <a:r>
              <a:rPr lang="it-IT" altLang="en-BE" sz="2800" dirty="0">
                <a:ea typeface="ＭＳ Ｐゴシック" panose="020B0600070205080204" pitchFamily="34" charset="-128"/>
              </a:rPr>
              <a:t>Soggetti passivi dell’imposta sono le persone fisiche, residenti e non residenti nel territorio dello Stato </a:t>
            </a:r>
          </a:p>
          <a:p>
            <a:pPr marL="857250" lvl="1" indent="-457200" eaLnBrk="1" hangingPunct="1">
              <a:lnSpc>
                <a:spcPct val="80000"/>
              </a:lnSpc>
            </a:pPr>
            <a:r>
              <a:rPr lang="it-IT" altLang="en-BE" sz="2400" dirty="0">
                <a:ea typeface="ＭＳ Ｐゴシック" panose="020B0600070205080204" pitchFamily="34" charset="-128"/>
              </a:rPr>
              <a:t>Residenti soggetti ad imposte sui redditi mondiali</a:t>
            </a:r>
          </a:p>
          <a:p>
            <a:pPr marL="857250" lvl="1" indent="-457200" eaLnBrk="1" hangingPunct="1">
              <a:lnSpc>
                <a:spcPct val="80000"/>
              </a:lnSpc>
            </a:pPr>
            <a:r>
              <a:rPr lang="it-IT" altLang="en-BE" sz="2400" dirty="0">
                <a:ea typeface="ＭＳ Ｐゴシック" panose="020B0600070205080204" pitchFamily="34" charset="-128"/>
              </a:rPr>
              <a:t>Non residenti soggetti ad imposte sui redditi solo se prodotti in Italia (e.g. immobili siti in Italia)</a:t>
            </a:r>
          </a:p>
          <a:p>
            <a:pPr marL="457200" indent="-457200" eaLnBrk="1" hangingPunct="1">
              <a:lnSpc>
                <a:spcPct val="80000"/>
              </a:lnSpc>
              <a:buFont typeface="Calibri" panose="020F0502020204030204" pitchFamily="34" charset="0"/>
              <a:buAutoNum type="arabicPeriod"/>
            </a:pPr>
            <a:r>
              <a:rPr lang="it-IT" altLang="en-BE" sz="2800" dirty="0">
                <a:ea typeface="ＭＳ Ｐゴシック" panose="020B0600070205080204" pitchFamily="34" charset="-128"/>
              </a:rPr>
              <a:t>Ai fini delle imposte sui redditi si considerano residenti le persone che per la maggior parte del periodo d’imposta sono iscritte nelle anagrafi della popolazione residente o hanno nel territorio dello Stato il domicilio (domiciliazione), o la residenza ai sensi del codice civile (dimora abituale)</a:t>
            </a:r>
          </a:p>
          <a:p>
            <a:pPr marL="857250" lvl="1" indent="-457200" eaLnBrk="1" hangingPunct="1">
              <a:lnSpc>
                <a:spcPct val="80000"/>
              </a:lnSpc>
            </a:pPr>
            <a:r>
              <a:rPr lang="it-IT" altLang="en-BE" sz="2400" dirty="0">
                <a:ea typeface="ＭＳ Ｐゴシック" panose="020B0600070205080204" pitchFamily="34" charset="-128"/>
              </a:rPr>
              <a:t>Specularmente sono non residenti tutte le persone che non sono residenti</a:t>
            </a:r>
          </a:p>
        </p:txBody>
      </p:sp>
      <p:sp>
        <p:nvSpPr>
          <p:cNvPr id="4" name="Footer Placeholder 3">
            <a:extLst>
              <a:ext uri="{FF2B5EF4-FFF2-40B4-BE49-F238E27FC236}">
                <a16:creationId xmlns:a16="http://schemas.microsoft.com/office/drawing/2014/main" id="{6B7D58E3-227A-FE4C-5F61-69D5992C1B73}"/>
              </a:ext>
            </a:extLst>
          </p:cNvPr>
          <p:cNvSpPr>
            <a:spLocks noGrp="1"/>
          </p:cNvSpPr>
          <p:nvPr>
            <p:ph type="ftr" sz="quarter" idx="11"/>
          </p:nvPr>
        </p:nvSpPr>
        <p:spPr/>
        <p:txBody>
          <a:bodyPr rtlCol="0"/>
          <a:lstStyle/>
          <a:p>
            <a:pPr fontAlgn="auto">
              <a:spcBef>
                <a:spcPts val="0"/>
              </a:spcBef>
              <a:spcAft>
                <a:spcPts val="0"/>
              </a:spcAft>
              <a:defRPr/>
            </a:pPr>
            <a:r>
              <a:rPr lang="en-US">
                <a:solidFill>
                  <a:schemeClr val="tx1">
                    <a:tint val="75000"/>
                  </a:schemeClr>
                </a:solidFill>
                <a:latin typeface="+mn-lt"/>
                <a:ea typeface="+mn-ea"/>
              </a:rPr>
              <a:t>Gen.B.(r) Avv. Pierpaolo Rossi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Number Placeholder 5">
            <a:extLst>
              <a:ext uri="{FF2B5EF4-FFF2-40B4-BE49-F238E27FC236}">
                <a16:creationId xmlns:a16="http://schemas.microsoft.com/office/drawing/2014/main" id="{70648969-1F68-A7C8-7E5B-BE3B4B1BC5E2}"/>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2A66ADF7-FFC3-E04E-A884-4BCCBA65EE00}" type="slidenum">
              <a:rPr lang="en-US" altLang="en-BE" sz="1200" smtClean="0">
                <a:solidFill>
                  <a:srgbClr val="898989"/>
                </a:solidFill>
              </a:rPr>
              <a:pPr>
                <a:spcBef>
                  <a:spcPct val="0"/>
                </a:spcBef>
                <a:buFontTx/>
                <a:buNone/>
              </a:pPr>
              <a:t>6</a:t>
            </a:fld>
            <a:endParaRPr lang="en-US" altLang="en-BE" sz="1200">
              <a:solidFill>
                <a:srgbClr val="898989"/>
              </a:solidFill>
            </a:endParaRPr>
          </a:p>
        </p:txBody>
      </p:sp>
      <p:sp>
        <p:nvSpPr>
          <p:cNvPr id="22530" name="Title 1">
            <a:extLst>
              <a:ext uri="{FF2B5EF4-FFF2-40B4-BE49-F238E27FC236}">
                <a16:creationId xmlns:a16="http://schemas.microsoft.com/office/drawing/2014/main" id="{C268558B-1E16-EE33-5396-153304F67010}"/>
              </a:ext>
            </a:extLst>
          </p:cNvPr>
          <p:cNvSpPr>
            <a:spLocks noGrp="1"/>
          </p:cNvSpPr>
          <p:nvPr>
            <p:ph type="title"/>
          </p:nvPr>
        </p:nvSpPr>
        <p:spPr>
          <a:xfrm>
            <a:off x="457200" y="274638"/>
            <a:ext cx="8229600" cy="606425"/>
          </a:xfrm>
        </p:spPr>
        <p:txBody>
          <a:bodyPr/>
          <a:lstStyle/>
          <a:p>
            <a:pPr eaLnBrk="1" hangingPunct="1"/>
            <a:r>
              <a:rPr lang="en-US" altLang="en-BE" b="1" dirty="0" err="1">
                <a:ea typeface="ＭＳ Ｐゴシック" panose="020B0600070205080204" pitchFamily="34" charset="-128"/>
              </a:rPr>
              <a:t>Protocollo</a:t>
            </a:r>
            <a:r>
              <a:rPr lang="en-US" altLang="en-BE" b="1" dirty="0">
                <a:ea typeface="ＭＳ Ｐゴシック" panose="020B0600070205080204" pitchFamily="34" charset="-128"/>
              </a:rPr>
              <a:t> n. 7: </a:t>
            </a:r>
            <a:r>
              <a:rPr lang="en-US" altLang="en-BE" b="1" dirty="0" err="1">
                <a:ea typeface="ＭＳ Ｐゴシック" panose="020B0600070205080204" pitchFamily="34" charset="-128"/>
              </a:rPr>
              <a:t>Privilegi</a:t>
            </a:r>
            <a:r>
              <a:rPr lang="en-US" altLang="en-BE" b="1" dirty="0">
                <a:ea typeface="ＭＳ Ｐゴシック" panose="020B0600070205080204" pitchFamily="34" charset="-128"/>
              </a:rPr>
              <a:t> UE</a:t>
            </a:r>
          </a:p>
        </p:txBody>
      </p:sp>
      <p:sp>
        <p:nvSpPr>
          <p:cNvPr id="22531" name="Content Placeholder 2">
            <a:extLst>
              <a:ext uri="{FF2B5EF4-FFF2-40B4-BE49-F238E27FC236}">
                <a16:creationId xmlns:a16="http://schemas.microsoft.com/office/drawing/2014/main" id="{36F0EA62-6A0A-83C2-0ACC-4307BF537E9C}"/>
              </a:ext>
            </a:extLst>
          </p:cNvPr>
          <p:cNvSpPr>
            <a:spLocks noGrp="1"/>
          </p:cNvSpPr>
          <p:nvPr>
            <p:ph idx="1"/>
          </p:nvPr>
        </p:nvSpPr>
        <p:spPr>
          <a:xfrm>
            <a:off x="457200" y="881063"/>
            <a:ext cx="8229600" cy="5572125"/>
          </a:xfrm>
        </p:spPr>
        <p:txBody>
          <a:bodyPr/>
          <a:lstStyle/>
          <a:p>
            <a:pPr eaLnBrk="1" hangingPunct="1">
              <a:lnSpc>
                <a:spcPct val="80000"/>
              </a:lnSpc>
            </a:pPr>
            <a:r>
              <a:rPr lang="it-IT" altLang="en-BE" sz="2200" dirty="0">
                <a:ea typeface="ＭＳ Ｐゴシック" panose="020B0600070205080204" pitchFamily="34" charset="-128"/>
              </a:rPr>
              <a:t>Art 12 (ex art. 13): Alle condizioni e secondo la procedura stabilite dal Parlamento europeo e dal Consiglio, che deliberano mediante regolamenti secondo la procedura legislativa ordinaria e previa consultazione delle istituzioni interessate, i funzionari e gli altri agenti dell'Unione saranno soggetti, a profitto di quest' ultima, ad una </a:t>
            </a:r>
            <a:r>
              <a:rPr lang="it-IT" altLang="en-BE" sz="2200" u="sng" dirty="0">
                <a:ea typeface="ＭＳ Ｐゴシック" panose="020B0600070205080204" pitchFamily="34" charset="-128"/>
              </a:rPr>
              <a:t>imposta sugli stipendi, salari ed emolumenti dalla stessa versati </a:t>
            </a:r>
            <a:r>
              <a:rPr lang="it-IT" altLang="en-BE" sz="2200" dirty="0">
                <a:ea typeface="ＭＳ Ｐゴシック" panose="020B0600070205080204" pitchFamily="34" charset="-128"/>
              </a:rPr>
              <a:t>(altre entrate dell’Unione)</a:t>
            </a:r>
          </a:p>
          <a:p>
            <a:pPr marL="314325" lvl="1" indent="0" eaLnBrk="1" hangingPunct="1">
              <a:lnSpc>
                <a:spcPct val="80000"/>
              </a:lnSpc>
              <a:buFont typeface="Arial" panose="020B0604020202020204" pitchFamily="34" charset="0"/>
              <a:buNone/>
            </a:pPr>
            <a:r>
              <a:rPr lang="it-IT" altLang="en-BE" sz="2200" dirty="0">
                <a:ea typeface="ＭＳ Ｐゴシック" panose="020B0600070205080204" pitchFamily="34" charset="-128"/>
              </a:rPr>
              <a:t>Essi sono </a:t>
            </a:r>
            <a:r>
              <a:rPr lang="it-IT" altLang="en-BE" sz="2200" u="sng" dirty="0">
                <a:ea typeface="ＭＳ Ｐゴシック" panose="020B0600070205080204" pitchFamily="34" charset="-128"/>
              </a:rPr>
              <a:t>esenti da imposte nazionali sugli stipendi, salari ed emolumenti versati dall'Unione</a:t>
            </a:r>
            <a:endParaRPr lang="en-US" altLang="en-BE" sz="2200" dirty="0">
              <a:ea typeface="ＭＳ Ｐゴシック" panose="020B0600070205080204" pitchFamily="34" charset="-128"/>
            </a:endParaRPr>
          </a:p>
          <a:p>
            <a:pPr eaLnBrk="1" hangingPunct="1">
              <a:lnSpc>
                <a:spcPct val="80000"/>
              </a:lnSpc>
            </a:pPr>
            <a:r>
              <a:rPr lang="it-IT" altLang="en-BE" sz="2200" dirty="0">
                <a:ea typeface="ＭＳ Ｐゴシック" panose="020B0600070205080204" pitchFamily="34" charset="-128"/>
              </a:rPr>
              <a:t>Art. 13 (ex art. 14): Ai fini dell'applicazione delle </a:t>
            </a:r>
            <a:r>
              <a:rPr lang="it-IT" altLang="en-BE" sz="2200" u="sng" dirty="0">
                <a:ea typeface="ＭＳ Ｐゴシック" panose="020B0600070205080204" pitchFamily="34" charset="-128"/>
              </a:rPr>
              <a:t>imposte sul reddito e sul patrimonio</a:t>
            </a:r>
            <a:r>
              <a:rPr lang="it-IT" altLang="en-BE" sz="2200" dirty="0">
                <a:ea typeface="ＭＳ Ｐゴシック" panose="020B0600070205080204" pitchFamily="34" charset="-128"/>
              </a:rPr>
              <a:t>, dei diritti di successione, nonché delle </a:t>
            </a:r>
            <a:r>
              <a:rPr lang="it-IT" altLang="en-BE" sz="2200" u="sng" dirty="0">
                <a:ea typeface="ＭＳ Ｐゴシック" panose="020B0600070205080204" pitchFamily="34" charset="-128"/>
              </a:rPr>
              <a:t>convenzioni concluse fra i paesi membri dell'Unione al fine di evitare le doppie imposizioni</a:t>
            </a:r>
            <a:r>
              <a:rPr lang="it-IT" altLang="en-BE" sz="2200" dirty="0">
                <a:ea typeface="ＭＳ Ｐゴシック" panose="020B0600070205080204" pitchFamily="34" charset="-128"/>
              </a:rPr>
              <a:t>, i funzionari e altri agenti dell'Unione, i quali, in ragione esclusivamente dell'esercizio delle loro funzioni al servizio dell'Unione, stabiliscono la loro residenza sul territorio di un paese membro diverso dal paese ove avevano il domicilio fiscale al momento dell'entrata in servizio presso l'Unione, sono considerati, sia nel paese di residenza che nel paese del domicilio fiscale, come tutt'ora domiciliati in quest'ultimo paese qualora esso sia membro dell'Unione.</a:t>
            </a:r>
          </a:p>
        </p:txBody>
      </p:sp>
      <p:sp>
        <p:nvSpPr>
          <p:cNvPr id="4" name="Footer Placeholder 3">
            <a:extLst>
              <a:ext uri="{FF2B5EF4-FFF2-40B4-BE49-F238E27FC236}">
                <a16:creationId xmlns:a16="http://schemas.microsoft.com/office/drawing/2014/main" id="{E91D6B64-C8F1-5430-981C-25AD88264902}"/>
              </a:ext>
            </a:extLst>
          </p:cNvPr>
          <p:cNvSpPr>
            <a:spLocks noGrp="1"/>
          </p:cNvSpPr>
          <p:nvPr>
            <p:ph type="ftr" sz="quarter" idx="11"/>
          </p:nvPr>
        </p:nvSpPr>
        <p:spPr/>
        <p:txBody>
          <a:bodyPr rtlCol="0"/>
          <a:lstStyle/>
          <a:p>
            <a:pPr fontAlgn="auto">
              <a:spcBef>
                <a:spcPts val="0"/>
              </a:spcBef>
              <a:spcAft>
                <a:spcPts val="0"/>
              </a:spcAft>
              <a:defRPr/>
            </a:pPr>
            <a:r>
              <a:rPr lang="en-US">
                <a:solidFill>
                  <a:schemeClr val="tx1">
                    <a:tint val="75000"/>
                  </a:schemeClr>
                </a:solidFill>
                <a:latin typeface="+mn-lt"/>
                <a:ea typeface="+mn-ea"/>
              </a:rPr>
              <a:t>Gen.B.(r) Avv. Pierpaolo Rossi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Number Placeholder 5">
            <a:extLst>
              <a:ext uri="{FF2B5EF4-FFF2-40B4-BE49-F238E27FC236}">
                <a16:creationId xmlns:a16="http://schemas.microsoft.com/office/drawing/2014/main" id="{93B96F2B-494D-D56E-F976-0A9A69A04964}"/>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E5F6CF4B-112C-2B49-B6E4-8790FE4E7A43}" type="slidenum">
              <a:rPr lang="en-US" altLang="en-BE" sz="1200" smtClean="0">
                <a:solidFill>
                  <a:srgbClr val="898989"/>
                </a:solidFill>
              </a:rPr>
              <a:pPr>
                <a:spcBef>
                  <a:spcPct val="0"/>
                </a:spcBef>
                <a:buFontTx/>
                <a:buNone/>
              </a:pPr>
              <a:t>7</a:t>
            </a:fld>
            <a:endParaRPr lang="en-US" altLang="en-BE" sz="1200">
              <a:solidFill>
                <a:srgbClr val="898989"/>
              </a:solidFill>
            </a:endParaRPr>
          </a:p>
        </p:txBody>
      </p:sp>
      <p:sp>
        <p:nvSpPr>
          <p:cNvPr id="18434" name="Title 1">
            <a:extLst>
              <a:ext uri="{FF2B5EF4-FFF2-40B4-BE49-F238E27FC236}">
                <a16:creationId xmlns:a16="http://schemas.microsoft.com/office/drawing/2014/main" id="{720C0202-F1AD-D992-BCCE-6ED1504396C6}"/>
              </a:ext>
            </a:extLst>
          </p:cNvPr>
          <p:cNvSpPr>
            <a:spLocks noGrp="1"/>
          </p:cNvSpPr>
          <p:nvPr>
            <p:ph type="title"/>
          </p:nvPr>
        </p:nvSpPr>
        <p:spPr>
          <a:xfrm>
            <a:off x="457200" y="49213"/>
            <a:ext cx="8229600" cy="655637"/>
          </a:xfrm>
        </p:spPr>
        <p:txBody>
          <a:bodyPr/>
          <a:lstStyle/>
          <a:p>
            <a:pPr eaLnBrk="1" hangingPunct="1"/>
            <a:r>
              <a:rPr lang="en-US" altLang="en-BE" b="1" dirty="0" err="1">
                <a:ea typeface="ＭＳ Ｐゴシック" panose="020B0600070205080204" pitchFamily="34" charset="-128"/>
              </a:rPr>
              <a:t>Funzionari</a:t>
            </a:r>
            <a:r>
              <a:rPr lang="en-US" altLang="en-BE" b="1" dirty="0">
                <a:ea typeface="ＭＳ Ｐゴシック" panose="020B0600070205080204" pitchFamily="34" charset="-128"/>
              </a:rPr>
              <a:t> UE: </a:t>
            </a:r>
            <a:r>
              <a:rPr lang="en-US" altLang="en-BE" b="1" dirty="0" err="1">
                <a:ea typeface="ＭＳ Ｐゴシック" panose="020B0600070205080204" pitchFamily="34" charset="-128"/>
              </a:rPr>
              <a:t>Obblighi</a:t>
            </a:r>
            <a:endParaRPr lang="en-US" altLang="en-BE" b="1" dirty="0">
              <a:ea typeface="ＭＳ Ｐゴシック" panose="020B0600070205080204" pitchFamily="34" charset="-128"/>
            </a:endParaRPr>
          </a:p>
        </p:txBody>
      </p:sp>
      <p:sp>
        <p:nvSpPr>
          <p:cNvPr id="18435" name="Content Placeholder 2">
            <a:extLst>
              <a:ext uri="{FF2B5EF4-FFF2-40B4-BE49-F238E27FC236}">
                <a16:creationId xmlns:a16="http://schemas.microsoft.com/office/drawing/2014/main" id="{3DB54A16-D5AC-6ED3-CC01-6F1622016A61}"/>
              </a:ext>
            </a:extLst>
          </p:cNvPr>
          <p:cNvSpPr>
            <a:spLocks noGrp="1"/>
          </p:cNvSpPr>
          <p:nvPr>
            <p:ph idx="1"/>
          </p:nvPr>
        </p:nvSpPr>
        <p:spPr>
          <a:xfrm>
            <a:off x="457200" y="781529"/>
            <a:ext cx="8529638" cy="5678648"/>
          </a:xfrm>
        </p:spPr>
        <p:txBody>
          <a:bodyPr/>
          <a:lstStyle/>
          <a:p>
            <a:pPr eaLnBrk="1" hangingPunct="1">
              <a:lnSpc>
                <a:spcPct val="80000"/>
              </a:lnSpc>
            </a:pPr>
            <a:r>
              <a:rPr lang="it-IT" altLang="en-BE" sz="2000" dirty="0">
                <a:ea typeface="ＭＳ Ｐゴシック" panose="020B0600070205080204" pitchFamily="34" charset="-128"/>
              </a:rPr>
              <a:t>Privilegi sono a favore dell’UE</a:t>
            </a:r>
          </a:p>
          <a:p>
            <a:pPr eaLnBrk="1" hangingPunct="1">
              <a:lnSpc>
                <a:spcPct val="80000"/>
              </a:lnSpc>
            </a:pPr>
            <a:r>
              <a:rPr lang="it-IT" altLang="en-BE" sz="2000" dirty="0">
                <a:ea typeface="ＭＳ Ｐゴシック" panose="020B0600070205080204" pitchFamily="34" charset="-128"/>
              </a:rPr>
              <a:t>Privilegi hanno effetto diretto e primato (Sentenza </a:t>
            </a:r>
            <a:r>
              <a:rPr lang="it-IT" altLang="en-BE" sz="2000" i="1" dirty="0" err="1">
                <a:ea typeface="ＭＳ Ｐゴシック" panose="020B0600070205080204" pitchFamily="34" charset="-128"/>
              </a:rPr>
              <a:t>Kristoffensen</a:t>
            </a:r>
            <a:r>
              <a:rPr lang="it-IT" altLang="en-BE" sz="2000" dirty="0">
                <a:ea typeface="ＭＳ Ｐゴシック" panose="020B0600070205080204" pitchFamily="34" charset="-128"/>
              </a:rPr>
              <a:t>, C-263/91)</a:t>
            </a:r>
          </a:p>
          <a:p>
            <a:pPr eaLnBrk="1" hangingPunct="1">
              <a:lnSpc>
                <a:spcPct val="80000"/>
              </a:lnSpc>
            </a:pPr>
            <a:r>
              <a:rPr lang="it-IT" altLang="en-BE" sz="2000" dirty="0">
                <a:ea typeface="ＭＳ Ｐゴシック" panose="020B0600070205080204" pitchFamily="34" charset="-128"/>
              </a:rPr>
              <a:t>Conseguenze fiscali:</a:t>
            </a:r>
          </a:p>
          <a:p>
            <a:pPr lvl="1" eaLnBrk="1" hangingPunct="1">
              <a:lnSpc>
                <a:spcPct val="80000"/>
              </a:lnSpc>
            </a:pPr>
            <a:r>
              <a:rPr lang="it-IT" altLang="en-BE" sz="2000" dirty="0">
                <a:ea typeface="ＭＳ Ｐゴシック" panose="020B0600070205080204" pitchFamily="34" charset="-128"/>
              </a:rPr>
              <a:t>Assoggettamento a imposte sui redditi in Italia, per i redditi diversi dai salari esenti, compresi: </a:t>
            </a:r>
          </a:p>
          <a:p>
            <a:pPr lvl="2" eaLnBrk="1" hangingPunct="1">
              <a:lnSpc>
                <a:spcPct val="80000"/>
              </a:lnSpc>
            </a:pPr>
            <a:r>
              <a:rPr lang="it-IT" altLang="en-BE" sz="2000" dirty="0">
                <a:ea typeface="ＭＳ Ｐゴシック" panose="020B0600070205080204" pitchFamily="34" charset="-128"/>
              </a:rPr>
              <a:t>Redditi immobili esteri: Redditi diversi, Art. 70.2 TUIR - Quadro RL Modello Unico </a:t>
            </a:r>
          </a:p>
          <a:p>
            <a:pPr lvl="2" eaLnBrk="1" hangingPunct="1">
              <a:lnSpc>
                <a:spcPct val="80000"/>
              </a:lnSpc>
            </a:pPr>
            <a:r>
              <a:rPr lang="it-IT" altLang="en-BE" sz="2000" dirty="0">
                <a:ea typeface="ＭＳ Ｐゴシック" panose="020B0600070205080204" pitchFamily="34" charset="-128"/>
              </a:rPr>
              <a:t>Redditi mobiliari esteri: Redditi capitale o redditi diversi, Art. 71 TUIR  – Quadro RM Modello Unico</a:t>
            </a:r>
          </a:p>
          <a:p>
            <a:pPr lvl="1" eaLnBrk="1" hangingPunct="1">
              <a:lnSpc>
                <a:spcPct val="80000"/>
              </a:lnSpc>
            </a:pPr>
            <a:r>
              <a:rPr lang="it-IT" altLang="en-BE" sz="2000" dirty="0">
                <a:ea typeface="ＭＳ Ｐゴシック" panose="020B0600070205080204" pitchFamily="34" charset="-128"/>
              </a:rPr>
              <a:t>Assoggettamento a imposte patrimoniali in Italia:</a:t>
            </a:r>
          </a:p>
          <a:p>
            <a:pPr lvl="2" eaLnBrk="1" hangingPunct="1">
              <a:lnSpc>
                <a:spcPct val="80000"/>
              </a:lnSpc>
            </a:pPr>
            <a:r>
              <a:rPr lang="it-IT" altLang="en-BE" sz="2000" dirty="0">
                <a:ea typeface="ＭＳ Ｐゴシック" panose="020B0600070205080204" pitchFamily="34" charset="-128"/>
              </a:rPr>
              <a:t>Imposta sul Valore Immobili all’Estero (IVIE) – Quadro RW</a:t>
            </a:r>
          </a:p>
          <a:p>
            <a:pPr lvl="2" eaLnBrk="1" hangingPunct="1">
              <a:lnSpc>
                <a:spcPct val="80000"/>
              </a:lnSpc>
            </a:pPr>
            <a:r>
              <a:rPr lang="it-IT" altLang="en-BE" sz="2000" dirty="0">
                <a:ea typeface="ＭＳ Ｐゴシック" panose="020B0600070205080204" pitchFamily="34" charset="-128"/>
              </a:rPr>
              <a:t>Imposta Valore delle Attività Finanziarie all’Estero (IVAFE) – Quadro RW</a:t>
            </a:r>
          </a:p>
          <a:p>
            <a:pPr eaLnBrk="1" hangingPunct="1">
              <a:lnSpc>
                <a:spcPct val="80000"/>
              </a:lnSpc>
            </a:pPr>
            <a:r>
              <a:rPr lang="it-IT" altLang="en-BE" sz="2000" dirty="0">
                <a:ea typeface="ＭＳ Ｐゴシック" panose="020B0600070205080204" pitchFamily="34" charset="-128"/>
              </a:rPr>
              <a:t>Adempimenti:</a:t>
            </a:r>
          </a:p>
          <a:p>
            <a:pPr lvl="1" eaLnBrk="1" hangingPunct="1">
              <a:lnSpc>
                <a:spcPct val="80000"/>
              </a:lnSpc>
            </a:pPr>
            <a:r>
              <a:rPr lang="it-IT" altLang="en-BE" sz="2000" dirty="0">
                <a:ea typeface="ＭＳ Ｐゴシック" panose="020B0600070205080204" pitchFamily="34" charset="-128"/>
              </a:rPr>
              <a:t>Versamento redditi e patrimoniali entro il 30 giugno</a:t>
            </a:r>
          </a:p>
          <a:p>
            <a:pPr lvl="1" eaLnBrk="1" hangingPunct="1">
              <a:lnSpc>
                <a:spcPct val="80000"/>
              </a:lnSpc>
            </a:pPr>
            <a:r>
              <a:rPr lang="it-IT" altLang="en-BE" sz="2000" dirty="0">
                <a:ea typeface="ＭＳ Ｐゴシック" panose="020B0600070205080204" pitchFamily="34" charset="-128"/>
              </a:rPr>
              <a:t>Versamento con maggiorazione dello 0,40% entro il 30 luglio (solo per il 2022 il termine viene posticipato al 22/08/2022)</a:t>
            </a:r>
          </a:p>
          <a:p>
            <a:pPr lvl="1" eaLnBrk="1" hangingPunct="1">
              <a:lnSpc>
                <a:spcPct val="80000"/>
              </a:lnSpc>
            </a:pPr>
            <a:r>
              <a:rPr lang="it-IT" altLang="en-BE" sz="2000" dirty="0">
                <a:ea typeface="ＭＳ Ｐゴシック" panose="020B0600070205080204" pitchFamily="34" charset="-128"/>
              </a:rPr>
              <a:t>Presentazione telematica Mod. Redditi  entro il 30 novembre</a:t>
            </a:r>
          </a:p>
          <a:p>
            <a:pPr eaLnBrk="1" hangingPunct="1">
              <a:lnSpc>
                <a:spcPct val="80000"/>
              </a:lnSpc>
            </a:pPr>
            <a:r>
              <a:rPr lang="it-IT" altLang="en-BE" sz="2000" dirty="0">
                <a:ea typeface="ＭＳ Ｐゴシック" panose="020B0600070205080204" pitchFamily="34" charset="-128"/>
              </a:rPr>
              <a:t>Inosservanza obblighi: Sanzioni formali e sostanziali (</a:t>
            </a:r>
            <a:r>
              <a:rPr lang="it-IT" altLang="en-BE" sz="2000" dirty="0" err="1">
                <a:ea typeface="ＭＳ Ｐゴシック" panose="020B0600070205080204" pitchFamily="34" charset="-128"/>
              </a:rPr>
              <a:t>DLgs</a:t>
            </a:r>
            <a:r>
              <a:rPr lang="it-IT" altLang="en-BE" sz="2000" dirty="0">
                <a:ea typeface="ＭＳ Ｐゴシック" panose="020B0600070205080204" pitchFamily="34" charset="-128"/>
              </a:rPr>
              <a:t> 471/1997)</a:t>
            </a:r>
          </a:p>
          <a:p>
            <a:pPr marL="0" indent="0" eaLnBrk="1" hangingPunct="1">
              <a:lnSpc>
                <a:spcPct val="80000"/>
              </a:lnSpc>
              <a:buNone/>
            </a:pPr>
            <a:endParaRPr lang="it-IT" altLang="en-BE" sz="2000" dirty="0">
              <a:ea typeface="ＭＳ Ｐゴシック" panose="020B0600070205080204" pitchFamily="34" charset="-128"/>
            </a:endParaRPr>
          </a:p>
        </p:txBody>
      </p:sp>
      <p:sp>
        <p:nvSpPr>
          <p:cNvPr id="4" name="Footer Placeholder 3">
            <a:extLst>
              <a:ext uri="{FF2B5EF4-FFF2-40B4-BE49-F238E27FC236}">
                <a16:creationId xmlns:a16="http://schemas.microsoft.com/office/drawing/2014/main" id="{4C41C40D-BD1E-BB6C-DC39-18ABBA6680D5}"/>
              </a:ext>
            </a:extLst>
          </p:cNvPr>
          <p:cNvSpPr>
            <a:spLocks noGrp="1"/>
          </p:cNvSpPr>
          <p:nvPr>
            <p:ph type="ftr" sz="quarter" idx="11"/>
          </p:nvPr>
        </p:nvSpPr>
        <p:spPr/>
        <p:txBody>
          <a:bodyPr rtlCol="0"/>
          <a:lstStyle/>
          <a:p>
            <a:pPr fontAlgn="auto">
              <a:spcBef>
                <a:spcPts val="0"/>
              </a:spcBef>
              <a:spcAft>
                <a:spcPts val="0"/>
              </a:spcAft>
              <a:defRPr/>
            </a:pPr>
            <a:r>
              <a:rPr lang="en-US">
                <a:solidFill>
                  <a:schemeClr val="tx1">
                    <a:tint val="75000"/>
                  </a:schemeClr>
                </a:solidFill>
                <a:latin typeface="+mn-lt"/>
                <a:ea typeface="+mn-ea"/>
              </a:rPr>
              <a:t>Gen.B.(r) Avv. Pierpaolo Rossi</a:t>
            </a:r>
            <a:endParaRPr lang="en-US" dirty="0">
              <a:solidFill>
                <a:schemeClr val="tx1">
                  <a:tint val="75000"/>
                </a:schemeClr>
              </a:solidFill>
              <a:latin typeface="+mn-lt"/>
              <a:ea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olo 1">
            <a:extLst>
              <a:ext uri="{FF2B5EF4-FFF2-40B4-BE49-F238E27FC236}">
                <a16:creationId xmlns:a16="http://schemas.microsoft.com/office/drawing/2014/main" id="{38E570CD-CFF3-0B52-BC82-0366B7796BC6}"/>
              </a:ext>
            </a:extLst>
          </p:cNvPr>
          <p:cNvSpPr>
            <a:spLocks noGrp="1"/>
          </p:cNvSpPr>
          <p:nvPr>
            <p:ph type="title"/>
          </p:nvPr>
        </p:nvSpPr>
        <p:spPr/>
        <p:txBody>
          <a:bodyPr/>
          <a:lstStyle/>
          <a:p>
            <a:r>
              <a:rPr lang="it-IT" altLang="it-IT">
                <a:ea typeface="ＭＳ Ｐゴシック" panose="020B0600070205080204" pitchFamily="34" charset="-128"/>
              </a:rPr>
              <a:t>Quadro RW</a:t>
            </a:r>
          </a:p>
        </p:txBody>
      </p:sp>
      <p:pic>
        <p:nvPicPr>
          <p:cNvPr id="19459" name="Segnaposto contenuto 6">
            <a:extLst>
              <a:ext uri="{FF2B5EF4-FFF2-40B4-BE49-F238E27FC236}">
                <a16:creationId xmlns:a16="http://schemas.microsoft.com/office/drawing/2014/main" id="{94590331-2312-4F71-6091-A86CA793E660}"/>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447800" y="1681163"/>
            <a:ext cx="6172200" cy="3267075"/>
          </a:xfrm>
        </p:spPr>
      </p:pic>
      <p:sp>
        <p:nvSpPr>
          <p:cNvPr id="19460" name="Segnaposto piè di pagina 3">
            <a:extLst>
              <a:ext uri="{FF2B5EF4-FFF2-40B4-BE49-F238E27FC236}">
                <a16:creationId xmlns:a16="http://schemas.microsoft.com/office/drawing/2014/main" id="{5E71B110-76F8-2DFB-7E66-68442D872859}"/>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BE" sz="1200">
                <a:solidFill>
                  <a:srgbClr val="898989"/>
                </a:solidFill>
              </a:rPr>
              <a:t>Gen.B.(r) Avv. Pierpaolo Rossi</a:t>
            </a:r>
          </a:p>
        </p:txBody>
      </p:sp>
      <p:sp>
        <p:nvSpPr>
          <p:cNvPr id="19461" name="Segnaposto numero diapositiva 4">
            <a:extLst>
              <a:ext uri="{FF2B5EF4-FFF2-40B4-BE49-F238E27FC236}">
                <a16:creationId xmlns:a16="http://schemas.microsoft.com/office/drawing/2014/main" id="{4E4F43CE-8ACF-801A-8656-4F65AADE6FF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374DE4F3-B567-6B4B-924B-5FA9084305C2}" type="slidenum">
              <a:rPr lang="en-US" altLang="it-IT" sz="1200">
                <a:solidFill>
                  <a:srgbClr val="898989"/>
                </a:solidFill>
              </a:rPr>
              <a:pPr>
                <a:spcBef>
                  <a:spcPct val="0"/>
                </a:spcBef>
                <a:buFontTx/>
                <a:buNone/>
              </a:pPr>
              <a:t>8</a:t>
            </a:fld>
            <a:endParaRPr lang="en-US" altLang="it-IT" sz="1200">
              <a:solidFill>
                <a:srgbClr val="898989"/>
              </a:solidFill>
            </a:endParaRPr>
          </a:p>
        </p:txBody>
      </p:sp>
      <p:pic>
        <p:nvPicPr>
          <p:cNvPr id="19462" name="Immagine 7">
            <a:extLst>
              <a:ext uri="{FF2B5EF4-FFF2-40B4-BE49-F238E27FC236}">
                <a16:creationId xmlns:a16="http://schemas.microsoft.com/office/drawing/2014/main" id="{D2D4C4A9-6953-78A6-9720-2B485584273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12775" y="4948238"/>
            <a:ext cx="71723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Number Placeholder 5">
            <a:extLst>
              <a:ext uri="{FF2B5EF4-FFF2-40B4-BE49-F238E27FC236}">
                <a16:creationId xmlns:a16="http://schemas.microsoft.com/office/drawing/2014/main" id="{F4FF1B91-BAA7-E475-9012-909E63B0211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505FB283-DEA6-6943-9FE1-414F102D8919}" type="slidenum">
              <a:rPr lang="en-US" altLang="en-BE" sz="1200" smtClean="0">
                <a:solidFill>
                  <a:srgbClr val="898989"/>
                </a:solidFill>
              </a:rPr>
              <a:pPr>
                <a:spcBef>
                  <a:spcPct val="0"/>
                </a:spcBef>
                <a:buFontTx/>
                <a:buNone/>
              </a:pPr>
              <a:t>9</a:t>
            </a:fld>
            <a:endParaRPr lang="en-US" altLang="en-BE" sz="1200">
              <a:solidFill>
                <a:srgbClr val="898989"/>
              </a:solidFill>
            </a:endParaRPr>
          </a:p>
        </p:txBody>
      </p:sp>
      <p:sp>
        <p:nvSpPr>
          <p:cNvPr id="29698" name="Title 1">
            <a:extLst>
              <a:ext uri="{FF2B5EF4-FFF2-40B4-BE49-F238E27FC236}">
                <a16:creationId xmlns:a16="http://schemas.microsoft.com/office/drawing/2014/main" id="{E07F9E70-8EFC-7E0B-025A-FE257A689B58}"/>
              </a:ext>
            </a:extLst>
          </p:cNvPr>
          <p:cNvSpPr>
            <a:spLocks noGrp="1"/>
          </p:cNvSpPr>
          <p:nvPr>
            <p:ph type="title"/>
          </p:nvPr>
        </p:nvSpPr>
        <p:spPr>
          <a:xfrm>
            <a:off x="138896" y="49213"/>
            <a:ext cx="8843058" cy="655637"/>
          </a:xfrm>
        </p:spPr>
        <p:txBody>
          <a:bodyPr/>
          <a:lstStyle/>
          <a:p>
            <a:pPr eaLnBrk="1" hangingPunct="1"/>
            <a:r>
              <a:rPr lang="en-US" altLang="en-BE" b="1" dirty="0" err="1">
                <a:ea typeface="ＭＳ Ｐゴシック" panose="020B0600070205080204" pitchFamily="34" charset="-128"/>
              </a:rPr>
              <a:t>Sanzioni</a:t>
            </a:r>
            <a:r>
              <a:rPr lang="en-US" altLang="en-BE" b="1" dirty="0">
                <a:ea typeface="ＭＳ Ｐゴシック" panose="020B0600070205080204" pitchFamily="34" charset="-128"/>
              </a:rPr>
              <a:t> per </a:t>
            </a:r>
            <a:r>
              <a:rPr lang="en-US" altLang="en-BE" b="1" dirty="0" err="1">
                <a:ea typeface="ＭＳ Ｐゴシック" panose="020B0600070205080204" pitchFamily="34" charset="-128"/>
              </a:rPr>
              <a:t>violazioni</a:t>
            </a:r>
            <a:endParaRPr lang="en-US" altLang="en-BE" b="1" dirty="0">
              <a:ea typeface="ＭＳ Ｐゴシック" panose="020B0600070205080204" pitchFamily="34" charset="-128"/>
            </a:endParaRPr>
          </a:p>
        </p:txBody>
      </p:sp>
      <p:graphicFrame>
        <p:nvGraphicFramePr>
          <p:cNvPr id="2" name="Content Placeholder 1">
            <a:extLst>
              <a:ext uri="{FF2B5EF4-FFF2-40B4-BE49-F238E27FC236}">
                <a16:creationId xmlns:a16="http://schemas.microsoft.com/office/drawing/2014/main" id="{A3F2789F-0E12-9844-BE10-4873EE16A3FF}"/>
              </a:ext>
            </a:extLst>
          </p:cNvPr>
          <p:cNvGraphicFramePr>
            <a:graphicFrameLocks noGrp="1"/>
          </p:cNvGraphicFramePr>
          <p:nvPr>
            <p:ph idx="1"/>
          </p:nvPr>
        </p:nvGraphicFramePr>
        <p:xfrm>
          <a:off x="815975" y="704850"/>
          <a:ext cx="7697788" cy="6032696"/>
        </p:xfrm>
        <a:graphic>
          <a:graphicData uri="http://schemas.openxmlformats.org/drawingml/2006/table">
            <a:tbl>
              <a:tblPr/>
              <a:tblGrid>
                <a:gridCol w="2852800">
                  <a:extLst>
                    <a:ext uri="{9D8B030D-6E8A-4147-A177-3AD203B41FA5}">
                      <a16:colId xmlns:a16="http://schemas.microsoft.com/office/drawing/2014/main" val="20000"/>
                    </a:ext>
                  </a:extLst>
                </a:gridCol>
                <a:gridCol w="2533343">
                  <a:extLst>
                    <a:ext uri="{9D8B030D-6E8A-4147-A177-3AD203B41FA5}">
                      <a16:colId xmlns:a16="http://schemas.microsoft.com/office/drawing/2014/main" val="20001"/>
                    </a:ext>
                  </a:extLst>
                </a:gridCol>
                <a:gridCol w="2311645">
                  <a:extLst>
                    <a:ext uri="{9D8B030D-6E8A-4147-A177-3AD203B41FA5}">
                      <a16:colId xmlns:a16="http://schemas.microsoft.com/office/drawing/2014/main" val="20002"/>
                    </a:ext>
                  </a:extLst>
                </a:gridCol>
              </a:tblGrid>
              <a:tr h="287041">
                <a:tc>
                  <a:txBody>
                    <a:bodyPr/>
                    <a:lstStyle/>
                    <a:p>
                      <a:r>
                        <a:rPr lang="en-GB" sz="1100" b="1" cap="all">
                          <a:effectLst/>
                          <a:latin typeface="Montserrat" panose="020F0502020204030204" pitchFamily="34" charset="0"/>
                        </a:rPr>
                        <a:t>VIOLAZIONE</a:t>
                      </a:r>
                    </a:p>
                  </a:txBody>
                  <a:tcPr marL="89555" marR="89555" marT="59704" marB="59704" anchor="ctr">
                    <a:lnL>
                      <a:noFill/>
                    </a:lnL>
                    <a:lnR w="9525" cap="flat" cmpd="sng" algn="ctr">
                      <a:solidFill>
                        <a:srgbClr val="E4DCD1"/>
                      </a:solidFill>
                      <a:prstDash val="solid"/>
                      <a:round/>
                      <a:headEnd type="none" w="med" len="med"/>
                      <a:tailEnd type="none" w="med" len="med"/>
                    </a:lnR>
                    <a:lnT w="9525" cap="flat" cmpd="sng" algn="ctr">
                      <a:solidFill>
                        <a:srgbClr val="E4DCD1"/>
                      </a:solidFill>
                      <a:prstDash val="solid"/>
                      <a:round/>
                      <a:headEnd type="none" w="med" len="med"/>
                      <a:tailEnd type="none" w="med" len="med"/>
                    </a:lnT>
                    <a:lnB w="9525" cap="flat" cmpd="sng" algn="ctr">
                      <a:solidFill>
                        <a:srgbClr val="E4DCD1"/>
                      </a:solidFill>
                      <a:prstDash val="solid"/>
                      <a:round/>
                      <a:headEnd type="none" w="med" len="med"/>
                      <a:tailEnd type="none" w="med" len="med"/>
                    </a:lnB>
                  </a:tcPr>
                </a:tc>
                <a:tc>
                  <a:txBody>
                    <a:bodyPr/>
                    <a:lstStyle/>
                    <a:p>
                      <a:r>
                        <a:rPr lang="en-GB" sz="1100" b="1" cap="all">
                          <a:effectLst/>
                          <a:latin typeface="Montserrat" panose="020F0502020204030204" pitchFamily="34" charset="0"/>
                        </a:rPr>
                        <a:t>SANZIONE</a:t>
                      </a:r>
                    </a:p>
                  </a:txBody>
                  <a:tcPr marL="89555" marR="89555" marT="59704" marB="59704" anchor="ctr">
                    <a:lnL w="9525" cap="flat" cmpd="sng" algn="ctr">
                      <a:solidFill>
                        <a:srgbClr val="E4DCD1"/>
                      </a:solidFill>
                      <a:prstDash val="solid"/>
                      <a:round/>
                      <a:headEnd type="none" w="med" len="med"/>
                      <a:tailEnd type="none" w="med" len="med"/>
                    </a:lnL>
                    <a:lnR w="9525" cap="flat" cmpd="sng" algn="ctr">
                      <a:solidFill>
                        <a:srgbClr val="E4DCD1"/>
                      </a:solidFill>
                      <a:prstDash val="solid"/>
                      <a:round/>
                      <a:headEnd type="none" w="med" len="med"/>
                      <a:tailEnd type="none" w="med" len="med"/>
                    </a:lnR>
                    <a:lnT w="9525" cap="flat" cmpd="sng" algn="ctr">
                      <a:solidFill>
                        <a:srgbClr val="E4DCD1"/>
                      </a:solidFill>
                      <a:prstDash val="solid"/>
                      <a:round/>
                      <a:headEnd type="none" w="med" len="med"/>
                      <a:tailEnd type="none" w="med" len="med"/>
                    </a:lnT>
                    <a:lnB w="9525" cap="flat" cmpd="sng" algn="ctr">
                      <a:solidFill>
                        <a:srgbClr val="E4DCD1"/>
                      </a:solidFill>
                      <a:prstDash val="solid"/>
                      <a:round/>
                      <a:headEnd type="none" w="med" len="med"/>
                      <a:tailEnd type="none" w="med" len="med"/>
                    </a:lnB>
                  </a:tcPr>
                </a:tc>
                <a:tc>
                  <a:txBody>
                    <a:bodyPr/>
                    <a:lstStyle/>
                    <a:p>
                      <a:r>
                        <a:rPr lang="en-GB" sz="1100" b="1" cap="all">
                          <a:effectLst/>
                          <a:latin typeface="Montserrat" panose="020F0502020204030204" pitchFamily="34" charset="0"/>
                        </a:rPr>
                        <a:t>NORMA</a:t>
                      </a:r>
                    </a:p>
                  </a:txBody>
                  <a:tcPr marL="89555" marR="89555" marT="59704" marB="59704" anchor="ctr">
                    <a:lnL w="9525" cap="flat" cmpd="sng" algn="ctr">
                      <a:solidFill>
                        <a:srgbClr val="E4DCD1"/>
                      </a:solidFill>
                      <a:prstDash val="solid"/>
                      <a:round/>
                      <a:headEnd type="none" w="med" len="med"/>
                      <a:tailEnd type="none" w="med" len="med"/>
                    </a:lnL>
                    <a:lnR>
                      <a:noFill/>
                    </a:lnR>
                    <a:lnT w="9525" cap="flat" cmpd="sng" algn="ctr">
                      <a:solidFill>
                        <a:srgbClr val="E4DCD1"/>
                      </a:solidFill>
                      <a:prstDash val="solid"/>
                      <a:round/>
                      <a:headEnd type="none" w="med" len="med"/>
                      <a:tailEnd type="none" w="med" len="med"/>
                    </a:lnT>
                    <a:lnB w="9525" cap="flat" cmpd="sng" algn="ctr">
                      <a:solidFill>
                        <a:srgbClr val="E4DCD1"/>
                      </a:solidFill>
                      <a:prstDash val="solid"/>
                      <a:round/>
                      <a:headEnd type="none" w="med" len="med"/>
                      <a:tailEnd type="none" w="med" len="med"/>
                    </a:lnB>
                  </a:tcPr>
                </a:tc>
                <a:extLst>
                  <a:ext uri="{0D108BD9-81ED-4DB2-BD59-A6C34878D82A}">
                    <a16:rowId xmlns:a16="http://schemas.microsoft.com/office/drawing/2014/main" val="10000"/>
                  </a:ext>
                </a:extLst>
              </a:tr>
              <a:tr h="454675">
                <a:tc>
                  <a:txBody>
                    <a:bodyPr/>
                    <a:lstStyle/>
                    <a:p>
                      <a:r>
                        <a:rPr lang="en-GB" sz="1100" b="1" cap="all" dirty="0">
                          <a:effectLst/>
                          <a:latin typeface="Montserrat" panose="020F0502020204030204" pitchFamily="34" charset="0"/>
                        </a:rPr>
                        <a:t>OMESSA PRESENTAZIONE DEL QUADRO RW</a:t>
                      </a:r>
                    </a:p>
                  </a:txBody>
                  <a:tcPr marL="89555" marR="89555" marT="59704" marB="59704" anchor="ctr">
                    <a:lnL>
                      <a:noFill/>
                    </a:lnL>
                    <a:lnR w="9525" cap="flat" cmpd="sng" algn="ctr">
                      <a:solidFill>
                        <a:srgbClr val="E4DCD1"/>
                      </a:solidFill>
                      <a:prstDash val="solid"/>
                      <a:round/>
                      <a:headEnd type="none" w="med" len="med"/>
                      <a:tailEnd type="none" w="med" len="med"/>
                    </a:lnR>
                    <a:lnT w="9525" cap="flat" cmpd="sng" algn="ctr">
                      <a:solidFill>
                        <a:srgbClr val="E4DCD1"/>
                      </a:solidFill>
                      <a:prstDash val="solid"/>
                      <a:round/>
                      <a:headEnd type="none" w="med" len="med"/>
                      <a:tailEnd type="none" w="med" len="med"/>
                    </a:lnT>
                    <a:lnB w="9525" cap="flat" cmpd="sng" algn="ctr">
                      <a:solidFill>
                        <a:srgbClr val="E4DCD1"/>
                      </a:solidFill>
                      <a:prstDash val="solid"/>
                      <a:round/>
                      <a:headEnd type="none" w="med" len="med"/>
                      <a:tailEnd type="none" w="med" len="med"/>
                    </a:lnB>
                  </a:tcPr>
                </a:tc>
                <a:tc>
                  <a:txBody>
                    <a:bodyPr/>
                    <a:lstStyle/>
                    <a:p>
                      <a:r>
                        <a:rPr lang="en-GB" sz="1100" b="1" cap="all">
                          <a:effectLst/>
                          <a:latin typeface="Montserrat" panose="020F0502020204030204" pitchFamily="34" charset="0"/>
                        </a:rPr>
                        <a:t>258 EURO (SE IL RITARDO NON SUPERA 90 GIORNI)</a:t>
                      </a:r>
                    </a:p>
                  </a:txBody>
                  <a:tcPr marL="89555" marR="89555" marT="59704" marB="59704" anchor="ctr">
                    <a:lnL w="9525" cap="flat" cmpd="sng" algn="ctr">
                      <a:solidFill>
                        <a:srgbClr val="E4DCD1"/>
                      </a:solidFill>
                      <a:prstDash val="solid"/>
                      <a:round/>
                      <a:headEnd type="none" w="med" len="med"/>
                      <a:tailEnd type="none" w="med" len="med"/>
                    </a:lnL>
                    <a:lnR w="9525" cap="flat" cmpd="sng" algn="ctr">
                      <a:solidFill>
                        <a:srgbClr val="E4DCD1"/>
                      </a:solidFill>
                      <a:prstDash val="solid"/>
                      <a:round/>
                      <a:headEnd type="none" w="med" len="med"/>
                      <a:tailEnd type="none" w="med" len="med"/>
                    </a:lnR>
                    <a:lnT w="9525" cap="flat" cmpd="sng" algn="ctr">
                      <a:solidFill>
                        <a:srgbClr val="E4DCD1"/>
                      </a:solidFill>
                      <a:prstDash val="solid"/>
                      <a:round/>
                      <a:headEnd type="none" w="med" len="med"/>
                      <a:tailEnd type="none" w="med" len="med"/>
                    </a:lnT>
                    <a:lnB w="9525" cap="flat" cmpd="sng" algn="ctr">
                      <a:solidFill>
                        <a:srgbClr val="E4DCD1"/>
                      </a:solidFill>
                      <a:prstDash val="solid"/>
                      <a:round/>
                      <a:headEnd type="none" w="med" len="med"/>
                      <a:tailEnd type="none" w="med" len="med"/>
                    </a:lnB>
                  </a:tcPr>
                </a:tc>
                <a:tc>
                  <a:txBody>
                    <a:bodyPr/>
                    <a:lstStyle/>
                    <a:p>
                      <a:r>
                        <a:rPr lang="en-GB" sz="1100" b="1" u="sng" cap="all" dirty="0">
                          <a:solidFill>
                            <a:srgbClr val="0069E0"/>
                          </a:solidFill>
                          <a:effectLst/>
                          <a:latin typeface="Montserrat" panose="020F0502020204030204" pitchFamily="34" charset="0"/>
                          <a:hlinkClick r:id="rId3"/>
                        </a:rPr>
                        <a:t>ARTICOLO 5, DL 167/1990</a:t>
                      </a:r>
                      <a:endParaRPr lang="en-GB" sz="1100" b="1" cap="all" dirty="0">
                        <a:effectLst/>
                        <a:latin typeface="Montserrat" panose="020F0502020204030204" pitchFamily="34" charset="0"/>
                      </a:endParaRPr>
                    </a:p>
                  </a:txBody>
                  <a:tcPr marL="89555" marR="89555" marT="59704" marB="59704" anchor="ctr">
                    <a:lnL w="9525" cap="flat" cmpd="sng" algn="ctr">
                      <a:solidFill>
                        <a:srgbClr val="E4DCD1"/>
                      </a:solidFill>
                      <a:prstDash val="solid"/>
                      <a:round/>
                      <a:headEnd type="none" w="med" len="med"/>
                      <a:tailEnd type="none" w="med" len="med"/>
                    </a:lnL>
                    <a:lnR>
                      <a:noFill/>
                    </a:lnR>
                    <a:lnT w="9525" cap="flat" cmpd="sng" algn="ctr">
                      <a:solidFill>
                        <a:srgbClr val="E4DCD1"/>
                      </a:solidFill>
                      <a:prstDash val="solid"/>
                      <a:round/>
                      <a:headEnd type="none" w="med" len="med"/>
                      <a:tailEnd type="none" w="med" len="med"/>
                    </a:lnT>
                    <a:lnB w="9525" cap="flat" cmpd="sng" algn="ctr">
                      <a:solidFill>
                        <a:srgbClr val="E4DCD1"/>
                      </a:solidFill>
                      <a:prstDash val="solid"/>
                      <a:round/>
                      <a:headEnd type="none" w="med" len="med"/>
                      <a:tailEnd type="none" w="med" len="med"/>
                    </a:lnB>
                  </a:tcPr>
                </a:tc>
                <a:extLst>
                  <a:ext uri="{0D108BD9-81ED-4DB2-BD59-A6C34878D82A}">
                    <a16:rowId xmlns:a16="http://schemas.microsoft.com/office/drawing/2014/main" val="10001"/>
                  </a:ext>
                </a:extLst>
              </a:tr>
              <a:tr h="957576">
                <a:tc>
                  <a:txBody>
                    <a:bodyPr/>
                    <a:lstStyle/>
                    <a:p>
                      <a:r>
                        <a:rPr lang="en-GB" sz="1100" b="1" cap="all" dirty="0">
                          <a:effectLst/>
                          <a:latin typeface="Montserrat" panose="020F0502020204030204" pitchFamily="34" charset="0"/>
                        </a:rPr>
                        <a:t>IRREGOLARE COMPILAZIONE DEL QUADRO RW</a:t>
                      </a:r>
                    </a:p>
                  </a:txBody>
                  <a:tcPr marL="89555" marR="89555" marT="59704" marB="59704" anchor="ctr">
                    <a:lnL>
                      <a:noFill/>
                    </a:lnL>
                    <a:lnR w="9525" cap="flat" cmpd="sng" algn="ctr">
                      <a:solidFill>
                        <a:srgbClr val="E4DCD1"/>
                      </a:solidFill>
                      <a:prstDash val="solid"/>
                      <a:round/>
                      <a:headEnd type="none" w="med" len="med"/>
                      <a:tailEnd type="none" w="med" len="med"/>
                    </a:lnR>
                    <a:lnT w="9525" cap="flat" cmpd="sng" algn="ctr">
                      <a:solidFill>
                        <a:srgbClr val="E4DCD1"/>
                      </a:solidFill>
                      <a:prstDash val="solid"/>
                      <a:round/>
                      <a:headEnd type="none" w="med" len="med"/>
                      <a:tailEnd type="none" w="med" len="med"/>
                    </a:lnT>
                    <a:lnB w="9525" cap="flat" cmpd="sng" algn="ctr">
                      <a:solidFill>
                        <a:srgbClr val="E4DCD1"/>
                      </a:solidFill>
                      <a:prstDash val="solid"/>
                      <a:round/>
                      <a:headEnd type="none" w="med" len="med"/>
                      <a:tailEnd type="none" w="med" len="med"/>
                    </a:lnB>
                  </a:tcPr>
                </a:tc>
                <a:tc>
                  <a:txBody>
                    <a:bodyPr/>
                    <a:lstStyle/>
                    <a:p>
                      <a:r>
                        <a:rPr lang="en-GB" sz="1100" b="1" cap="all">
                          <a:effectLst/>
                          <a:latin typeface="Montserrat" panose="020F0502020204030204" pitchFamily="34" charset="0"/>
                        </a:rPr>
                        <a:t>DAL 3% AL 15% DELL'IMPORTO </a:t>
                      </a:r>
                      <a:br>
                        <a:rPr lang="en-GB" sz="1100" b="1" cap="all">
                          <a:effectLst/>
                          <a:latin typeface="Montserrat" panose="020F0502020204030204" pitchFamily="34" charset="0"/>
                        </a:rPr>
                      </a:br>
                      <a:r>
                        <a:rPr lang="en-GB" sz="1100" b="1" cap="all">
                          <a:effectLst/>
                          <a:latin typeface="Montserrat" panose="020F0502020204030204" pitchFamily="34" charset="0"/>
                        </a:rPr>
                        <a:t>NON SEGNALATO (DAL 6% AL 30% SE L'INVESTIMENTO O L'ATTIVITÀ SONO IN UN PARADISO FISCALE)</a:t>
                      </a:r>
                    </a:p>
                  </a:txBody>
                  <a:tcPr marL="89555" marR="89555" marT="59704" marB="59704" anchor="ctr">
                    <a:lnL w="9525" cap="flat" cmpd="sng" algn="ctr">
                      <a:solidFill>
                        <a:srgbClr val="E4DCD1"/>
                      </a:solidFill>
                      <a:prstDash val="solid"/>
                      <a:round/>
                      <a:headEnd type="none" w="med" len="med"/>
                      <a:tailEnd type="none" w="med" len="med"/>
                    </a:lnL>
                    <a:lnR w="9525" cap="flat" cmpd="sng" algn="ctr">
                      <a:solidFill>
                        <a:srgbClr val="E4DCD1"/>
                      </a:solidFill>
                      <a:prstDash val="solid"/>
                      <a:round/>
                      <a:headEnd type="none" w="med" len="med"/>
                      <a:tailEnd type="none" w="med" len="med"/>
                    </a:lnR>
                    <a:lnT w="9525" cap="flat" cmpd="sng" algn="ctr">
                      <a:solidFill>
                        <a:srgbClr val="E4DCD1"/>
                      </a:solidFill>
                      <a:prstDash val="solid"/>
                      <a:round/>
                      <a:headEnd type="none" w="med" len="med"/>
                      <a:tailEnd type="none" w="med" len="med"/>
                    </a:lnT>
                    <a:lnB w="9525" cap="flat" cmpd="sng" algn="ctr">
                      <a:solidFill>
                        <a:srgbClr val="E4DCD1"/>
                      </a:solidFill>
                      <a:prstDash val="solid"/>
                      <a:round/>
                      <a:headEnd type="none" w="med" len="med"/>
                      <a:tailEnd type="none" w="med" len="med"/>
                    </a:lnB>
                  </a:tcPr>
                </a:tc>
                <a:tc>
                  <a:txBody>
                    <a:bodyPr/>
                    <a:lstStyle/>
                    <a:p>
                      <a:r>
                        <a:rPr lang="en-GB" sz="1100" b="1" u="sng" cap="all" dirty="0">
                          <a:solidFill>
                            <a:srgbClr val="0069E0"/>
                          </a:solidFill>
                          <a:effectLst/>
                          <a:latin typeface="Montserrat" panose="020F0502020204030204" pitchFamily="34" charset="0"/>
                          <a:hlinkClick r:id="rId3"/>
                        </a:rPr>
                        <a:t>ARTICOLO 5, DL 167/1990</a:t>
                      </a:r>
                      <a:endParaRPr lang="en-GB" sz="1100" b="1" cap="all" dirty="0">
                        <a:effectLst/>
                        <a:latin typeface="Montserrat" panose="020F0502020204030204" pitchFamily="34" charset="0"/>
                      </a:endParaRPr>
                    </a:p>
                  </a:txBody>
                  <a:tcPr marL="89555" marR="89555" marT="59704" marB="59704" anchor="ctr">
                    <a:lnL w="9525" cap="flat" cmpd="sng" algn="ctr">
                      <a:solidFill>
                        <a:srgbClr val="E4DCD1"/>
                      </a:solidFill>
                      <a:prstDash val="solid"/>
                      <a:round/>
                      <a:headEnd type="none" w="med" len="med"/>
                      <a:tailEnd type="none" w="med" len="med"/>
                    </a:lnL>
                    <a:lnR>
                      <a:noFill/>
                    </a:lnR>
                    <a:lnT w="9525" cap="flat" cmpd="sng" algn="ctr">
                      <a:solidFill>
                        <a:srgbClr val="E4DCD1"/>
                      </a:solidFill>
                      <a:prstDash val="solid"/>
                      <a:round/>
                      <a:headEnd type="none" w="med" len="med"/>
                      <a:tailEnd type="none" w="med" len="med"/>
                    </a:lnT>
                    <a:lnB w="9525" cap="flat" cmpd="sng" algn="ctr">
                      <a:solidFill>
                        <a:srgbClr val="E4DCD1"/>
                      </a:solidFill>
                      <a:prstDash val="solid"/>
                      <a:round/>
                      <a:headEnd type="none" w="med" len="med"/>
                      <a:tailEnd type="none" w="med" len="med"/>
                    </a:lnB>
                  </a:tcPr>
                </a:tc>
                <a:extLst>
                  <a:ext uri="{0D108BD9-81ED-4DB2-BD59-A6C34878D82A}">
                    <a16:rowId xmlns:a16="http://schemas.microsoft.com/office/drawing/2014/main" val="10002"/>
                  </a:ext>
                </a:extLst>
              </a:tr>
              <a:tr h="1125210">
                <a:tc>
                  <a:txBody>
                    <a:bodyPr/>
                    <a:lstStyle/>
                    <a:p>
                      <a:r>
                        <a:rPr lang="en-GB" sz="1100" b="1" cap="all">
                          <a:effectLst/>
                          <a:latin typeface="Montserrat" panose="020F0502020204030204" pitchFamily="34" charset="0"/>
                        </a:rPr>
                        <a:t>REDDITI PRESUNTI IN CASO DI VIOLAZIONE DELLE NORME SU RW SE LO STATO ESTERO È UN PARADISO FISCALE (DICHIARAZIONE DEI REDDITI PRESENTATA)</a:t>
                      </a:r>
                    </a:p>
                  </a:txBody>
                  <a:tcPr marL="89555" marR="89555" marT="59704" marB="59704" anchor="ctr">
                    <a:lnL>
                      <a:noFill/>
                    </a:lnL>
                    <a:lnR w="9525" cap="flat" cmpd="sng" algn="ctr">
                      <a:solidFill>
                        <a:srgbClr val="E4DCD1"/>
                      </a:solidFill>
                      <a:prstDash val="solid"/>
                      <a:round/>
                      <a:headEnd type="none" w="med" len="med"/>
                      <a:tailEnd type="none" w="med" len="med"/>
                    </a:lnR>
                    <a:lnT w="9525" cap="flat" cmpd="sng" algn="ctr">
                      <a:solidFill>
                        <a:srgbClr val="E4DCD1"/>
                      </a:solidFill>
                      <a:prstDash val="solid"/>
                      <a:round/>
                      <a:headEnd type="none" w="med" len="med"/>
                      <a:tailEnd type="none" w="med" len="med"/>
                    </a:lnT>
                    <a:lnB w="9525" cap="flat" cmpd="sng" algn="ctr">
                      <a:solidFill>
                        <a:srgbClr val="E4DCD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100" b="1" cap="all" dirty="0">
                          <a:effectLst/>
                          <a:latin typeface="Montserrat" panose="020F0502020204030204" pitchFamily="34" charset="0"/>
                        </a:rPr>
                        <a:t>DAL 180% AL 360% DELL'IMPOSTA DOVUTA, </a:t>
                      </a:r>
                      <a:r>
                        <a:rPr lang="en-GB" sz="1100" b="1" cap="all" dirty="0" err="1">
                          <a:effectLst/>
                          <a:latin typeface="Montserrat" panose="020F0502020204030204" pitchFamily="34" charset="0"/>
                        </a:rPr>
                        <a:t>ridotta</a:t>
                      </a:r>
                      <a:r>
                        <a:rPr lang="en-GB" sz="1100" b="1" cap="all" dirty="0">
                          <a:effectLst/>
                          <a:latin typeface="Montserrat" panose="020F0502020204030204" pitchFamily="34" charset="0"/>
                        </a:rPr>
                        <a:t> di 1/3 se </a:t>
                      </a:r>
                      <a:r>
                        <a:rPr lang="en-GB" sz="1100" b="1" cap="all" dirty="0" err="1">
                          <a:effectLst/>
                          <a:latin typeface="Montserrat" panose="020F0502020204030204" pitchFamily="34" charset="0"/>
                        </a:rPr>
                        <a:t>evasione</a:t>
                      </a:r>
                      <a:r>
                        <a:rPr lang="en-GB" sz="1100" b="1" cap="all" dirty="0">
                          <a:effectLst/>
                          <a:latin typeface="Montserrat" panose="020F0502020204030204" pitchFamily="34" charset="0"/>
                        </a:rPr>
                        <a:t> non </a:t>
                      </a:r>
                      <a:r>
                        <a:rPr lang="en-GB" sz="1100" b="1" cap="all" dirty="0" err="1">
                          <a:effectLst/>
                          <a:latin typeface="Montserrat" panose="020F0502020204030204" pitchFamily="34" charset="0"/>
                        </a:rPr>
                        <a:t>supera</a:t>
                      </a:r>
                      <a:r>
                        <a:rPr lang="en-GB" sz="1100" b="1" cap="all" dirty="0">
                          <a:effectLst/>
                          <a:latin typeface="Montserrat" panose="020F0502020204030204" pitchFamily="34" charset="0"/>
                        </a:rPr>
                        <a:t> 30.000 euro</a:t>
                      </a:r>
                    </a:p>
                  </a:txBody>
                  <a:tcPr marL="89555" marR="89555" marT="59704" marB="59704" anchor="ctr">
                    <a:lnL w="9525" cap="flat" cmpd="sng" algn="ctr">
                      <a:solidFill>
                        <a:srgbClr val="E4DCD1"/>
                      </a:solidFill>
                      <a:prstDash val="solid"/>
                      <a:round/>
                      <a:headEnd type="none" w="med" len="med"/>
                      <a:tailEnd type="none" w="med" len="med"/>
                    </a:lnL>
                    <a:lnR w="9525" cap="flat" cmpd="sng" algn="ctr">
                      <a:solidFill>
                        <a:srgbClr val="E4DCD1"/>
                      </a:solidFill>
                      <a:prstDash val="solid"/>
                      <a:round/>
                      <a:headEnd type="none" w="med" len="med"/>
                      <a:tailEnd type="none" w="med" len="med"/>
                    </a:lnR>
                    <a:lnT w="9525" cap="flat" cmpd="sng" algn="ctr">
                      <a:solidFill>
                        <a:srgbClr val="E4DCD1"/>
                      </a:solidFill>
                      <a:prstDash val="solid"/>
                      <a:round/>
                      <a:headEnd type="none" w="med" len="med"/>
                      <a:tailEnd type="none" w="med" len="med"/>
                    </a:lnT>
                    <a:lnB w="9525" cap="flat" cmpd="sng" algn="ctr">
                      <a:solidFill>
                        <a:srgbClr val="E4DCD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100" b="1" cap="all" dirty="0">
                          <a:effectLst/>
                          <a:latin typeface="Montserrat" panose="020F0502020204030204" pitchFamily="34" charset="0"/>
                        </a:rPr>
                        <a:t>ARTICOLO 12, DL 167/1990 + </a:t>
                      </a:r>
                      <a:r>
                        <a:rPr lang="en-GB" sz="1100" b="1" cap="all" dirty="0" err="1">
                          <a:effectLst/>
                          <a:latin typeface="Montserrat" panose="020F0502020204030204" pitchFamily="34" charset="0"/>
                        </a:rPr>
                        <a:t>Articolo</a:t>
                      </a:r>
                      <a:r>
                        <a:rPr lang="en-GB" sz="1100" b="1" cap="all" dirty="0">
                          <a:effectLst/>
                          <a:latin typeface="Montserrat" panose="020F0502020204030204" pitchFamily="34" charset="0"/>
                        </a:rPr>
                        <a:t> 1, </a:t>
                      </a:r>
                      <a:r>
                        <a:rPr lang="en-GB" sz="1100" b="1" cap="all" dirty="0" err="1">
                          <a:effectLst/>
                          <a:latin typeface="Montserrat" panose="020F0502020204030204" pitchFamily="34" charset="0"/>
                        </a:rPr>
                        <a:t>Dlgs</a:t>
                      </a:r>
                      <a:r>
                        <a:rPr lang="en-GB" sz="1100" b="1" cap="all" dirty="0">
                          <a:effectLst/>
                          <a:latin typeface="Montserrat" panose="020F0502020204030204" pitchFamily="34" charset="0"/>
                        </a:rPr>
                        <a:t> 471/1997</a:t>
                      </a:r>
                    </a:p>
                    <a:p>
                      <a:endParaRPr lang="en-GB" sz="1100" b="1" cap="all" dirty="0">
                        <a:effectLst/>
                        <a:latin typeface="Montserrat" panose="020F0502020204030204" pitchFamily="34" charset="0"/>
                      </a:endParaRPr>
                    </a:p>
                  </a:txBody>
                  <a:tcPr marL="89555" marR="89555" marT="59704" marB="59704" anchor="ctr">
                    <a:lnL w="9525" cap="flat" cmpd="sng" algn="ctr">
                      <a:solidFill>
                        <a:srgbClr val="E4DCD1"/>
                      </a:solidFill>
                      <a:prstDash val="solid"/>
                      <a:round/>
                      <a:headEnd type="none" w="med" len="med"/>
                      <a:tailEnd type="none" w="med" len="med"/>
                    </a:lnL>
                    <a:lnR>
                      <a:noFill/>
                    </a:lnR>
                    <a:lnT w="9525" cap="flat" cmpd="sng" algn="ctr">
                      <a:solidFill>
                        <a:srgbClr val="E4DCD1"/>
                      </a:solidFill>
                      <a:prstDash val="solid"/>
                      <a:round/>
                      <a:headEnd type="none" w="med" len="med"/>
                      <a:tailEnd type="none" w="med" len="med"/>
                    </a:lnT>
                    <a:lnB w="9525" cap="flat" cmpd="sng" algn="ctr">
                      <a:solidFill>
                        <a:srgbClr val="E4DCD1"/>
                      </a:solidFill>
                      <a:prstDash val="solid"/>
                      <a:round/>
                      <a:headEnd type="none" w="med" len="med"/>
                      <a:tailEnd type="none" w="med" len="med"/>
                    </a:lnB>
                  </a:tcPr>
                </a:tc>
                <a:extLst>
                  <a:ext uri="{0D108BD9-81ED-4DB2-BD59-A6C34878D82A}">
                    <a16:rowId xmlns:a16="http://schemas.microsoft.com/office/drawing/2014/main" val="10003"/>
                  </a:ext>
                </a:extLst>
              </a:tr>
              <a:tr h="1125210">
                <a:tc>
                  <a:txBody>
                    <a:bodyPr/>
                    <a:lstStyle/>
                    <a:p>
                      <a:r>
                        <a:rPr lang="en-GB" sz="1100" b="1" cap="all" dirty="0">
                          <a:effectLst/>
                          <a:latin typeface="Montserrat" panose="020F0502020204030204" pitchFamily="34" charset="0"/>
                        </a:rPr>
                        <a:t>REDDITI PRESUNTI IN CASO DI VIOLAZIONE DELLE NORME SU RW SE LO STATO ESTERO </a:t>
                      </a:r>
                      <a:r>
                        <a:rPr lang="en-GB" sz="1100" b="1" cap="all" dirty="0" err="1">
                          <a:effectLst/>
                          <a:latin typeface="Montserrat" panose="020F0502020204030204" pitchFamily="34" charset="0"/>
                        </a:rPr>
                        <a:t>È</a:t>
                      </a:r>
                      <a:r>
                        <a:rPr lang="en-GB" sz="1100" b="1" cap="all" dirty="0">
                          <a:effectLst/>
                          <a:latin typeface="Montserrat" panose="020F0502020204030204" pitchFamily="34" charset="0"/>
                        </a:rPr>
                        <a:t> UN PARADISO FISCALE (DICHIARAZIONE DEI REDDITI OMESSA)</a:t>
                      </a:r>
                    </a:p>
                  </a:txBody>
                  <a:tcPr marL="89555" marR="89555" marT="59704" marB="59704" anchor="ctr">
                    <a:lnL>
                      <a:noFill/>
                    </a:lnL>
                    <a:lnR w="9525" cap="flat" cmpd="sng" algn="ctr">
                      <a:solidFill>
                        <a:srgbClr val="E4DCD1"/>
                      </a:solidFill>
                      <a:prstDash val="solid"/>
                      <a:round/>
                      <a:headEnd type="none" w="med" len="med"/>
                      <a:tailEnd type="none" w="med" len="med"/>
                    </a:lnR>
                    <a:lnT w="9525" cap="flat" cmpd="sng" algn="ctr">
                      <a:solidFill>
                        <a:srgbClr val="E4DCD1"/>
                      </a:solidFill>
                      <a:prstDash val="solid"/>
                      <a:round/>
                      <a:headEnd type="none" w="med" len="med"/>
                      <a:tailEnd type="none" w="med" len="med"/>
                    </a:lnT>
                    <a:lnB w="9525" cap="flat" cmpd="sng" algn="ctr">
                      <a:solidFill>
                        <a:srgbClr val="E4DCD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100" b="1" cap="all" dirty="0">
                          <a:effectLst/>
                          <a:latin typeface="Montserrat" panose="020F0502020204030204" pitchFamily="34" charset="0"/>
                        </a:rPr>
                        <a:t>DAL 240% AL 480% DELL'IMPOSTA DOVUTA, </a:t>
                      </a:r>
                      <a:r>
                        <a:rPr lang="en-GB" sz="1100" b="1" cap="all" dirty="0" err="1">
                          <a:effectLst/>
                          <a:latin typeface="Montserrat" panose="020F0502020204030204" pitchFamily="34" charset="0"/>
                        </a:rPr>
                        <a:t>ridotta</a:t>
                      </a:r>
                      <a:r>
                        <a:rPr lang="en-GB" sz="1100" b="1" cap="all" dirty="0">
                          <a:effectLst/>
                          <a:latin typeface="Montserrat" panose="020F0502020204030204" pitchFamily="34" charset="0"/>
                        </a:rPr>
                        <a:t> di 1/3 se </a:t>
                      </a:r>
                      <a:r>
                        <a:rPr lang="en-GB" sz="1100" b="1" cap="all" dirty="0" err="1">
                          <a:effectLst/>
                          <a:latin typeface="Montserrat" panose="020F0502020204030204" pitchFamily="34" charset="0"/>
                        </a:rPr>
                        <a:t>evasione</a:t>
                      </a:r>
                      <a:r>
                        <a:rPr lang="en-GB" sz="1100" b="1" cap="all" dirty="0">
                          <a:effectLst/>
                          <a:latin typeface="Montserrat" panose="020F0502020204030204" pitchFamily="34" charset="0"/>
                        </a:rPr>
                        <a:t> non </a:t>
                      </a:r>
                      <a:r>
                        <a:rPr lang="en-GB" sz="1100" b="1" cap="all" dirty="0" err="1">
                          <a:effectLst/>
                          <a:latin typeface="Montserrat" panose="020F0502020204030204" pitchFamily="34" charset="0"/>
                        </a:rPr>
                        <a:t>supera</a:t>
                      </a:r>
                      <a:r>
                        <a:rPr lang="en-GB" sz="1100" b="1" cap="all" dirty="0">
                          <a:effectLst/>
                          <a:latin typeface="Montserrat" panose="020F0502020204030204" pitchFamily="34" charset="0"/>
                        </a:rPr>
                        <a:t> 30.000 euro</a:t>
                      </a:r>
                    </a:p>
                    <a:p>
                      <a:r>
                        <a:rPr lang="en-GB" sz="1100" b="1" cap="all" dirty="0">
                          <a:effectLst/>
                          <a:latin typeface="Montserrat" panose="020F0502020204030204" pitchFamily="34" charset="0"/>
                        </a:rPr>
                        <a:t>(CON UN MINIMO DI 500 EURO)</a:t>
                      </a:r>
                    </a:p>
                  </a:txBody>
                  <a:tcPr marL="89555" marR="89555" marT="59704" marB="59704" anchor="ctr">
                    <a:lnL w="9525" cap="flat" cmpd="sng" algn="ctr">
                      <a:solidFill>
                        <a:srgbClr val="E4DCD1"/>
                      </a:solidFill>
                      <a:prstDash val="solid"/>
                      <a:round/>
                      <a:headEnd type="none" w="med" len="med"/>
                      <a:tailEnd type="none" w="med" len="med"/>
                    </a:lnL>
                    <a:lnR w="9525" cap="flat" cmpd="sng" algn="ctr">
                      <a:solidFill>
                        <a:srgbClr val="E4DCD1"/>
                      </a:solidFill>
                      <a:prstDash val="solid"/>
                      <a:round/>
                      <a:headEnd type="none" w="med" len="med"/>
                      <a:tailEnd type="none" w="med" len="med"/>
                    </a:lnR>
                    <a:lnT w="9525" cap="flat" cmpd="sng" algn="ctr">
                      <a:solidFill>
                        <a:srgbClr val="E4DCD1"/>
                      </a:solidFill>
                      <a:prstDash val="solid"/>
                      <a:round/>
                      <a:headEnd type="none" w="med" len="med"/>
                      <a:tailEnd type="none" w="med" len="med"/>
                    </a:lnT>
                    <a:lnB w="9525" cap="flat" cmpd="sng" algn="ctr">
                      <a:solidFill>
                        <a:srgbClr val="E4DCD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100" b="1" cap="all" dirty="0">
                          <a:effectLst/>
                          <a:latin typeface="Montserrat" panose="020F0502020204030204" pitchFamily="34" charset="0"/>
                        </a:rPr>
                        <a:t>ARTICOLO 12, DL 167/1990 + </a:t>
                      </a:r>
                      <a:r>
                        <a:rPr lang="en-GB" sz="1100" b="1" cap="all" dirty="0" err="1">
                          <a:effectLst/>
                          <a:latin typeface="Montserrat" panose="020F0502020204030204" pitchFamily="34" charset="0"/>
                        </a:rPr>
                        <a:t>Articolo</a:t>
                      </a:r>
                      <a:r>
                        <a:rPr lang="en-GB" sz="1100" b="1" cap="all" dirty="0">
                          <a:effectLst/>
                          <a:latin typeface="Montserrat" panose="020F0502020204030204" pitchFamily="34" charset="0"/>
                        </a:rPr>
                        <a:t> 1, </a:t>
                      </a:r>
                      <a:r>
                        <a:rPr lang="en-GB" sz="1100" b="1" cap="all" dirty="0" err="1">
                          <a:effectLst/>
                          <a:latin typeface="Montserrat" panose="020F0502020204030204" pitchFamily="34" charset="0"/>
                        </a:rPr>
                        <a:t>Dlgs</a:t>
                      </a:r>
                      <a:r>
                        <a:rPr lang="en-GB" sz="1100" b="1" cap="all" dirty="0">
                          <a:effectLst/>
                          <a:latin typeface="Montserrat" panose="020F0502020204030204" pitchFamily="34" charset="0"/>
                        </a:rPr>
                        <a:t> 471/1997</a:t>
                      </a:r>
                    </a:p>
                    <a:p>
                      <a:endParaRPr lang="en-GB" sz="1100" b="1" cap="all" dirty="0">
                        <a:effectLst/>
                        <a:latin typeface="Montserrat" panose="020F0502020204030204" pitchFamily="34" charset="0"/>
                      </a:endParaRPr>
                    </a:p>
                  </a:txBody>
                  <a:tcPr marL="89555" marR="89555" marT="59704" marB="59704" anchor="ctr">
                    <a:lnL w="9525" cap="flat" cmpd="sng" algn="ctr">
                      <a:solidFill>
                        <a:srgbClr val="E4DCD1"/>
                      </a:solidFill>
                      <a:prstDash val="solid"/>
                      <a:round/>
                      <a:headEnd type="none" w="med" len="med"/>
                      <a:tailEnd type="none" w="med" len="med"/>
                    </a:lnL>
                    <a:lnR>
                      <a:noFill/>
                    </a:lnR>
                    <a:lnT w="9525" cap="flat" cmpd="sng" algn="ctr">
                      <a:solidFill>
                        <a:srgbClr val="E4DCD1"/>
                      </a:solidFill>
                      <a:prstDash val="solid"/>
                      <a:round/>
                      <a:headEnd type="none" w="med" len="med"/>
                      <a:tailEnd type="none" w="med" len="med"/>
                    </a:lnT>
                    <a:lnB w="9525" cap="flat" cmpd="sng" algn="ctr">
                      <a:solidFill>
                        <a:srgbClr val="E4DCD1"/>
                      </a:solidFill>
                      <a:prstDash val="solid"/>
                      <a:round/>
                      <a:headEnd type="none" w="med" len="med"/>
                      <a:tailEnd type="none" w="med" len="med"/>
                    </a:lnB>
                  </a:tcPr>
                </a:tc>
                <a:extLst>
                  <a:ext uri="{0D108BD9-81ED-4DB2-BD59-A6C34878D82A}">
                    <a16:rowId xmlns:a16="http://schemas.microsoft.com/office/drawing/2014/main" val="10004"/>
                  </a:ext>
                </a:extLst>
              </a:tr>
              <a:tr h="957576">
                <a:tc>
                  <a:txBody>
                    <a:bodyPr/>
                    <a:lstStyle/>
                    <a:p>
                      <a:r>
                        <a:rPr lang="en-GB" sz="1100" b="1" cap="all" dirty="0" err="1">
                          <a:effectLst/>
                          <a:latin typeface="Montserrat" panose="020F0502020204030204" pitchFamily="34" charset="0"/>
                        </a:rPr>
                        <a:t>Omessa</a:t>
                      </a:r>
                      <a:r>
                        <a:rPr lang="en-GB" sz="1100" b="1" cap="all" dirty="0">
                          <a:effectLst/>
                          <a:latin typeface="Montserrat" panose="020F0502020204030204" pitchFamily="34" charset="0"/>
                        </a:rPr>
                        <a:t> </a:t>
                      </a:r>
                      <a:r>
                        <a:rPr lang="en-GB" sz="1100" b="1" cap="all" dirty="0" err="1">
                          <a:effectLst/>
                          <a:latin typeface="Montserrat" panose="020F0502020204030204" pitchFamily="34" charset="0"/>
                        </a:rPr>
                        <a:t>dichiarazione</a:t>
                      </a:r>
                      <a:r>
                        <a:rPr lang="en-GB" sz="1100" b="1" cap="all" dirty="0">
                          <a:effectLst/>
                          <a:latin typeface="Montserrat" panose="020F0502020204030204" pitchFamily="34" charset="0"/>
                        </a:rPr>
                        <a:t> IVIE e IVAFE</a:t>
                      </a:r>
                    </a:p>
                  </a:txBody>
                  <a:tcPr marL="89555" marR="89555" marT="59704" marB="59704" anchor="ctr">
                    <a:lnL>
                      <a:noFill/>
                    </a:lnL>
                    <a:lnR w="9525" cap="flat" cmpd="sng" algn="ctr">
                      <a:solidFill>
                        <a:srgbClr val="E4DCD1"/>
                      </a:solidFill>
                      <a:prstDash val="solid"/>
                      <a:round/>
                      <a:headEnd type="none" w="med" len="med"/>
                      <a:tailEnd type="none" w="med" len="med"/>
                    </a:lnR>
                    <a:lnT w="9525" cap="flat" cmpd="sng" algn="ctr">
                      <a:solidFill>
                        <a:srgbClr val="E4DCD1"/>
                      </a:solidFill>
                      <a:prstDash val="solid"/>
                      <a:round/>
                      <a:headEnd type="none" w="med" len="med"/>
                      <a:tailEnd type="none" w="med" len="med"/>
                    </a:lnT>
                    <a:lnB w="9525" cap="flat" cmpd="sng" algn="ctr">
                      <a:solidFill>
                        <a:srgbClr val="E4DCD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100" b="1" cap="all" dirty="0">
                          <a:effectLst/>
                          <a:latin typeface="Montserrat" panose="020F0502020204030204" pitchFamily="34" charset="0"/>
                        </a:rPr>
                        <a:t>DAL 120% AL 240% DELL'IMPOSTA DOVUTA, </a:t>
                      </a:r>
                      <a:r>
                        <a:rPr lang="en-GB" sz="1100" b="1" cap="all" dirty="0" err="1">
                          <a:effectLst/>
                          <a:latin typeface="Montserrat" panose="020F0502020204030204" pitchFamily="34" charset="0"/>
                        </a:rPr>
                        <a:t>ridotta</a:t>
                      </a:r>
                      <a:r>
                        <a:rPr lang="en-GB" sz="1100" b="1" cap="all" dirty="0">
                          <a:effectLst/>
                          <a:latin typeface="Montserrat" panose="020F0502020204030204" pitchFamily="34" charset="0"/>
                        </a:rPr>
                        <a:t> di 1/3 se </a:t>
                      </a:r>
                      <a:r>
                        <a:rPr lang="en-GB" sz="1100" b="1" cap="all" dirty="0" err="1">
                          <a:effectLst/>
                          <a:latin typeface="Montserrat" panose="020F0502020204030204" pitchFamily="34" charset="0"/>
                        </a:rPr>
                        <a:t>evasione</a:t>
                      </a:r>
                      <a:r>
                        <a:rPr lang="en-GB" sz="1100" b="1" cap="all" dirty="0">
                          <a:effectLst/>
                          <a:latin typeface="Montserrat" panose="020F0502020204030204" pitchFamily="34" charset="0"/>
                        </a:rPr>
                        <a:t> non </a:t>
                      </a:r>
                      <a:r>
                        <a:rPr lang="en-GB" sz="1100" b="1" cap="all" dirty="0" err="1">
                          <a:effectLst/>
                          <a:latin typeface="Montserrat" panose="020F0502020204030204" pitchFamily="34" charset="0"/>
                        </a:rPr>
                        <a:t>supera</a:t>
                      </a:r>
                      <a:r>
                        <a:rPr lang="en-GB" sz="1100" b="1" cap="all" dirty="0">
                          <a:effectLst/>
                          <a:latin typeface="Montserrat" panose="020F0502020204030204" pitchFamily="34" charset="0"/>
                        </a:rPr>
                        <a:t> 30.000 euro</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100" b="1" cap="all" dirty="0">
                        <a:effectLst/>
                        <a:latin typeface="Montserrat" panose="020F0502020204030204" pitchFamily="34" charset="0"/>
                      </a:endParaRPr>
                    </a:p>
                  </a:txBody>
                  <a:tcPr marL="89555" marR="89555" marT="59704" marB="59704" anchor="ctr">
                    <a:lnL w="9525" cap="flat" cmpd="sng" algn="ctr">
                      <a:solidFill>
                        <a:srgbClr val="E4DCD1"/>
                      </a:solidFill>
                      <a:prstDash val="solid"/>
                      <a:round/>
                      <a:headEnd type="none" w="med" len="med"/>
                      <a:tailEnd type="none" w="med" len="med"/>
                    </a:lnL>
                    <a:lnR w="9525" cap="flat" cmpd="sng" algn="ctr">
                      <a:solidFill>
                        <a:srgbClr val="E4DCD1"/>
                      </a:solidFill>
                      <a:prstDash val="solid"/>
                      <a:round/>
                      <a:headEnd type="none" w="med" len="med"/>
                      <a:tailEnd type="none" w="med" len="med"/>
                    </a:lnR>
                    <a:lnT w="9525" cap="flat" cmpd="sng" algn="ctr">
                      <a:solidFill>
                        <a:srgbClr val="E4DCD1"/>
                      </a:solidFill>
                      <a:prstDash val="solid"/>
                      <a:round/>
                      <a:headEnd type="none" w="med" len="med"/>
                      <a:tailEnd type="none" w="med" len="med"/>
                    </a:lnT>
                    <a:lnB w="9525" cap="flat" cmpd="sng" algn="ctr">
                      <a:solidFill>
                        <a:srgbClr val="E4DCD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100" b="1" cap="all" dirty="0" err="1">
                          <a:effectLst/>
                          <a:latin typeface="Montserrat" panose="020F0502020204030204" pitchFamily="34" charset="0"/>
                        </a:rPr>
                        <a:t>Articolo</a:t>
                      </a:r>
                      <a:r>
                        <a:rPr lang="en-GB" sz="1100" b="1" cap="all" dirty="0">
                          <a:effectLst/>
                          <a:latin typeface="Montserrat" panose="020F0502020204030204" pitchFamily="34" charset="0"/>
                        </a:rPr>
                        <a:t> 19, Dl 201/2011 + </a:t>
                      </a:r>
                      <a:r>
                        <a:rPr lang="en-GB" sz="1100" b="1" cap="all" dirty="0" err="1">
                          <a:effectLst/>
                          <a:latin typeface="Montserrat" panose="020F0502020204030204" pitchFamily="34" charset="0"/>
                        </a:rPr>
                        <a:t>Articolo</a:t>
                      </a:r>
                      <a:r>
                        <a:rPr lang="en-GB" sz="1100" b="1" cap="all" dirty="0">
                          <a:effectLst/>
                          <a:latin typeface="Montserrat" panose="020F0502020204030204" pitchFamily="34" charset="0"/>
                        </a:rPr>
                        <a:t> 1, </a:t>
                      </a:r>
                      <a:r>
                        <a:rPr lang="en-GB" sz="1100" b="1" cap="all" dirty="0" err="1">
                          <a:effectLst/>
                          <a:latin typeface="Montserrat" panose="020F0502020204030204" pitchFamily="34" charset="0"/>
                        </a:rPr>
                        <a:t>Dlgs</a:t>
                      </a:r>
                      <a:r>
                        <a:rPr lang="en-GB" sz="1100" b="1" cap="all" dirty="0">
                          <a:effectLst/>
                          <a:latin typeface="Montserrat" panose="020F0502020204030204" pitchFamily="34" charset="0"/>
                        </a:rPr>
                        <a:t> 471/1997</a:t>
                      </a:r>
                    </a:p>
                    <a:p>
                      <a:endParaRPr lang="en-GB" sz="1100" b="1" cap="all" dirty="0">
                        <a:effectLst/>
                        <a:latin typeface="Montserrat" panose="020F0502020204030204" pitchFamily="34" charset="0"/>
                      </a:endParaRPr>
                    </a:p>
                  </a:txBody>
                  <a:tcPr marL="89555" marR="89555" marT="59704" marB="59704" anchor="ctr">
                    <a:lnL w="9525" cap="flat" cmpd="sng" algn="ctr">
                      <a:solidFill>
                        <a:srgbClr val="E4DCD1"/>
                      </a:solidFill>
                      <a:prstDash val="solid"/>
                      <a:round/>
                      <a:headEnd type="none" w="med" len="med"/>
                      <a:tailEnd type="none" w="med" len="med"/>
                    </a:lnL>
                    <a:lnR>
                      <a:noFill/>
                    </a:lnR>
                    <a:lnT w="9525" cap="flat" cmpd="sng" algn="ctr">
                      <a:solidFill>
                        <a:srgbClr val="E4DCD1"/>
                      </a:solidFill>
                      <a:prstDash val="solid"/>
                      <a:round/>
                      <a:headEnd type="none" w="med" len="med"/>
                      <a:tailEnd type="none" w="med" len="med"/>
                    </a:lnT>
                    <a:lnB w="9525" cap="flat" cmpd="sng" algn="ctr">
                      <a:solidFill>
                        <a:srgbClr val="E4DCD1"/>
                      </a:solidFill>
                      <a:prstDash val="solid"/>
                      <a:round/>
                      <a:headEnd type="none" w="med" len="med"/>
                      <a:tailEnd type="none" w="med" len="med"/>
                    </a:lnB>
                  </a:tcPr>
                </a:tc>
                <a:extLst>
                  <a:ext uri="{0D108BD9-81ED-4DB2-BD59-A6C34878D82A}">
                    <a16:rowId xmlns:a16="http://schemas.microsoft.com/office/drawing/2014/main" val="10005"/>
                  </a:ext>
                </a:extLst>
              </a:tr>
              <a:tr h="1125210">
                <a:tc>
                  <a:txBody>
                    <a:bodyPr/>
                    <a:lstStyle/>
                    <a:p>
                      <a:r>
                        <a:rPr lang="en-GB" sz="1100" b="1" cap="all" dirty="0" err="1">
                          <a:effectLst/>
                          <a:latin typeface="Montserrat" panose="020F0502020204030204" pitchFamily="34" charset="0"/>
                        </a:rPr>
                        <a:t>Infedele</a:t>
                      </a:r>
                      <a:r>
                        <a:rPr lang="en-GB" sz="1100" b="1" cap="all" dirty="0">
                          <a:effectLst/>
                          <a:latin typeface="Montserrat" panose="020F0502020204030204" pitchFamily="34" charset="0"/>
                        </a:rPr>
                        <a:t> </a:t>
                      </a:r>
                      <a:r>
                        <a:rPr lang="en-GB" sz="1100" b="1" cap="all" dirty="0" err="1">
                          <a:effectLst/>
                          <a:latin typeface="Montserrat" panose="020F0502020204030204" pitchFamily="34" charset="0"/>
                        </a:rPr>
                        <a:t>dichiarazione</a:t>
                      </a:r>
                      <a:r>
                        <a:rPr lang="en-GB" sz="1100" b="1" cap="all" dirty="0">
                          <a:effectLst/>
                          <a:latin typeface="Montserrat" panose="020F0502020204030204" pitchFamily="34" charset="0"/>
                        </a:rPr>
                        <a:t> IVIE e IVAFE</a:t>
                      </a:r>
                    </a:p>
                  </a:txBody>
                  <a:tcPr marL="89555" marR="89555" marT="59704" marB="59704" anchor="ctr">
                    <a:lnL>
                      <a:noFill/>
                    </a:lnL>
                    <a:lnR w="9525" cap="flat" cmpd="sng" algn="ctr">
                      <a:solidFill>
                        <a:srgbClr val="E4DCD1"/>
                      </a:solidFill>
                      <a:prstDash val="solid"/>
                      <a:round/>
                      <a:headEnd type="none" w="med" len="med"/>
                      <a:tailEnd type="none" w="med" len="med"/>
                    </a:lnR>
                    <a:lnT w="9525" cap="flat" cmpd="sng" algn="ctr">
                      <a:solidFill>
                        <a:srgbClr val="E4DCD1"/>
                      </a:solidFill>
                      <a:prstDash val="solid"/>
                      <a:round/>
                      <a:headEnd type="none" w="med" len="med"/>
                      <a:tailEnd type="none" w="med" len="med"/>
                    </a:lnT>
                    <a:lnB w="9525" cap="flat" cmpd="sng" algn="ctr">
                      <a:solidFill>
                        <a:srgbClr val="E4DCD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100" b="1" cap="all" dirty="0">
                          <a:effectLst/>
                          <a:latin typeface="Montserrat" panose="020F0502020204030204" pitchFamily="34" charset="0"/>
                        </a:rPr>
                        <a:t>DAL 90% AL 180% DELL'IMPOSTA DOVUTA, </a:t>
                      </a:r>
                      <a:r>
                        <a:rPr lang="en-GB" sz="1100" b="1" cap="all" dirty="0" err="1">
                          <a:effectLst/>
                          <a:latin typeface="Montserrat" panose="020F0502020204030204" pitchFamily="34" charset="0"/>
                        </a:rPr>
                        <a:t>ridotta</a:t>
                      </a:r>
                      <a:r>
                        <a:rPr lang="en-GB" sz="1100" b="1" cap="all" dirty="0">
                          <a:effectLst/>
                          <a:latin typeface="Montserrat" panose="020F0502020204030204" pitchFamily="34" charset="0"/>
                        </a:rPr>
                        <a:t> di 1/3 se </a:t>
                      </a:r>
                      <a:r>
                        <a:rPr lang="en-GB" sz="1100" b="1" cap="all" dirty="0" err="1">
                          <a:effectLst/>
                          <a:latin typeface="Montserrat" panose="020F0502020204030204" pitchFamily="34" charset="0"/>
                        </a:rPr>
                        <a:t>evasione</a:t>
                      </a:r>
                      <a:r>
                        <a:rPr lang="en-GB" sz="1100" b="1" cap="all" dirty="0">
                          <a:effectLst/>
                          <a:latin typeface="Montserrat" panose="020F0502020204030204" pitchFamily="34" charset="0"/>
                        </a:rPr>
                        <a:t> non </a:t>
                      </a:r>
                      <a:r>
                        <a:rPr lang="en-GB" sz="1100" b="1" cap="all" dirty="0" err="1">
                          <a:effectLst/>
                          <a:latin typeface="Montserrat" panose="020F0502020204030204" pitchFamily="34" charset="0"/>
                        </a:rPr>
                        <a:t>supera</a:t>
                      </a:r>
                      <a:r>
                        <a:rPr lang="en-GB" sz="1100" b="1" cap="all" dirty="0">
                          <a:effectLst/>
                          <a:latin typeface="Montserrat" panose="020F0502020204030204" pitchFamily="34" charset="0"/>
                        </a:rPr>
                        <a:t> 30.000 euro</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100" b="1" cap="all" dirty="0">
                        <a:effectLst/>
                        <a:latin typeface="Montserrat" panose="020F0502020204030204" pitchFamily="34" charset="0"/>
                      </a:endParaRPr>
                    </a:p>
                    <a:p>
                      <a:endParaRPr lang="en-GB" sz="1100" b="1" cap="all" dirty="0">
                        <a:effectLst/>
                        <a:latin typeface="Montserrat" panose="020F0502020204030204" pitchFamily="34" charset="0"/>
                      </a:endParaRPr>
                    </a:p>
                  </a:txBody>
                  <a:tcPr marL="89555" marR="89555" marT="59704" marB="59704" anchor="ctr">
                    <a:lnL w="9525" cap="flat" cmpd="sng" algn="ctr">
                      <a:solidFill>
                        <a:srgbClr val="E4DCD1"/>
                      </a:solidFill>
                      <a:prstDash val="solid"/>
                      <a:round/>
                      <a:headEnd type="none" w="med" len="med"/>
                      <a:tailEnd type="none" w="med" len="med"/>
                    </a:lnL>
                    <a:lnR w="9525" cap="flat" cmpd="sng" algn="ctr">
                      <a:solidFill>
                        <a:srgbClr val="E4DCD1"/>
                      </a:solidFill>
                      <a:prstDash val="solid"/>
                      <a:round/>
                      <a:headEnd type="none" w="med" len="med"/>
                      <a:tailEnd type="none" w="med" len="med"/>
                    </a:lnR>
                    <a:lnT w="9525" cap="flat" cmpd="sng" algn="ctr">
                      <a:solidFill>
                        <a:srgbClr val="E4DCD1"/>
                      </a:solidFill>
                      <a:prstDash val="solid"/>
                      <a:round/>
                      <a:headEnd type="none" w="med" len="med"/>
                      <a:tailEnd type="none" w="med" len="med"/>
                    </a:lnT>
                    <a:lnB w="9525" cap="flat" cmpd="sng" algn="ctr">
                      <a:solidFill>
                        <a:srgbClr val="E4DCD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100" b="1" cap="all" dirty="0" err="1">
                          <a:effectLst/>
                          <a:latin typeface="Montserrat" panose="020F0502020204030204" pitchFamily="34" charset="0"/>
                        </a:rPr>
                        <a:t>Articolo</a:t>
                      </a:r>
                      <a:r>
                        <a:rPr lang="en-GB" sz="1100" b="1" cap="all" dirty="0">
                          <a:effectLst/>
                          <a:latin typeface="Montserrat" panose="020F0502020204030204" pitchFamily="34" charset="0"/>
                        </a:rPr>
                        <a:t> 19, Dl 201/2011 + </a:t>
                      </a:r>
                      <a:r>
                        <a:rPr lang="en-GB" sz="1100" b="1" cap="all" dirty="0" err="1">
                          <a:effectLst/>
                          <a:latin typeface="Montserrat" panose="020F0502020204030204" pitchFamily="34" charset="0"/>
                        </a:rPr>
                        <a:t>Articolo</a:t>
                      </a:r>
                      <a:r>
                        <a:rPr lang="en-GB" sz="1100" b="1" cap="all" dirty="0">
                          <a:effectLst/>
                          <a:latin typeface="Montserrat" panose="020F0502020204030204" pitchFamily="34" charset="0"/>
                        </a:rPr>
                        <a:t> 1, </a:t>
                      </a:r>
                      <a:r>
                        <a:rPr lang="en-GB" sz="1100" b="1" cap="all" dirty="0" err="1">
                          <a:effectLst/>
                          <a:latin typeface="Montserrat" panose="020F0502020204030204" pitchFamily="34" charset="0"/>
                        </a:rPr>
                        <a:t>Dlgs</a:t>
                      </a:r>
                      <a:r>
                        <a:rPr lang="en-GB" sz="1100" b="1" cap="all" dirty="0">
                          <a:effectLst/>
                          <a:latin typeface="Montserrat" panose="020F0502020204030204" pitchFamily="34" charset="0"/>
                        </a:rPr>
                        <a:t> 471/1997</a:t>
                      </a:r>
                    </a:p>
                  </a:txBody>
                  <a:tcPr marL="89555" marR="89555" marT="59704" marB="59704" anchor="ctr">
                    <a:lnL w="9525" cap="flat" cmpd="sng" algn="ctr">
                      <a:solidFill>
                        <a:srgbClr val="E4DCD1"/>
                      </a:solidFill>
                      <a:prstDash val="solid"/>
                      <a:round/>
                      <a:headEnd type="none" w="med" len="med"/>
                      <a:tailEnd type="none" w="med" len="med"/>
                    </a:lnL>
                    <a:lnR>
                      <a:noFill/>
                    </a:lnR>
                    <a:lnT w="9525" cap="flat" cmpd="sng" algn="ctr">
                      <a:solidFill>
                        <a:srgbClr val="E4DCD1"/>
                      </a:solidFill>
                      <a:prstDash val="solid"/>
                      <a:round/>
                      <a:headEnd type="none" w="med" len="med"/>
                      <a:tailEnd type="none" w="med" len="med"/>
                    </a:lnT>
                    <a:lnB w="9525" cap="flat" cmpd="sng" algn="ctr">
                      <a:solidFill>
                        <a:srgbClr val="E4DCD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4" name="Footer Placeholder 3">
            <a:extLst>
              <a:ext uri="{FF2B5EF4-FFF2-40B4-BE49-F238E27FC236}">
                <a16:creationId xmlns:a16="http://schemas.microsoft.com/office/drawing/2014/main" id="{34BB6B46-7A15-4730-4EF1-9036F44C10DE}"/>
              </a:ext>
            </a:extLst>
          </p:cNvPr>
          <p:cNvSpPr>
            <a:spLocks noGrp="1"/>
          </p:cNvSpPr>
          <p:nvPr>
            <p:ph type="ftr" sz="quarter" idx="11"/>
          </p:nvPr>
        </p:nvSpPr>
        <p:spPr/>
        <p:txBody>
          <a:bodyPr rtlCol="0"/>
          <a:lstStyle/>
          <a:p>
            <a:pPr fontAlgn="auto">
              <a:spcBef>
                <a:spcPts val="0"/>
              </a:spcBef>
              <a:spcAft>
                <a:spcPts val="0"/>
              </a:spcAft>
              <a:defRPr/>
            </a:pPr>
            <a:r>
              <a:rPr lang="en-US">
                <a:solidFill>
                  <a:schemeClr val="tx1">
                    <a:tint val="75000"/>
                  </a:schemeClr>
                </a:solidFill>
                <a:latin typeface="+mn-lt"/>
                <a:ea typeface="+mn-ea"/>
              </a:rPr>
              <a:t>Gen.B.(r) Avv. Pierpaolo Rossi</a:t>
            </a:r>
            <a:endParaRPr lang="en-US" dirty="0">
              <a:solidFill>
                <a:schemeClr val="tx1">
                  <a:tint val="75000"/>
                </a:schemeClr>
              </a:solidFill>
              <a:latin typeface="+mn-lt"/>
              <a:ea typeface="+mn-ea"/>
            </a:endParaRPr>
          </a:p>
        </p:txBody>
      </p:sp>
      <p:sp>
        <p:nvSpPr>
          <p:cNvPr id="29732" name="Rectangle 1">
            <a:extLst>
              <a:ext uri="{FF2B5EF4-FFF2-40B4-BE49-F238E27FC236}">
                <a16:creationId xmlns:a16="http://schemas.microsoft.com/office/drawing/2014/main" id="{D2076A69-64AB-FD37-884B-D6426E4E24B3}"/>
              </a:ext>
            </a:extLst>
          </p:cNvPr>
          <p:cNvSpPr>
            <a:spLocks noChangeArrowheads="1"/>
          </p:cNvSpPr>
          <p:nvPr/>
        </p:nvSpPr>
        <p:spPr bwMode="auto">
          <a:xfrm>
            <a:off x="-2505075" y="-334963"/>
            <a:ext cx="13776325"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Calibri" panose="020F0502020204030204" pitchFamily="34" charset="0"/>
                <a:ea typeface="ＭＳ Ｐゴシック" panose="020B0600070205080204" pitchFamily="34" charset="-128"/>
              </a:defRPr>
            </a:lvl1pPr>
            <a:lvl2pPr marL="742950" indent="-285750">
              <a:defRPr>
                <a:solidFill>
                  <a:schemeClr val="tx1"/>
                </a:solidFill>
                <a:latin typeface="Calibri" panose="020F0502020204030204" pitchFamily="34" charset="0"/>
                <a:ea typeface="ＭＳ Ｐゴシック" panose="020B0600070205080204" pitchFamily="34" charset="-128"/>
              </a:defRPr>
            </a:lvl2pPr>
            <a:lvl3pPr marL="1143000" indent="-228600">
              <a:defRPr>
                <a:solidFill>
                  <a:schemeClr val="tx1"/>
                </a:solidFill>
                <a:latin typeface="Calibri" panose="020F0502020204030204" pitchFamily="34" charset="0"/>
                <a:ea typeface="ＭＳ Ｐゴシック" panose="020B0600070205080204" pitchFamily="34" charset="-128"/>
              </a:defRPr>
            </a:lvl3pPr>
            <a:lvl4pPr marL="1600200" indent="-228600">
              <a:defRPr>
                <a:solidFill>
                  <a:schemeClr val="tx1"/>
                </a:solidFill>
                <a:latin typeface="Calibri" panose="020F0502020204030204" pitchFamily="34" charset="0"/>
                <a:ea typeface="ＭＳ Ｐゴシック" panose="020B0600070205080204" pitchFamily="34" charset="-128"/>
              </a:defRPr>
            </a:lvl4pPr>
            <a:lvl5pPr marL="2057400" indent="-228600">
              <a:defRPr>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br>
              <a:rPr lang="en-US" altLang="en-BE"/>
            </a:br>
            <a:endParaRPr lang="en-US" altLang="en-BE"/>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2226</TotalTime>
  <Words>2805</Words>
  <Application>Microsoft Macintosh PowerPoint</Application>
  <PresentationFormat>On-screen Show (4:3)</PresentationFormat>
  <Paragraphs>221</Paragraphs>
  <Slides>18</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Montserrat</vt:lpstr>
      <vt:lpstr>Office Theme</vt:lpstr>
      <vt:lpstr>La Fiscalità dei Funzionari Pubblici di Origine Italiana all’Estero</vt:lpstr>
      <vt:lpstr>Scenario Internazionale</vt:lpstr>
      <vt:lpstr>In Italia</vt:lpstr>
      <vt:lpstr>Monitoraggio fiscale: Adempimenti</vt:lpstr>
      <vt:lpstr>Soggetti passivi IRPEF/Patrimoniali</vt:lpstr>
      <vt:lpstr>Protocollo n. 7: Privilegi UE</vt:lpstr>
      <vt:lpstr>Funzionari UE: Obblighi</vt:lpstr>
      <vt:lpstr>Quadro RW</vt:lpstr>
      <vt:lpstr>Sanzioni per violazioni</vt:lpstr>
      <vt:lpstr>Deroga obblighi monitoraggio</vt:lpstr>
      <vt:lpstr>Sanzioni e libera circolazione capitali</vt:lpstr>
      <vt:lpstr>IVIE: Art 19, commi 13-17 DL 201/2011</vt:lpstr>
      <vt:lpstr>IVIE/IMU (Art. 13 DL 201/2011)</vt:lpstr>
      <vt:lpstr>Abitazione principale (non prima casa)</vt:lpstr>
      <vt:lpstr>IVAFE: Art. 19, commi 18-22 DL 201/2011</vt:lpstr>
      <vt:lpstr>IVAFE/Imposta di Bollo  (DL 201/2011, art. 19, commi 1-5)</vt:lpstr>
      <vt:lpstr>Inviti a compliance/ Ravvedimento</vt:lpstr>
      <vt:lpstr>Cosa pagare per ravvedimento RW</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Novità in tema di imposizione sugli immobili e sulle attività finanziarie detenute all’estero</dc:title>
  <dc:creator>Pierpaolo Rossi</dc:creator>
  <cp:lastModifiedBy>pierpaolo rossi</cp:lastModifiedBy>
  <cp:revision>95</cp:revision>
  <dcterms:created xsi:type="dcterms:W3CDTF">2012-05-21T19:48:49Z</dcterms:created>
  <dcterms:modified xsi:type="dcterms:W3CDTF">2022-06-21T17:58:18Z</dcterms:modified>
</cp:coreProperties>
</file>